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48A04C9-3BE3-47AD-ADDD-6AA63D21EFAF}">
  <a:tblStyle styleId="{348A04C9-3BE3-47AD-ADDD-6AA63D21EFA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555"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spcBef>
                <a:spcPts val="0"/>
              </a:spcBef>
              <a:buSzPct val="116666"/>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wrap="square" lIns="91425" tIns="91425" rIns="91425" bIns="91425" anchor="t" anchorCtr="0"/>
          <a:lstStyle>
            <a:lvl1pPr marL="0" marR="0" lvl="0" indent="0" algn="r" rtl="0">
              <a:spcBef>
                <a:spcPts val="0"/>
              </a:spcBef>
              <a:buSzPct val="116666"/>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0" algn="l" rtl="0">
              <a:spcBef>
                <a:spcPts val="0"/>
              </a:spcBef>
              <a:buSzPct val="116666"/>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SzPct val="116666"/>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SzPct val="116666"/>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SzPct val="116666"/>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SzPct val="116666"/>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SzPct val="116666"/>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SzPct val="116666"/>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SzPct val="116666"/>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SzPct val="116666"/>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wrap="square" lIns="91425" tIns="91425" rIns="91425" bIns="91425" anchor="b" anchorCtr="0"/>
          <a:lstStyle>
            <a:lvl1pPr marL="0" marR="0" lvl="0" indent="0" algn="l" rtl="0">
              <a:spcBef>
                <a:spcPts val="0"/>
              </a:spcBef>
              <a:buSzPct val="116666"/>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588446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54" name="Shape 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0458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SzPct val="100000"/>
              <a:buFont typeface="Calibri"/>
              <a:buNone/>
            </a:pPr>
            <a:endParaRPr sz="1200" b="0" i="0" u="none" strike="noStrike" cap="none">
              <a:solidFill>
                <a:schemeClr val="dk1"/>
              </a:solidFill>
              <a:latin typeface="Calibri"/>
              <a:ea typeface="Calibri"/>
              <a:cs typeface="Calibri"/>
              <a:sym typeface="Calibri"/>
            </a:endParaRPr>
          </a:p>
        </p:txBody>
      </p:sp>
      <p:sp>
        <p:nvSpPr>
          <p:cNvPr id="147" name="Shape 147"/>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4691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SzPct val="100000"/>
              <a:buFont typeface="Calibri"/>
              <a:buNone/>
            </a:pPr>
            <a:endParaRPr sz="1200" b="0" i="0" u="none" strike="noStrike" cap="none">
              <a:solidFill>
                <a:schemeClr val="dk1"/>
              </a:solidFill>
              <a:latin typeface="Calibri"/>
              <a:ea typeface="Calibri"/>
              <a:cs typeface="Calibri"/>
              <a:sym typeface="Calibri"/>
            </a:endParaRPr>
          </a:p>
        </p:txBody>
      </p:sp>
      <p:sp>
        <p:nvSpPr>
          <p:cNvPr id="154" name="Shape 15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7933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0" name="Shape 160"/>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SzPct val="100000"/>
              <a:buFont typeface="Calibri"/>
              <a:buNone/>
            </a:pPr>
            <a:endParaRPr sz="1200" b="0" i="0" u="none" strike="noStrike" cap="none">
              <a:solidFill>
                <a:schemeClr val="dk1"/>
              </a:solidFill>
              <a:latin typeface="Calibri"/>
              <a:ea typeface="Calibri"/>
              <a:cs typeface="Calibri"/>
              <a:sym typeface="Calibri"/>
            </a:endParaRPr>
          </a:p>
        </p:txBody>
      </p:sp>
      <p:sp>
        <p:nvSpPr>
          <p:cNvPr id="161" name="Shape 161"/>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2740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*Authority: Title I of the Affordable Care Act, sections 1301–1304, 1311–1313, 1321– 1322, 1324, 1334, 1342–1343, 1401–1402, Pub. L. 111–148, 124 Stat. 119 (42 U.S.C. 18021–18024, 18031–18032, 18041–18042, 18044, 18054, 18061, 18063, 18071, 18082, 26 U.S.C. 36B, and 31 U.S.C. 9701).</a:t>
            </a:r>
          </a:p>
        </p:txBody>
      </p:sp>
      <p:sp>
        <p:nvSpPr>
          <p:cNvPr id="168" name="Shape 16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1342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SzPct val="100000"/>
              <a:buFont typeface="Calibri"/>
              <a:buNone/>
            </a:pPr>
            <a:r>
              <a:rPr lang="en-US" sz="1200" b="0" i="0" u="none" strike="noStrike" cap="none">
                <a:solidFill>
                  <a:schemeClr val="dk1"/>
                </a:solidFill>
                <a:latin typeface="Calibri"/>
                <a:ea typeface="Calibri"/>
                <a:cs typeface="Calibri"/>
                <a:sym typeface="Calibri"/>
              </a:rPr>
              <a:t>*Network Breadth Pilot (August 19, 2016) available at https://www.cms.gov/CCIIO/Resources/Regulations-and-Guidance/Downloads/Network-Classification-Pilot-Guidance-81916.pdf</a:t>
            </a:r>
          </a:p>
        </p:txBody>
      </p:sp>
      <p:sp>
        <p:nvSpPr>
          <p:cNvPr id="176" name="Shape 176"/>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2486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*https://www.dol.gov/sites/default/files/ebsa/laws-and-regulations/laws/affordable-care-act/for-employers-and-advisers/sbc-instructions-for-completing-the-individual-health-insurance-coverage-final.pdf</a:t>
            </a:r>
          </a:p>
        </p:txBody>
      </p:sp>
      <p:sp>
        <p:nvSpPr>
          <p:cNvPr id="183" name="Shape 183"/>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8372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9" name="Shape 18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*https://www.dol.gov/sites/default/files/ebsa/laws-and-regulations/laws/affordable-care-act/for-employers-and-advisers/sbc-instructions-for-completing-the-individual-health-insurance-coverage-final.pdf</a:t>
            </a:r>
          </a:p>
        </p:txBody>
      </p:sp>
      <p:sp>
        <p:nvSpPr>
          <p:cNvPr id="190" name="Shape 190"/>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0280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*Authority: Title I of the Affordable Care Act, sections 1301–1304, 1311–1313, 1321– 1322, 1324, 1334, 1342–1343, 1401–1402, Pub. L. 111–148, 124 Stat. 119 (42 U.S.C. 18021–18024, 18031–18032, 18041–18042, 18044, 18054, 18061, 18063, 18071, 18082, 26 U.S.C. 36B, and 31 U.S.C. 9701).</a:t>
            </a:r>
          </a:p>
        </p:txBody>
      </p:sp>
      <p:sp>
        <p:nvSpPr>
          <p:cNvPr id="197" name="Shape 197"/>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9740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5381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SzPct val="100000"/>
              <a:buFont typeface="Calibri"/>
              <a:buNone/>
            </a:pPr>
            <a:endParaRPr sz="1200" b="0" i="0" u="none" strike="noStrike" cap="none">
              <a:solidFill>
                <a:schemeClr val="dk1"/>
              </a:solidFill>
              <a:latin typeface="Calibri"/>
              <a:ea typeface="Calibri"/>
              <a:cs typeface="Calibri"/>
              <a:sym typeface="Calibri"/>
            </a:endParaRPr>
          </a:p>
        </p:txBody>
      </p:sp>
      <p:sp>
        <p:nvSpPr>
          <p:cNvPr id="97" name="Shape 97"/>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9228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SzPct val="100000"/>
              <a:buFont typeface="Calibri"/>
              <a:buNone/>
            </a:pPr>
            <a:endParaRPr sz="1200" b="0" i="0" u="none" strike="noStrike" cap="none">
              <a:solidFill>
                <a:schemeClr val="dk1"/>
              </a:solidFill>
              <a:latin typeface="Calibri"/>
              <a:ea typeface="Calibri"/>
              <a:cs typeface="Calibri"/>
              <a:sym typeface="Calibri"/>
            </a:endParaRPr>
          </a:p>
        </p:txBody>
      </p:sp>
      <p:sp>
        <p:nvSpPr>
          <p:cNvPr id="104" name="Shape 10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4264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SzPct val="100000"/>
              <a:buFont typeface="Calibri"/>
              <a:buNone/>
            </a:pPr>
            <a:r>
              <a:rPr lang="en-US"/>
              <a:t>LHD = local health department</a:t>
            </a:r>
          </a:p>
          <a:p>
            <a:pPr marL="0" marR="0" lvl="0" indent="-76200" algn="l" rtl="0">
              <a:lnSpc>
                <a:spcPct val="100000"/>
              </a:lnSpc>
              <a:spcBef>
                <a:spcPts val="0"/>
              </a:spcBef>
              <a:spcAft>
                <a:spcPts val="0"/>
              </a:spcAft>
              <a:buClr>
                <a:schemeClr val="dk1"/>
              </a:buClr>
              <a:buSzPct val="100000"/>
              <a:buFont typeface="Calibri"/>
              <a:buNone/>
            </a:pPr>
            <a:r>
              <a:rPr lang="en-US"/>
              <a:t>OMHCs = outpatient mental health clinics</a:t>
            </a:r>
          </a:p>
          <a:p>
            <a:pPr marL="0" marR="0" lvl="0" indent="-76200" algn="l" rtl="0">
              <a:lnSpc>
                <a:spcPct val="100000"/>
              </a:lnSpc>
              <a:spcBef>
                <a:spcPts val="0"/>
              </a:spcBef>
              <a:spcAft>
                <a:spcPts val="0"/>
              </a:spcAft>
              <a:buClr>
                <a:schemeClr val="dk1"/>
              </a:buClr>
              <a:buSzPct val="100000"/>
              <a:buFont typeface="Calibri"/>
              <a:buNone/>
            </a:pPr>
            <a:r>
              <a:rPr lang="en-US"/>
              <a:t>SUD = substance use disorder</a:t>
            </a:r>
          </a:p>
          <a:p>
            <a:pPr marL="0" marR="0" lvl="0" indent="-76200" algn="l" rtl="0">
              <a:lnSpc>
                <a:spcPct val="100000"/>
              </a:lnSpc>
              <a:spcBef>
                <a:spcPts val="0"/>
              </a:spcBef>
              <a:spcAft>
                <a:spcPts val="0"/>
              </a:spcAft>
              <a:buClr>
                <a:schemeClr val="dk1"/>
              </a:buClr>
              <a:buSzPct val="100000"/>
              <a:buFont typeface="Calibri"/>
              <a:buNone/>
            </a:pPr>
            <a:r>
              <a:rPr lang="en-US"/>
              <a:t>SBHCs = school-based health clinics</a:t>
            </a:r>
          </a:p>
          <a:p>
            <a:pPr marL="0" marR="0" lvl="0" indent="-76200" algn="l" rtl="0">
              <a:lnSpc>
                <a:spcPct val="100000"/>
              </a:lnSpc>
              <a:spcBef>
                <a:spcPts val="0"/>
              </a:spcBef>
              <a:spcAft>
                <a:spcPts val="0"/>
              </a:spcAft>
              <a:buClr>
                <a:schemeClr val="dk1"/>
              </a:buClr>
              <a:buSzPct val="100000"/>
              <a:buFont typeface="Calibri"/>
              <a:buNone/>
            </a:pPr>
            <a:r>
              <a:rPr lang="en-US"/>
              <a:t>IHCPs = Indian Health Care Providers</a:t>
            </a:r>
          </a:p>
          <a:p>
            <a:pPr marL="0" marR="0" lvl="0" indent="-76200" algn="l" rtl="0">
              <a:lnSpc>
                <a:spcPct val="100000"/>
              </a:lnSpc>
              <a:spcBef>
                <a:spcPts val="0"/>
              </a:spcBef>
              <a:spcAft>
                <a:spcPts val="0"/>
              </a:spcAft>
              <a:buClr>
                <a:schemeClr val="dk1"/>
              </a:buClr>
              <a:buSzPct val="100000"/>
              <a:buFont typeface="Calibri"/>
              <a:buNone/>
            </a:pPr>
            <a:endParaRPr/>
          </a:p>
        </p:txBody>
      </p:sp>
      <p:sp>
        <p:nvSpPr>
          <p:cNvPr id="111" name="Shape 111"/>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26076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SzPct val="100000"/>
              <a:buFont typeface="Calibri"/>
              <a:buNone/>
            </a:pPr>
            <a:endParaRPr sz="1200" b="0" i="0" u="none" strike="noStrike" cap="none">
              <a:solidFill>
                <a:schemeClr val="dk1"/>
              </a:solidFill>
              <a:latin typeface="Calibri"/>
              <a:ea typeface="Calibri"/>
              <a:cs typeface="Calibri"/>
              <a:sym typeface="Calibri"/>
            </a:endParaRPr>
          </a:p>
        </p:txBody>
      </p:sp>
      <p:sp>
        <p:nvSpPr>
          <p:cNvPr id="118" name="Shape 11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6288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SzPct val="100000"/>
              <a:buFont typeface="Calibri"/>
              <a:buNone/>
            </a:pPr>
            <a:endParaRPr sz="1200" b="0" i="0" u="none" strike="noStrike" cap="none">
              <a:solidFill>
                <a:schemeClr val="dk1"/>
              </a:solidFill>
              <a:latin typeface="Calibri"/>
              <a:ea typeface="Calibri"/>
              <a:cs typeface="Calibri"/>
              <a:sym typeface="Calibri"/>
            </a:endParaRPr>
          </a:p>
        </p:txBody>
      </p:sp>
      <p:sp>
        <p:nvSpPr>
          <p:cNvPr id="125" name="Shape 12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1015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SzPct val="100000"/>
              <a:buFont typeface="Calibri"/>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5642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SzPct val="100000"/>
              <a:buFont typeface="Calibri"/>
              <a:buNone/>
            </a:pPr>
            <a:endParaRPr sz="1200" b="0" i="0" u="none" strike="noStrike" cap="none">
              <a:solidFill>
                <a:schemeClr val="dk1"/>
              </a:solidFill>
              <a:latin typeface="Calibri"/>
              <a:ea typeface="Calibri"/>
              <a:cs typeface="Calibri"/>
              <a:sym typeface="Calibri"/>
            </a:endParaRPr>
          </a:p>
        </p:txBody>
      </p:sp>
      <p:sp>
        <p:nvSpPr>
          <p:cNvPr id="140" name="Shape 140"/>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96001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5"/>
        <p:cNvGrpSpPr/>
        <p:nvPr/>
      </p:nvGrpSpPr>
      <p:grpSpPr>
        <a:xfrm>
          <a:off x="0" y="0"/>
          <a:ext cx="0" cy="0"/>
          <a:chOff x="0" y="0"/>
          <a:chExt cx="0" cy="0"/>
        </a:xfrm>
      </p:grpSpPr>
      <p:pic>
        <p:nvPicPr>
          <p:cNvPr id="16" name="Shape 16" descr="Cover_blue.jpg"/>
          <p:cNvPicPr preferRelativeResize="0"/>
          <p:nvPr/>
        </p:nvPicPr>
        <p:blipFill rotWithShape="1">
          <a:blip r:embed="rId2">
            <a:alphaModFix/>
          </a:blip>
          <a:srcRect/>
          <a:stretch/>
        </p:blipFill>
        <p:spPr>
          <a:xfrm>
            <a:off x="0" y="0"/>
            <a:ext cx="9009888" cy="684188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rot="5400000">
            <a:off x="4732337" y="2171700"/>
            <a:ext cx="5851525" cy="20574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48" name="Shape 48"/>
          <p:cNvSpPr txBox="1">
            <a:spLocks noGrp="1"/>
          </p:cNvSpPr>
          <p:nvPr>
            <p:ph type="body" idx="1"/>
          </p:nvPr>
        </p:nvSpPr>
        <p:spPr>
          <a:xfrm rot="5400000">
            <a:off x="541338" y="190501"/>
            <a:ext cx="5851525" cy="6019800"/>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17"/>
        <p:cNvGrpSpPr/>
        <p:nvPr/>
      </p:nvGrpSpPr>
      <p:grpSpPr>
        <a:xfrm>
          <a:off x="0" y="0"/>
          <a:ext cx="0" cy="0"/>
          <a:chOff x="0" y="0"/>
          <a:chExt cx="0" cy="0"/>
        </a:xfrm>
      </p:grpSpPr>
      <p:pic>
        <p:nvPicPr>
          <p:cNvPr id="18" name="Shape 18" descr="SecondaryPage_blue.jpg"/>
          <p:cNvPicPr preferRelativeResize="0"/>
          <p:nvPr/>
        </p:nvPicPr>
        <p:blipFill rotWithShape="1">
          <a:blip r:embed="rId2">
            <a:alphaModFix/>
          </a:blip>
          <a:srcRect/>
          <a:stretch/>
        </p:blipFill>
        <p:spPr>
          <a:xfrm>
            <a:off x="0" y="0"/>
            <a:ext cx="9009888" cy="684188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1"/>
        <p:cNvGrpSpPr/>
        <p:nvPr/>
      </p:nvGrpSpPr>
      <p:grpSpPr>
        <a:xfrm>
          <a:off x="0" y="0"/>
          <a:ext cx="0" cy="0"/>
          <a:chOff x="0" y="0"/>
          <a:chExt cx="0" cy="0"/>
        </a:xfrm>
      </p:grpSpPr>
      <p:pic>
        <p:nvPicPr>
          <p:cNvPr id="22" name="Shape 22" descr="Cover_green.jpg"/>
          <p:cNvPicPr preferRelativeResize="0"/>
          <p:nvPr/>
        </p:nvPicPr>
        <p:blipFill rotWithShape="1">
          <a:blip r:embed="rId2">
            <a:alphaModFix/>
          </a:blip>
          <a:srcRect/>
          <a:stretch/>
        </p:blipFill>
        <p:spPr>
          <a:xfrm>
            <a:off x="0" y="0"/>
            <a:ext cx="9009888" cy="684188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wo Content">
    <p:spTree>
      <p:nvGrpSpPr>
        <p:cNvPr id="1" name="Shape 23"/>
        <p:cNvGrpSpPr/>
        <p:nvPr/>
      </p:nvGrpSpPr>
      <p:grpSpPr>
        <a:xfrm>
          <a:off x="0" y="0"/>
          <a:ext cx="0" cy="0"/>
          <a:chOff x="0" y="0"/>
          <a:chExt cx="0" cy="0"/>
        </a:xfrm>
      </p:grpSpPr>
      <p:pic>
        <p:nvPicPr>
          <p:cNvPr id="24" name="Shape 24" descr="SectionPage_PhotoGreen.jpg"/>
          <p:cNvPicPr preferRelativeResize="0"/>
          <p:nvPr/>
        </p:nvPicPr>
        <p:blipFill rotWithShape="1">
          <a:blip r:embed="rId2">
            <a:alphaModFix/>
          </a:blip>
          <a:srcRect/>
          <a:stretch/>
        </p:blipFill>
        <p:spPr>
          <a:xfrm>
            <a:off x="0" y="0"/>
            <a:ext cx="9009888" cy="684188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Only">
    <p:spTree>
      <p:nvGrpSpPr>
        <p:cNvPr id="1" name="Shape 25"/>
        <p:cNvGrpSpPr/>
        <p:nvPr/>
      </p:nvGrpSpPr>
      <p:grpSpPr>
        <a:xfrm>
          <a:off x="0" y="0"/>
          <a:ext cx="0" cy="0"/>
          <a:chOff x="0" y="0"/>
          <a:chExt cx="0" cy="0"/>
        </a:xfrm>
      </p:grpSpPr>
      <p:pic>
        <p:nvPicPr>
          <p:cNvPr id="26" name="Shape 26" descr="SectionPage_blue.jpg"/>
          <p:cNvPicPr preferRelativeResize="0"/>
          <p:nvPr/>
        </p:nvPicPr>
        <p:blipFill rotWithShape="1">
          <a:blip r:embed="rId2">
            <a:alphaModFix/>
          </a:blip>
          <a:srcRect/>
          <a:stretch/>
        </p:blipFill>
        <p:spPr>
          <a:xfrm>
            <a:off x="0" y="0"/>
            <a:ext cx="9009888" cy="684188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pic>
        <p:nvPicPr>
          <p:cNvPr id="28" name="Shape 28" descr="SectionPage_green.jpg"/>
          <p:cNvPicPr preferRelativeResize="0"/>
          <p:nvPr/>
        </p:nvPicPr>
        <p:blipFill rotWithShape="1">
          <a:blip r:embed="rId2">
            <a:alphaModFix/>
          </a:blip>
          <a:srcRect/>
          <a:stretch/>
        </p:blipFill>
        <p:spPr>
          <a:xfrm>
            <a:off x="0" y="0"/>
            <a:ext cx="9009888" cy="684188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29"/>
        <p:cNvGrpSpPr/>
        <p:nvPr/>
      </p:nvGrpSpPr>
      <p:grpSpPr>
        <a:xfrm>
          <a:off x="0" y="0"/>
          <a:ext cx="0" cy="0"/>
          <a:chOff x="0" y="0"/>
          <a:chExt cx="0" cy="0"/>
        </a:xfrm>
      </p:grpSpPr>
      <p:pic>
        <p:nvPicPr>
          <p:cNvPr id="30" name="Shape 30" descr="SecondaryPage_green.jpg"/>
          <p:cNvPicPr preferRelativeResize="0"/>
          <p:nvPr/>
        </p:nvPicPr>
        <p:blipFill rotWithShape="1">
          <a:blip r:embed="rId2">
            <a:alphaModFix/>
          </a:blip>
          <a:srcRect/>
          <a:stretch/>
        </p:blipFill>
        <p:spPr>
          <a:xfrm>
            <a:off x="0" y="0"/>
            <a:ext cx="9009888" cy="684188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33" name="Shape 33"/>
          <p:cNvSpPr txBox="1">
            <a:spLocks noGrp="1"/>
          </p:cNvSpPr>
          <p:nvPr>
            <p:ph type="body" idx="1"/>
          </p:nvPr>
        </p:nvSpPr>
        <p:spPr>
          <a:xfrm>
            <a:off x="457200" y="1535113"/>
            <a:ext cx="4040188" cy="639762"/>
          </a:xfrm>
          <a:prstGeom prst="rect">
            <a:avLst/>
          </a:prstGeom>
          <a:noFill/>
          <a:ln>
            <a:noFill/>
          </a:ln>
        </p:spPr>
        <p:txBody>
          <a:bodyPr wrap="square" lIns="91425" tIns="91425" rIns="91425" bIns="91425" anchor="b" anchorCtr="0"/>
          <a:lstStyle>
            <a:lvl1pPr marL="0" marR="0" lvl="0" indent="0" algn="l" rtl="0">
              <a:spcBef>
                <a:spcPts val="480"/>
              </a:spcBef>
              <a:buClr>
                <a:schemeClr val="dk1"/>
              </a:buClr>
              <a:buSzPct val="100000"/>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SzPct val="100000"/>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SzPct val="100000"/>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2"/>
          </p:nvPr>
        </p:nvSpPr>
        <p:spPr>
          <a:xfrm>
            <a:off x="457200" y="2174875"/>
            <a:ext cx="4040188" cy="3951288"/>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body" idx="3"/>
          </p:nvPr>
        </p:nvSpPr>
        <p:spPr>
          <a:xfrm>
            <a:off x="4645025" y="1535113"/>
            <a:ext cx="4041775" cy="639762"/>
          </a:xfrm>
          <a:prstGeom prst="rect">
            <a:avLst/>
          </a:prstGeom>
          <a:noFill/>
          <a:ln>
            <a:noFill/>
          </a:ln>
        </p:spPr>
        <p:txBody>
          <a:bodyPr wrap="square" lIns="91425" tIns="91425" rIns="91425" bIns="91425" anchor="b" anchorCtr="0"/>
          <a:lstStyle>
            <a:lvl1pPr marL="0" marR="0" lvl="0" indent="0" algn="l" rtl="0">
              <a:spcBef>
                <a:spcPts val="480"/>
              </a:spcBef>
              <a:buClr>
                <a:schemeClr val="dk1"/>
              </a:buClr>
              <a:buSzPct val="100000"/>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SzPct val="100000"/>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SzPct val="100000"/>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4"/>
          </p:nvPr>
        </p:nvSpPr>
        <p:spPr>
          <a:xfrm>
            <a:off x="4645025" y="2174875"/>
            <a:ext cx="4041775" cy="3951288"/>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42" name="Shape 42"/>
          <p:cNvSpPr txBox="1">
            <a:spLocks noGrp="1"/>
          </p:cNvSpPr>
          <p:nvPr>
            <p:ph type="body" idx="1"/>
          </p:nvPr>
        </p:nvSpPr>
        <p:spPr>
          <a:xfrm rot="5400000">
            <a:off x="2309018" y="-251619"/>
            <a:ext cx="4525963" cy="8229600"/>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p:nvPr/>
        </p:nvSpPr>
        <p:spPr>
          <a:xfrm>
            <a:off x="1208091" y="1144980"/>
            <a:ext cx="6811997" cy="1421928"/>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SzPct val="25000"/>
              <a:buNone/>
            </a:pPr>
            <a:r>
              <a:rPr lang="en-US" sz="3600" b="0" i="0" u="none" strike="noStrike" cap="none">
                <a:solidFill>
                  <a:srgbClr val="FFFFFF"/>
                </a:solidFill>
                <a:latin typeface="Arial"/>
                <a:ea typeface="Arial"/>
                <a:cs typeface="Arial"/>
                <a:sym typeface="Arial"/>
              </a:rPr>
              <a:t>2019 Draft Plan Certification Standards </a:t>
            </a:r>
          </a:p>
          <a:p>
            <a:pPr marL="0" marR="0" lvl="0" indent="0" algn="l" rtl="0">
              <a:lnSpc>
                <a:spcPct val="90000"/>
              </a:lnSpc>
              <a:spcBef>
                <a:spcPts val="0"/>
              </a:spcBef>
              <a:buSzPct val="25000"/>
              <a:buNone/>
            </a:pPr>
            <a:r>
              <a:rPr lang="en-US" sz="2400" b="0" i="0" u="none" strike="noStrike" cap="none">
                <a:solidFill>
                  <a:srgbClr val="FFFFFF"/>
                </a:solidFill>
                <a:latin typeface="Arial"/>
                <a:ea typeface="Arial"/>
                <a:cs typeface="Arial"/>
                <a:sym typeface="Arial"/>
              </a:rPr>
              <a:t>November 20,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p:nvPr/>
        </p:nvSpPr>
        <p:spPr>
          <a:xfrm>
            <a:off x="129648" y="642917"/>
            <a:ext cx="6811997" cy="369332"/>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SzPct val="25000"/>
              <a:buNone/>
            </a:pPr>
            <a:r>
              <a:rPr lang="en-US" sz="2000">
                <a:solidFill>
                  <a:srgbClr val="FFFFFF"/>
                </a:solidFill>
                <a:latin typeface="Arial"/>
                <a:ea typeface="Arial"/>
                <a:cs typeface="Arial"/>
                <a:sym typeface="Arial"/>
              </a:rPr>
              <a:t>Primary Disenrollment</a:t>
            </a:r>
          </a:p>
        </p:txBody>
      </p:sp>
      <p:graphicFrame>
        <p:nvGraphicFramePr>
          <p:cNvPr id="150" name="Shape 150"/>
          <p:cNvGraphicFramePr/>
          <p:nvPr/>
        </p:nvGraphicFramePr>
        <p:xfrm>
          <a:off x="204967" y="1527192"/>
          <a:ext cx="8734075" cy="5120660"/>
        </p:xfrm>
        <a:graphic>
          <a:graphicData uri="http://schemas.openxmlformats.org/drawingml/2006/table">
            <a:tbl>
              <a:tblPr firstRow="1" bandRow="1">
                <a:noFill/>
                <a:tableStyleId>{348A04C9-3BE3-47AD-ADDD-6AA63D21EFAF}</a:tableStyleId>
              </a:tblPr>
              <a:tblGrid>
                <a:gridCol w="6360000"/>
                <a:gridCol w="2374075"/>
              </a:tblGrid>
              <a:tr h="1054575">
                <a:tc>
                  <a:txBody>
                    <a:bodyPr/>
                    <a:lstStyle/>
                    <a:p>
                      <a:pPr marL="0" marR="0" lvl="0" indent="0" algn="l" rtl="0">
                        <a:spcBef>
                          <a:spcPts val="0"/>
                        </a:spcBef>
                        <a:buSzPct val="25000"/>
                        <a:buNone/>
                      </a:pPr>
                      <a:r>
                        <a:rPr lang="en-US" sz="2400"/>
                        <a:t>2018 Plan Certification Standard </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6923C"/>
                    </a:solidFill>
                  </a:tcPr>
                </a:tc>
                <a:tc>
                  <a:txBody>
                    <a:bodyPr/>
                    <a:lstStyle/>
                    <a:p>
                      <a:pPr marL="0" marR="0" lvl="0" indent="0" algn="l" rtl="0">
                        <a:spcBef>
                          <a:spcPts val="0"/>
                        </a:spcBef>
                        <a:buSzPct val="25000"/>
                        <a:buNone/>
                      </a:pPr>
                      <a:r>
                        <a:rPr lang="en-US" sz="2400"/>
                        <a:t>Proposed 2019 Plan Certification Standard</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6923C"/>
                    </a:solidFill>
                  </a:tcPr>
                </a:tc>
              </a:tr>
              <a:tr h="1541300">
                <a:tc>
                  <a:txBody>
                    <a:bodyPr/>
                    <a:lstStyle/>
                    <a:p>
                      <a:pPr marL="0" marR="0" lvl="0" indent="0" algn="l" rtl="0">
                        <a:spcBef>
                          <a:spcPts val="0"/>
                        </a:spcBef>
                        <a:buSzPct val="25000"/>
                        <a:buNone/>
                      </a:pPr>
                      <a:r>
                        <a:rPr lang="en-US" sz="1800" b="1"/>
                        <a:t>Prohibition on Ending Plan Contract When Primary Insured Terminates Coverage: </a:t>
                      </a:r>
                      <a:r>
                        <a:rPr lang="en-US" sz="1800" b="0"/>
                        <a:t>When primary subscriber is terminated, for outstanding citizenship/immigration status verifications, other enrollees should be allowed to continue on contract with amounts contributed to deductible and OOP costs under contract; if termination results in invalid enrollment group, eligible members have 60 day SEP.</a:t>
                      </a:r>
                    </a:p>
                    <a:p>
                      <a:pPr marL="0" marR="0" lvl="0" indent="0" algn="l" rtl="0">
                        <a:spcBef>
                          <a:spcPts val="0"/>
                        </a:spcBef>
                        <a:buSzPct val="25000"/>
                        <a:buNone/>
                      </a:pPr>
                      <a:endParaRPr sz="1800" b="0"/>
                    </a:p>
                    <a:p>
                      <a:pPr marL="0" marR="0" lvl="0" indent="0" algn="l" rtl="0">
                        <a:spcBef>
                          <a:spcPts val="0"/>
                        </a:spcBef>
                        <a:buSzPct val="25000"/>
                        <a:buNone/>
                      </a:pPr>
                      <a:r>
                        <a:rPr lang="en-US" sz="1800" b="0"/>
                        <a:t>MHBE will work with stakeholders to consider future applications such as certain voluntary terminations (i.e. new Medicare eligibility). Regardless of who accumulated the costs and the new contract type, such as if the household moves to a self-only plan, any amounts contributed to deductible and OOP costs under original contract should be transferred to new contract.</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c>
                  <a:txBody>
                    <a:bodyPr/>
                    <a:lstStyle/>
                    <a:p>
                      <a:pPr marL="0" marR="0" lvl="0" indent="-114300" algn="l" rtl="0">
                        <a:lnSpc>
                          <a:spcPct val="100000"/>
                        </a:lnSpc>
                        <a:spcBef>
                          <a:spcPts val="0"/>
                        </a:spcBef>
                        <a:spcAft>
                          <a:spcPts val="0"/>
                        </a:spcAft>
                        <a:buClr>
                          <a:schemeClr val="dk1"/>
                        </a:buClr>
                        <a:buSzPct val="100000"/>
                        <a:buFont typeface="Calibri"/>
                        <a:buNone/>
                      </a:pPr>
                      <a:r>
                        <a:rPr lang="en-US" sz="1800">
                          <a:solidFill>
                            <a:schemeClr val="dk1"/>
                          </a:solidFill>
                        </a:rPr>
                        <a:t>This standard remains unchanged from 2018</a:t>
                      </a:r>
                      <a:r>
                        <a:rPr lang="en-US" sz="1800">
                          <a:solidFill>
                            <a:srgbClr val="FF0000"/>
                          </a:solidFill>
                        </a:rPr>
                        <a:t>. MHBE proposes to develop a working group to determine an implementation pathway. </a:t>
                      </a:r>
                    </a:p>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p:nvPr/>
        </p:nvSpPr>
        <p:spPr>
          <a:xfrm>
            <a:off x="129648" y="642917"/>
            <a:ext cx="6811997" cy="369332"/>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SzPct val="25000"/>
              <a:buNone/>
            </a:pPr>
            <a:r>
              <a:rPr lang="en-US" sz="2000">
                <a:solidFill>
                  <a:srgbClr val="FFFFFF"/>
                </a:solidFill>
                <a:latin typeface="Arial"/>
                <a:ea typeface="Arial"/>
                <a:cs typeface="Arial"/>
                <a:sym typeface="Arial"/>
              </a:rPr>
              <a:t>SHOP </a:t>
            </a:r>
          </a:p>
        </p:txBody>
      </p:sp>
      <p:graphicFrame>
        <p:nvGraphicFramePr>
          <p:cNvPr id="157" name="Shape 157"/>
          <p:cNvGraphicFramePr/>
          <p:nvPr/>
        </p:nvGraphicFramePr>
        <p:xfrm>
          <a:off x="63373" y="1256558"/>
          <a:ext cx="8892200" cy="5511445"/>
        </p:xfrm>
        <a:graphic>
          <a:graphicData uri="http://schemas.openxmlformats.org/drawingml/2006/table">
            <a:tbl>
              <a:tblPr firstRow="1" bandRow="1">
                <a:noFill/>
                <a:tableStyleId>{348A04C9-3BE3-47AD-ADDD-6AA63D21EFAF}</a:tableStyleId>
              </a:tblPr>
              <a:tblGrid>
                <a:gridCol w="5846275"/>
                <a:gridCol w="3045925"/>
              </a:tblGrid>
              <a:tr h="939425">
                <a:tc>
                  <a:txBody>
                    <a:bodyPr/>
                    <a:lstStyle/>
                    <a:p>
                      <a:pPr lvl="0" rtl="0">
                        <a:spcBef>
                          <a:spcPts val="0"/>
                        </a:spcBef>
                        <a:buClr>
                          <a:schemeClr val="dk1"/>
                        </a:buClr>
                        <a:buSzPct val="25000"/>
                        <a:buFont typeface="Arial"/>
                        <a:buNone/>
                      </a:pPr>
                      <a:r>
                        <a:rPr lang="en-US" sz="2400"/>
                        <a:t>2018 Plan Certification Standard</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6923C"/>
                    </a:solidFill>
                  </a:tcPr>
                </a:tc>
                <a:tc>
                  <a:txBody>
                    <a:bodyPr/>
                    <a:lstStyle/>
                    <a:p>
                      <a:pPr marL="0" marR="0" lvl="0" indent="0" algn="l" rtl="0">
                        <a:spcBef>
                          <a:spcPts val="0"/>
                        </a:spcBef>
                        <a:buSzPct val="25000"/>
                        <a:buNone/>
                      </a:pPr>
                      <a:r>
                        <a:rPr lang="en-US" sz="2400"/>
                        <a:t>Proposed 2019 Plan Certification Standard</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6923C"/>
                    </a:solidFill>
                  </a:tcPr>
                </a:tc>
              </a:tr>
              <a:tr h="1792025">
                <a:tc>
                  <a:txBody>
                    <a:bodyPr/>
                    <a:lstStyle/>
                    <a:p>
                      <a:pPr marL="0" marR="0" lvl="0" indent="0" algn="l" rtl="0">
                        <a:spcBef>
                          <a:spcPts val="0"/>
                        </a:spcBef>
                        <a:buSzPct val="25000"/>
                        <a:buNone/>
                      </a:pPr>
                      <a:r>
                        <a:rPr lang="en-US" sz="1800" b="1"/>
                        <a:t>Employee Choice Expansion:</a:t>
                      </a:r>
                    </a:p>
                    <a:p>
                      <a:pPr marL="0" marR="0" lvl="0" indent="0" algn="l" rtl="0">
                        <a:spcBef>
                          <a:spcPts val="0"/>
                        </a:spcBef>
                        <a:buSzPct val="25000"/>
                        <a:buNone/>
                      </a:pPr>
                      <a:r>
                        <a:rPr lang="en-US" sz="1800" b="0"/>
                        <a:t>MHBE proposes an expansion to the employee choice model. Employers may select up to two consecutive metal tiers (e.g. Bronze and Silver, or Silver and Gold) and employees will be able to select any p</a:t>
                      </a:r>
                      <a:r>
                        <a:rPr lang="en-US" sz="1800" b="0">
                          <a:solidFill>
                            <a:srgbClr val="000000"/>
                          </a:solidFill>
                        </a:rPr>
                        <a:t>lan between the chosen metal tiers across any issuer. This will be optional for 201</a:t>
                      </a:r>
                      <a:r>
                        <a:rPr lang="en-US" sz="1800">
                          <a:solidFill>
                            <a:srgbClr val="000000"/>
                          </a:solidFill>
                        </a:rPr>
                        <a:t>8</a:t>
                      </a:r>
                      <a:r>
                        <a:rPr lang="en-US" sz="1800" b="0">
                          <a:solidFill>
                            <a:srgbClr val="000000"/>
                          </a:solidFill>
                        </a:rPr>
                        <a:t>, issuers electing this option must report election to MHBE.</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c>
                  <a:txBody>
                    <a:bodyPr/>
                    <a:lstStyle/>
                    <a:p>
                      <a:pPr marL="0" marR="0" lvl="0" indent="-114300" algn="l" rtl="0">
                        <a:lnSpc>
                          <a:spcPct val="100000"/>
                        </a:lnSpc>
                        <a:spcBef>
                          <a:spcPts val="0"/>
                        </a:spcBef>
                        <a:spcAft>
                          <a:spcPts val="0"/>
                        </a:spcAft>
                        <a:buClr>
                          <a:schemeClr val="dk1"/>
                        </a:buClr>
                        <a:buSzPct val="100000"/>
                        <a:buFont typeface="Calibri"/>
                        <a:buNone/>
                      </a:pPr>
                      <a:r>
                        <a:rPr lang="en-US" sz="1800"/>
                        <a:t>This standard will remain unchanged from 2018. </a:t>
                      </a:r>
                      <a:r>
                        <a:rPr lang="en-US" sz="1800">
                          <a:solidFill>
                            <a:srgbClr val="FF0000"/>
                          </a:solidFill>
                        </a:rPr>
                        <a:t>MHBE proposes to include this standard in the next update of the Carrier Reference Manual </a:t>
                      </a:r>
                    </a:p>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r>
              <a:tr h="2233950">
                <a:tc>
                  <a:txBody>
                    <a:bodyPr/>
                    <a:lstStyle/>
                    <a:p>
                      <a:pPr marL="0" marR="0" lvl="0" indent="-114300" algn="l" rtl="0">
                        <a:lnSpc>
                          <a:spcPct val="100000"/>
                        </a:lnSpc>
                        <a:spcBef>
                          <a:spcPts val="0"/>
                        </a:spcBef>
                        <a:spcAft>
                          <a:spcPts val="0"/>
                        </a:spcAft>
                        <a:buClr>
                          <a:schemeClr val="dk1"/>
                        </a:buClr>
                        <a:buSzPct val="100000"/>
                        <a:buFont typeface="Calibri"/>
                        <a:buNone/>
                      </a:pPr>
                      <a:r>
                        <a:rPr lang="en-US" sz="1800" b="1"/>
                        <a:t>Employer Choice Composite Rating:</a:t>
                      </a:r>
                    </a:p>
                    <a:p>
                      <a:pPr marL="0" marR="0" lvl="0" indent="-114300" algn="l" rtl="0">
                        <a:lnSpc>
                          <a:spcPct val="100000"/>
                        </a:lnSpc>
                        <a:spcBef>
                          <a:spcPts val="0"/>
                        </a:spcBef>
                        <a:spcAft>
                          <a:spcPts val="0"/>
                        </a:spcAft>
                        <a:buClr>
                          <a:schemeClr val="dk1"/>
                        </a:buClr>
                        <a:buSzPct val="100000"/>
                        <a:buFont typeface="Calibri"/>
                        <a:buNone/>
                      </a:pPr>
                      <a:r>
                        <a:rPr lang="en-US" sz="1800" b="0"/>
                        <a:t>Per MIA Bulletin 15-34, Employer groups in the Employer Choice model may elect to participate in composite rating for either a single QHP offering or multiple QHP from a single carrier. MHBE encourages iss</a:t>
                      </a:r>
                      <a:r>
                        <a:rPr lang="en-US" sz="1800" b="0">
                          <a:solidFill>
                            <a:srgbClr val="000000"/>
                          </a:solidFill>
                        </a:rPr>
                        <a:t>uers to offer at least one QHP that will offer composite rating/premium. Issuers must identify the plans to MHBE. This will be optional for 201</a:t>
                      </a:r>
                      <a:r>
                        <a:rPr lang="en-US" sz="1800">
                          <a:solidFill>
                            <a:srgbClr val="000000"/>
                          </a:solidFill>
                        </a:rPr>
                        <a:t>8</a:t>
                      </a:r>
                      <a:r>
                        <a:rPr lang="en-US" sz="1800" b="0">
                          <a:solidFill>
                            <a:srgbClr val="000000"/>
                          </a:solidFill>
                        </a:rPr>
                        <a:t>, issuers electing this option must report election to MHBE.</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A5A5A5"/>
                    </a:solidFill>
                  </a:tcPr>
                </a:tc>
                <a:tc>
                  <a:txBody>
                    <a:bodyPr/>
                    <a:lstStyle/>
                    <a:p>
                      <a:pPr marL="0" marR="0" lvl="0" indent="-114300" algn="l" rtl="0">
                        <a:lnSpc>
                          <a:spcPct val="100000"/>
                        </a:lnSpc>
                        <a:spcBef>
                          <a:spcPts val="0"/>
                        </a:spcBef>
                        <a:spcAft>
                          <a:spcPts val="0"/>
                        </a:spcAft>
                        <a:buClr>
                          <a:schemeClr val="dk1"/>
                        </a:buClr>
                        <a:buSzPct val="100000"/>
                        <a:buFont typeface="Calibri"/>
                        <a:buNone/>
                      </a:pPr>
                      <a:r>
                        <a:rPr lang="en-US" sz="1800"/>
                        <a:t>This standard will remain unchanged from 2018. </a:t>
                      </a:r>
                      <a:r>
                        <a:rPr lang="en-US" sz="1800">
                          <a:solidFill>
                            <a:srgbClr val="FF0000"/>
                          </a:solidFill>
                        </a:rPr>
                        <a:t>MHBE proposes to include this standard in the next update of the Carrier Reference Manual </a:t>
                      </a:r>
                    </a:p>
                    <a:p>
                      <a:pPr marL="0" marR="0" lvl="0" indent="0" algn="l" rtl="0">
                        <a:spcBef>
                          <a:spcPts val="0"/>
                        </a:spcBef>
                        <a:buSzPct val="25000"/>
                        <a:buNone/>
                      </a:pPr>
                      <a:endParaRPr sz="180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p:nvPr/>
        </p:nvSpPr>
        <p:spPr>
          <a:xfrm>
            <a:off x="129648" y="642917"/>
            <a:ext cx="6811997" cy="369332"/>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SzPct val="25000"/>
              <a:buNone/>
            </a:pPr>
            <a:r>
              <a:rPr lang="en-US" sz="2000">
                <a:solidFill>
                  <a:srgbClr val="FFFFFF"/>
                </a:solidFill>
                <a:latin typeface="Arial"/>
                <a:ea typeface="Arial"/>
                <a:cs typeface="Arial"/>
                <a:sym typeface="Arial"/>
              </a:rPr>
              <a:t>Market Stabilization Rule </a:t>
            </a:r>
          </a:p>
        </p:txBody>
      </p:sp>
      <p:graphicFrame>
        <p:nvGraphicFramePr>
          <p:cNvPr id="164" name="Shape 164"/>
          <p:cNvGraphicFramePr/>
          <p:nvPr/>
        </p:nvGraphicFramePr>
        <p:xfrm>
          <a:off x="129648" y="2034539"/>
          <a:ext cx="8820050" cy="3241235"/>
        </p:xfrm>
        <a:graphic>
          <a:graphicData uri="http://schemas.openxmlformats.org/drawingml/2006/table">
            <a:tbl>
              <a:tblPr firstRow="1" bandRow="1">
                <a:noFill/>
                <a:tableStyleId>{348A04C9-3BE3-47AD-ADDD-6AA63D21EFAF}</a:tableStyleId>
              </a:tblPr>
              <a:tblGrid>
                <a:gridCol w="4442550"/>
                <a:gridCol w="4377500"/>
              </a:tblGrid>
              <a:tr h="955225">
                <a:tc>
                  <a:txBody>
                    <a:bodyPr/>
                    <a:lstStyle/>
                    <a:p>
                      <a:pPr marL="0" marR="0" lvl="0" indent="0" algn="l" rtl="0">
                        <a:spcBef>
                          <a:spcPts val="0"/>
                        </a:spcBef>
                        <a:buSzPct val="25000"/>
                        <a:buNone/>
                      </a:pPr>
                      <a:r>
                        <a:rPr lang="en-US" sz="2400"/>
                        <a:t>Established Standard</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6923C"/>
                    </a:solidFill>
                  </a:tcPr>
                </a:tc>
                <a:tc>
                  <a:txBody>
                    <a:bodyPr/>
                    <a:lstStyle/>
                    <a:p>
                      <a:pPr marL="0" marR="0" lvl="0" indent="0" algn="l" rtl="0">
                        <a:spcBef>
                          <a:spcPts val="0"/>
                        </a:spcBef>
                        <a:buSzPct val="25000"/>
                        <a:buNone/>
                      </a:pPr>
                      <a:r>
                        <a:rPr lang="en-US" sz="2400"/>
                        <a:t>Proposed 2019 Plan Certification Standard</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6923C"/>
                    </a:solidFill>
                  </a:tcPr>
                </a:tc>
              </a:tr>
              <a:tr h="2016575">
                <a:tc>
                  <a:txBody>
                    <a:bodyPr/>
                    <a:lstStyle/>
                    <a:p>
                      <a:pPr marL="0" marR="0" lvl="0" indent="0" algn="l" rtl="0">
                        <a:spcBef>
                          <a:spcPts val="0"/>
                        </a:spcBef>
                        <a:buSzPct val="25000"/>
                        <a:buNone/>
                      </a:pPr>
                      <a:r>
                        <a:rPr lang="en-US" sz="1800" b="1"/>
                        <a:t>Special Enrollment Period (SEP) Verification:</a:t>
                      </a:r>
                    </a:p>
                    <a:p>
                      <a:pPr marL="0" marR="0" lvl="0" indent="0" algn="l" rtl="0">
                        <a:spcBef>
                          <a:spcPts val="0"/>
                        </a:spcBef>
                        <a:buSzPct val="25000"/>
                        <a:buNone/>
                      </a:pPr>
                      <a:r>
                        <a:rPr lang="en-US" sz="1800" b="0"/>
                        <a:t>In 2018, MHBE will add verification requirements for SEPs due to loss of minimum essential coverage (MEC). MHBE will assess the results of the added verification to determine if verifications should be added to other SEPs. </a:t>
                      </a:r>
                    </a:p>
                    <a:p>
                      <a:pPr marL="0" marR="0" lvl="0" indent="0" algn="l" rtl="0">
                        <a:spcBef>
                          <a:spcPts val="0"/>
                        </a:spcBef>
                        <a:buSzPct val="25000"/>
                        <a:buNone/>
                      </a:pPr>
                      <a:endParaRPr sz="1800" b="1">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l" rtl="0">
                        <a:spcBef>
                          <a:spcPts val="0"/>
                        </a:spcBef>
                        <a:buSzPct val="25000"/>
                        <a:buNone/>
                      </a:pPr>
                      <a:r>
                        <a:rPr lang="en-US" sz="1800" b="0"/>
                        <a:t>This standard remains unchanged from 2018. </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p:nvPr/>
        </p:nvSpPr>
        <p:spPr>
          <a:xfrm>
            <a:off x="129648" y="642917"/>
            <a:ext cx="6811997" cy="646331"/>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SzPct val="25000"/>
              <a:buNone/>
            </a:pPr>
            <a:r>
              <a:rPr lang="en-US" sz="2000">
                <a:solidFill>
                  <a:srgbClr val="FFFFFF"/>
                </a:solidFill>
                <a:latin typeface="Arial"/>
                <a:ea typeface="Arial"/>
                <a:cs typeface="Arial"/>
                <a:sym typeface="Arial"/>
              </a:rPr>
              <a:t>QHP/SADP Offering Limitations/Meaningful </a:t>
            </a:r>
          </a:p>
          <a:p>
            <a:pPr marL="0" marR="0" lvl="0" indent="0" algn="l" rtl="0">
              <a:lnSpc>
                <a:spcPct val="90000"/>
              </a:lnSpc>
              <a:spcBef>
                <a:spcPts val="0"/>
              </a:spcBef>
              <a:buSzPct val="25000"/>
              <a:buNone/>
            </a:pPr>
            <a:r>
              <a:rPr lang="en-US" sz="2000">
                <a:solidFill>
                  <a:srgbClr val="FFFFFF"/>
                </a:solidFill>
                <a:latin typeface="Arial"/>
                <a:ea typeface="Arial"/>
                <a:cs typeface="Arial"/>
                <a:sym typeface="Arial"/>
              </a:rPr>
              <a:t>Difference*</a:t>
            </a:r>
          </a:p>
        </p:txBody>
      </p:sp>
      <p:graphicFrame>
        <p:nvGraphicFramePr>
          <p:cNvPr id="171" name="Shape 171"/>
          <p:cNvGraphicFramePr/>
          <p:nvPr/>
        </p:nvGraphicFramePr>
        <p:xfrm>
          <a:off x="245660" y="1610436"/>
          <a:ext cx="8768675" cy="4777000"/>
        </p:xfrm>
        <a:graphic>
          <a:graphicData uri="http://schemas.openxmlformats.org/drawingml/2006/table">
            <a:tbl>
              <a:tblPr firstRow="1" bandRow="1">
                <a:noFill/>
                <a:tableStyleId>{348A04C9-3BE3-47AD-ADDD-6AA63D21EFAF}</a:tableStyleId>
              </a:tblPr>
              <a:tblGrid>
                <a:gridCol w="4378425"/>
                <a:gridCol w="4390250"/>
              </a:tblGrid>
              <a:tr h="1346300">
                <a:tc>
                  <a:txBody>
                    <a:bodyPr/>
                    <a:lstStyle/>
                    <a:p>
                      <a:pPr marL="0" marR="0" lvl="0" indent="0" algn="l" rtl="0">
                        <a:spcBef>
                          <a:spcPts val="0"/>
                        </a:spcBef>
                        <a:buSzPct val="25000"/>
                        <a:buNone/>
                      </a:pPr>
                      <a:r>
                        <a:rPr lang="en-US" sz="2400"/>
                        <a:t>Established Standard</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6923C"/>
                    </a:solidFill>
                  </a:tcPr>
                </a:tc>
                <a:tc>
                  <a:txBody>
                    <a:bodyPr/>
                    <a:lstStyle/>
                    <a:p>
                      <a:pPr marL="0" marR="0" lvl="0" indent="0" algn="l" rtl="0">
                        <a:spcBef>
                          <a:spcPts val="0"/>
                        </a:spcBef>
                        <a:buSzPct val="25000"/>
                        <a:buNone/>
                      </a:pPr>
                      <a:r>
                        <a:rPr lang="en-US" sz="2400"/>
                        <a:t>Proposed 2019 Plan Certification Standard</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6923C"/>
                    </a:solidFill>
                  </a:tcPr>
                </a:tc>
              </a:tr>
              <a:tr h="1346300">
                <a:tc>
                  <a:txBody>
                    <a:bodyPr/>
                    <a:lstStyle/>
                    <a:p>
                      <a:pPr marL="0" marR="0" lvl="0" indent="0" algn="l" rtl="0">
                        <a:spcBef>
                          <a:spcPts val="0"/>
                        </a:spcBef>
                        <a:buSzPct val="25000"/>
                        <a:buNone/>
                      </a:pPr>
                      <a:r>
                        <a:rPr lang="en-US" sz="1800" b="1"/>
                        <a:t>SADP* Tier Limitation:</a:t>
                      </a:r>
                    </a:p>
                    <a:p>
                      <a:pPr marL="0" marR="0" lvl="0" indent="0" algn="l" rtl="0">
                        <a:spcBef>
                          <a:spcPts val="0"/>
                        </a:spcBef>
                        <a:buSzPct val="25000"/>
                        <a:buNone/>
                      </a:pPr>
                      <a:r>
                        <a:rPr lang="en-US" sz="1800" b="0"/>
                        <a:t>SADPs may not offer more that one dental plan per product per tier </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c>
                  <a:txBody>
                    <a:bodyPr/>
                    <a:lstStyle/>
                    <a:p>
                      <a:pPr marL="0" marR="0" lvl="0" indent="-114300" algn="l" rtl="0">
                        <a:lnSpc>
                          <a:spcPct val="100000"/>
                        </a:lnSpc>
                        <a:spcBef>
                          <a:spcPts val="0"/>
                        </a:spcBef>
                        <a:spcAft>
                          <a:spcPts val="0"/>
                        </a:spcAft>
                        <a:buClr>
                          <a:schemeClr val="dk1"/>
                        </a:buClr>
                        <a:buSzPct val="100000"/>
                        <a:buFont typeface="Calibri"/>
                        <a:buNone/>
                      </a:pPr>
                      <a:r>
                        <a:rPr lang="en-US" sz="1800"/>
                        <a:t>This standard will remain unchanged from 2018. </a:t>
                      </a:r>
                      <a:r>
                        <a:rPr lang="en-US" sz="1800">
                          <a:solidFill>
                            <a:srgbClr val="FF0000"/>
                          </a:solidFill>
                        </a:rPr>
                        <a:t>MHBE proposes to include this standard in the next update of the Carrier Reference Manual </a:t>
                      </a:r>
                    </a:p>
                    <a:p>
                      <a:pPr marL="0" marR="0" lvl="0" indent="0" algn="l" rtl="0">
                        <a:spcBef>
                          <a:spcPts val="0"/>
                        </a:spcBef>
                        <a:buSzPct val="25000"/>
                        <a:buNone/>
                      </a:pPr>
                      <a:endParaRPr sz="1800" b="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r>
              <a:tr h="1967650">
                <a:tc>
                  <a:txBody>
                    <a:bodyPr/>
                    <a:lstStyle/>
                    <a:p>
                      <a:pPr marL="0" marR="0" lvl="0" indent="0" algn="l" rtl="0">
                        <a:spcBef>
                          <a:spcPts val="0"/>
                        </a:spcBef>
                        <a:buSzPct val="25000"/>
                        <a:buNone/>
                      </a:pPr>
                      <a:r>
                        <a:rPr lang="en-US" sz="1800" b="1"/>
                        <a:t>QHP Meaningful Difference Standard:</a:t>
                      </a:r>
                    </a:p>
                    <a:p>
                      <a:pPr marL="0" marR="0" lvl="0" indent="0" algn="l" rtl="0">
                        <a:spcBef>
                          <a:spcPts val="0"/>
                        </a:spcBef>
                        <a:buSzPct val="25000"/>
                        <a:buNone/>
                      </a:pPr>
                      <a:r>
                        <a:rPr lang="en-US" sz="1800" b="0"/>
                        <a:t>MHBE adopts the FFM Meaningful Difference Standard as they pertain standard plan variations</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c>
                  <a:txBody>
                    <a:bodyPr/>
                    <a:lstStyle/>
                    <a:p>
                      <a:pPr marL="0" marR="0" lvl="0" indent="-114300" algn="l" rtl="0">
                        <a:lnSpc>
                          <a:spcPct val="100000"/>
                        </a:lnSpc>
                        <a:spcBef>
                          <a:spcPts val="0"/>
                        </a:spcBef>
                        <a:spcAft>
                          <a:spcPts val="0"/>
                        </a:spcAft>
                        <a:buClr>
                          <a:schemeClr val="dk1"/>
                        </a:buClr>
                        <a:buSzPct val="100000"/>
                        <a:buFont typeface="Calibri"/>
                        <a:buNone/>
                      </a:pPr>
                      <a:r>
                        <a:rPr lang="en-US" sz="1800"/>
                        <a:t>This standard will remain unchanged from 2018. </a:t>
                      </a:r>
                      <a:r>
                        <a:rPr lang="en-US" sz="1800">
                          <a:solidFill>
                            <a:srgbClr val="FF0000"/>
                          </a:solidFill>
                        </a:rPr>
                        <a:t>MHBE proposes to include this standard in the next update of the Carrier Reference Manual </a:t>
                      </a:r>
                    </a:p>
                    <a:p>
                      <a:pPr marL="0" marR="0" lvl="0" indent="0" algn="l" rtl="0">
                        <a:spcBef>
                          <a:spcPts val="0"/>
                        </a:spcBef>
                        <a:buSzPct val="25000"/>
                        <a:buNone/>
                      </a:pPr>
                      <a:endParaRPr sz="1800" b="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r>
            </a:tbl>
          </a:graphicData>
        </a:graphic>
      </p:graphicFrame>
      <p:sp>
        <p:nvSpPr>
          <p:cNvPr id="172" name="Shape 172"/>
          <p:cNvSpPr txBox="1"/>
          <p:nvPr/>
        </p:nvSpPr>
        <p:spPr>
          <a:xfrm>
            <a:off x="306975" y="6396950"/>
            <a:ext cx="3884100" cy="264600"/>
          </a:xfrm>
          <a:prstGeom prst="rect">
            <a:avLst/>
          </a:prstGeom>
          <a:noFill/>
          <a:ln>
            <a:noFill/>
          </a:ln>
        </p:spPr>
        <p:txBody>
          <a:bodyPr wrap="square" lIns="91425" tIns="91425" rIns="91425" bIns="91425" anchor="t" anchorCtr="0">
            <a:noAutofit/>
          </a:bodyPr>
          <a:lstStyle/>
          <a:p>
            <a:pPr lvl="0">
              <a:spcBef>
                <a:spcPts val="0"/>
              </a:spcBef>
              <a:buNone/>
            </a:pPr>
            <a:r>
              <a:rPr lang="en-US"/>
              <a:t>*Stand-Alone Dental Plans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p:nvPr/>
        </p:nvSpPr>
        <p:spPr>
          <a:xfrm>
            <a:off x="9525" y="578147"/>
            <a:ext cx="6811997" cy="369332"/>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SzPct val="25000"/>
              <a:buNone/>
            </a:pPr>
            <a:r>
              <a:rPr lang="en-US" sz="2000">
                <a:solidFill>
                  <a:srgbClr val="FFFFFF"/>
                </a:solidFill>
                <a:latin typeface="Arial"/>
                <a:ea typeface="Arial"/>
                <a:cs typeface="Arial"/>
                <a:sym typeface="Arial"/>
              </a:rPr>
              <a:t>Network Type Categories*</a:t>
            </a:r>
          </a:p>
        </p:txBody>
      </p:sp>
      <p:graphicFrame>
        <p:nvGraphicFramePr>
          <p:cNvPr id="179" name="Shape 179"/>
          <p:cNvGraphicFramePr/>
          <p:nvPr/>
        </p:nvGraphicFramePr>
        <p:xfrm>
          <a:off x="191792" y="1469110"/>
          <a:ext cx="8734075" cy="5046275"/>
        </p:xfrm>
        <a:graphic>
          <a:graphicData uri="http://schemas.openxmlformats.org/drawingml/2006/table">
            <a:tbl>
              <a:tblPr firstRow="1" bandRow="1">
                <a:noFill/>
                <a:tableStyleId>{348A04C9-3BE3-47AD-ADDD-6AA63D21EFAF}</a:tableStyleId>
              </a:tblPr>
              <a:tblGrid>
                <a:gridCol w="4380200"/>
                <a:gridCol w="4353875"/>
              </a:tblGrid>
              <a:tr h="840025">
                <a:tc>
                  <a:txBody>
                    <a:bodyPr/>
                    <a:lstStyle/>
                    <a:p>
                      <a:pPr marL="0" marR="0" lvl="0" indent="0" algn="l" rtl="0">
                        <a:spcBef>
                          <a:spcPts val="0"/>
                        </a:spcBef>
                        <a:buSzPct val="25000"/>
                        <a:buNone/>
                      </a:pPr>
                      <a:r>
                        <a:rPr lang="en-US" sz="2400"/>
                        <a:t>Established Standard</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6923C"/>
                    </a:solidFill>
                  </a:tcPr>
                </a:tc>
                <a:tc>
                  <a:txBody>
                    <a:bodyPr/>
                    <a:lstStyle/>
                    <a:p>
                      <a:pPr marL="0" marR="0" lvl="0" indent="0" algn="l" rtl="0">
                        <a:spcBef>
                          <a:spcPts val="0"/>
                        </a:spcBef>
                        <a:buSzPct val="25000"/>
                        <a:buNone/>
                      </a:pPr>
                      <a:r>
                        <a:rPr lang="en-US" sz="2400"/>
                        <a:t>Proposed 2019 Plan Certification Standard</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6923C"/>
                    </a:solidFill>
                  </a:tcPr>
                </a:tc>
              </a:tr>
              <a:tr h="1541300">
                <a:tc>
                  <a:txBody>
                    <a:bodyPr/>
                    <a:lstStyle/>
                    <a:p>
                      <a:pPr marL="0" marR="0" lvl="0" indent="0" algn="l" rtl="0">
                        <a:spcBef>
                          <a:spcPts val="0"/>
                        </a:spcBef>
                        <a:buSzPct val="25000"/>
                        <a:buNone/>
                      </a:pPr>
                      <a:r>
                        <a:rPr lang="en-US" sz="1800" b="1">
                          <a:solidFill>
                            <a:srgbClr val="000000"/>
                          </a:solidFill>
                        </a:rPr>
                        <a:t>Network</a:t>
                      </a:r>
                      <a:r>
                        <a:rPr lang="en-US" sz="1800" b="1"/>
                        <a:t> Category Expansion*:</a:t>
                      </a:r>
                    </a:p>
                    <a:p>
                      <a:pPr marL="0" marR="0" lvl="0" indent="0" algn="l" rtl="0">
                        <a:spcBef>
                          <a:spcPts val="0"/>
                        </a:spcBef>
                        <a:buSzPct val="25000"/>
                        <a:buNone/>
                      </a:pPr>
                      <a:r>
                        <a:rPr lang="en-US" sz="1800" b="0"/>
                        <a:t>MHBE proposes, in line with the FFM proposal, to add a network breadth indicator on Maryland Health Connection Plan Shopping to denote a QHPs relative network coverage.</a:t>
                      </a:r>
                    </a:p>
                    <a:p>
                      <a:pPr marL="0" marR="0" lvl="0" indent="0" algn="l" rtl="0">
                        <a:spcBef>
                          <a:spcPts val="0"/>
                        </a:spcBef>
                        <a:buSzPct val="25000"/>
                        <a:buNone/>
                      </a:pPr>
                      <a:endParaRPr sz="1800" b="0"/>
                    </a:p>
                    <a:p>
                      <a:pPr marL="0" marR="0" lvl="0" indent="0" algn="l" rtl="0">
                        <a:spcBef>
                          <a:spcPts val="0"/>
                        </a:spcBef>
                        <a:buSzPct val="25000"/>
                        <a:buNone/>
                      </a:pPr>
                      <a:r>
                        <a:rPr lang="en-US" sz="1800" b="0"/>
                        <a:t>MHC is able to deploy the following indicators for network breadth:</a:t>
                      </a:r>
                    </a:p>
                    <a:p>
                      <a:pPr marL="0" marR="0" lvl="0" indent="0" algn="l" rtl="0">
                        <a:spcBef>
                          <a:spcPts val="0"/>
                        </a:spcBef>
                        <a:buSzPct val="25000"/>
                        <a:buNone/>
                      </a:pPr>
                      <a:endParaRPr sz="1800" b="0"/>
                    </a:p>
                    <a:p>
                      <a:pPr marL="285750" marR="0" lvl="0" indent="-285750" algn="l" rtl="0">
                        <a:spcBef>
                          <a:spcPts val="0"/>
                        </a:spcBef>
                        <a:buClr>
                          <a:schemeClr val="dk1"/>
                        </a:buClr>
                        <a:buSzPct val="100000"/>
                        <a:buFont typeface="Calibri"/>
                        <a:buChar char="-"/>
                      </a:pPr>
                      <a:r>
                        <a:rPr lang="en-US" sz="1800" b="0"/>
                        <a:t>Broad</a:t>
                      </a:r>
                    </a:p>
                    <a:p>
                      <a:pPr marL="285750" marR="0" lvl="0" indent="-285750" algn="l" rtl="0">
                        <a:spcBef>
                          <a:spcPts val="0"/>
                        </a:spcBef>
                        <a:buClr>
                          <a:schemeClr val="dk1"/>
                        </a:buClr>
                        <a:buSzPct val="100000"/>
                        <a:buFont typeface="Calibri"/>
                        <a:buChar char="-"/>
                      </a:pPr>
                      <a:r>
                        <a:rPr lang="en-US" sz="1800" b="0"/>
                        <a:t>Standard</a:t>
                      </a:r>
                    </a:p>
                    <a:p>
                      <a:pPr marL="285750" marR="0" lvl="0" indent="-285750" algn="l" rtl="0">
                        <a:spcBef>
                          <a:spcPts val="0"/>
                        </a:spcBef>
                        <a:buClr>
                          <a:schemeClr val="dk1"/>
                        </a:buClr>
                        <a:buSzPct val="100000"/>
                        <a:buFont typeface="Calibri"/>
                        <a:buChar char="-"/>
                      </a:pPr>
                      <a:r>
                        <a:rPr lang="en-US" sz="1800" b="0"/>
                        <a:t>Basic</a:t>
                      </a:r>
                    </a:p>
                    <a:p>
                      <a:pPr marL="285750" marR="0" lvl="0" indent="-285750" algn="l" rtl="0">
                        <a:spcBef>
                          <a:spcPts val="0"/>
                        </a:spcBef>
                        <a:buClr>
                          <a:schemeClr val="dk1"/>
                        </a:buClr>
                        <a:buSzPct val="100000"/>
                        <a:buFont typeface="Calibri"/>
                        <a:buChar char="-"/>
                      </a:pPr>
                      <a:r>
                        <a:rPr lang="en-US" sz="1800" b="0"/>
                        <a:t>IDS (Integrated Delivery System)</a:t>
                      </a:r>
                    </a:p>
                    <a:p>
                      <a:pPr marL="0" marR="0" lvl="0" indent="0" algn="l" rtl="0">
                        <a:spcBef>
                          <a:spcPts val="0"/>
                        </a:spcBef>
                        <a:buSzPct val="25000"/>
                        <a:buNone/>
                      </a:pPr>
                      <a:endParaRPr sz="1800" b="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A5A5A5"/>
                    </a:solidFill>
                  </a:tcPr>
                </a:tc>
                <a:tc>
                  <a:txBody>
                    <a:bodyPr/>
                    <a:lstStyle/>
                    <a:p>
                      <a:pPr marL="0" marR="0" lvl="0" indent="0" algn="l" rtl="0">
                        <a:spcBef>
                          <a:spcPts val="0"/>
                        </a:spcBef>
                        <a:buSzPct val="25000"/>
                        <a:buNone/>
                      </a:pPr>
                      <a:r>
                        <a:rPr lang="en-US" sz="1800" b="0">
                          <a:solidFill>
                            <a:srgbClr val="FF0000"/>
                          </a:solidFill>
                        </a:rPr>
                        <a:t>MHBE proposes the removal of this plan certification standard. </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p:nvPr/>
        </p:nvSpPr>
        <p:spPr>
          <a:xfrm>
            <a:off x="129648" y="642917"/>
            <a:ext cx="6811997" cy="369332"/>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SzPct val="25000"/>
              <a:buNone/>
            </a:pPr>
            <a:r>
              <a:rPr lang="en-US" sz="2000">
                <a:solidFill>
                  <a:srgbClr val="FFFFFF"/>
                </a:solidFill>
                <a:latin typeface="Arial"/>
                <a:ea typeface="Arial"/>
                <a:cs typeface="Arial"/>
                <a:sym typeface="Arial"/>
              </a:rPr>
              <a:t>Coverage Transparency* </a:t>
            </a:r>
          </a:p>
        </p:txBody>
      </p:sp>
      <p:graphicFrame>
        <p:nvGraphicFramePr>
          <p:cNvPr id="186" name="Shape 186"/>
          <p:cNvGraphicFramePr/>
          <p:nvPr/>
        </p:nvGraphicFramePr>
        <p:xfrm>
          <a:off x="243641" y="1617044"/>
          <a:ext cx="8500900" cy="3201425"/>
        </p:xfrm>
        <a:graphic>
          <a:graphicData uri="http://schemas.openxmlformats.org/drawingml/2006/table">
            <a:tbl>
              <a:tblPr firstRow="1" bandRow="1">
                <a:noFill/>
                <a:tableStyleId>{348A04C9-3BE3-47AD-ADDD-6AA63D21EFAF}</a:tableStyleId>
              </a:tblPr>
              <a:tblGrid>
                <a:gridCol w="8500900"/>
              </a:tblGrid>
              <a:tr h="892100">
                <a:tc>
                  <a:txBody>
                    <a:bodyPr/>
                    <a:lstStyle/>
                    <a:p>
                      <a:pPr marL="0" marR="0" lvl="0" indent="0" algn="l" rtl="0">
                        <a:spcBef>
                          <a:spcPts val="0"/>
                        </a:spcBef>
                        <a:buSzPct val="25000"/>
                        <a:buNone/>
                      </a:pPr>
                      <a:r>
                        <a:rPr lang="en-US" sz="2400"/>
                        <a:t>Proposed 2019 Plan Certification Standard</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6923C"/>
                    </a:solidFill>
                  </a:tcPr>
                </a:tc>
              </a:tr>
              <a:tr h="2309325">
                <a:tc>
                  <a:txBody>
                    <a:bodyPr/>
                    <a:lstStyle/>
                    <a:p>
                      <a:pPr marL="0" marR="0" lvl="0" indent="0" algn="l" rtl="0">
                        <a:spcBef>
                          <a:spcPts val="0"/>
                        </a:spcBef>
                        <a:buSzPct val="25000"/>
                        <a:buNone/>
                      </a:pPr>
                      <a:r>
                        <a:rPr lang="en-US" sz="1800" b="1">
                          <a:solidFill>
                            <a:srgbClr val="FF0000"/>
                          </a:solidFill>
                        </a:rPr>
                        <a:t>Increased Access to the QHP Policy Contract:</a:t>
                      </a:r>
                    </a:p>
                    <a:p>
                      <a:pPr marL="0" marR="0" lvl="0" indent="0" algn="l" rtl="0">
                        <a:spcBef>
                          <a:spcPts val="0"/>
                        </a:spcBef>
                        <a:buSzPct val="25000"/>
                        <a:buNone/>
                      </a:pPr>
                      <a:r>
                        <a:rPr lang="en-US" sz="1800" b="0">
                          <a:solidFill>
                            <a:srgbClr val="FF0000"/>
                          </a:solidFill>
                        </a:rPr>
                        <a:t>MHBE proposes that issuers supply a URL that provides a direct link to each QHP’s Summary Plan Document (SPD) on the QHP’s SBC or a direct link to a webpage that hosts the issuer’s SPDs. Issuers will reference the  SPD in the box at the top of the first page of the Summary of Benefits and Coverage.  </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p:nvPr/>
        </p:nvSpPr>
        <p:spPr>
          <a:xfrm>
            <a:off x="129648" y="642917"/>
            <a:ext cx="6811997" cy="369332"/>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SzPct val="25000"/>
              <a:buNone/>
            </a:pPr>
            <a:r>
              <a:rPr lang="en-US" sz="2000">
                <a:solidFill>
                  <a:srgbClr val="FFFFFF"/>
                </a:solidFill>
                <a:latin typeface="Arial"/>
                <a:ea typeface="Arial"/>
                <a:cs typeface="Arial"/>
                <a:sym typeface="Arial"/>
              </a:rPr>
              <a:t>Consumer Protections* </a:t>
            </a:r>
          </a:p>
        </p:txBody>
      </p:sp>
      <p:graphicFrame>
        <p:nvGraphicFramePr>
          <p:cNvPr id="193" name="Shape 193"/>
          <p:cNvGraphicFramePr/>
          <p:nvPr/>
        </p:nvGraphicFramePr>
        <p:xfrm>
          <a:off x="243641" y="1617044"/>
          <a:ext cx="8500900" cy="3201425"/>
        </p:xfrm>
        <a:graphic>
          <a:graphicData uri="http://schemas.openxmlformats.org/drawingml/2006/table">
            <a:tbl>
              <a:tblPr firstRow="1" bandRow="1">
                <a:noFill/>
                <a:tableStyleId>{348A04C9-3BE3-47AD-ADDD-6AA63D21EFAF}</a:tableStyleId>
              </a:tblPr>
              <a:tblGrid>
                <a:gridCol w="8500900"/>
              </a:tblGrid>
              <a:tr h="892100">
                <a:tc>
                  <a:txBody>
                    <a:bodyPr/>
                    <a:lstStyle/>
                    <a:p>
                      <a:pPr marL="0" marR="0" lvl="0" indent="0" algn="l" rtl="0">
                        <a:spcBef>
                          <a:spcPts val="0"/>
                        </a:spcBef>
                        <a:buSzPct val="25000"/>
                        <a:buNone/>
                      </a:pPr>
                      <a:r>
                        <a:rPr lang="en-US" sz="2400"/>
                        <a:t>Proposed 2019 Plan Certification Standard</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6923C"/>
                    </a:solidFill>
                  </a:tcPr>
                </a:tc>
              </a:tr>
              <a:tr h="2309325">
                <a:tc>
                  <a:txBody>
                    <a:bodyPr/>
                    <a:lstStyle/>
                    <a:p>
                      <a:pPr marL="0" marR="0" lvl="0" indent="0" algn="l" rtl="0">
                        <a:spcBef>
                          <a:spcPts val="0"/>
                        </a:spcBef>
                        <a:buSzPct val="25000"/>
                        <a:buNone/>
                      </a:pPr>
                      <a:r>
                        <a:rPr lang="en-US" sz="1800" b="1">
                          <a:solidFill>
                            <a:srgbClr val="FF0000"/>
                          </a:solidFill>
                        </a:rPr>
                        <a:t>De minimus payments and termination:</a:t>
                      </a:r>
                    </a:p>
                    <a:p>
                      <a:pPr marL="0" marR="0" lvl="0" indent="0" algn="l" rtl="0">
                        <a:spcBef>
                          <a:spcPts val="0"/>
                        </a:spcBef>
                        <a:buSzPct val="25000"/>
                        <a:buNone/>
                      </a:pPr>
                      <a:r>
                        <a:rPr lang="en-US" sz="1800" b="0">
                          <a:solidFill>
                            <a:srgbClr val="FF0000"/>
                          </a:solidFill>
                        </a:rPr>
                        <a:t>MHBE proposes that issuers allow for a 2% de minimus range for monthly premium under payments, after effectuation, before a consumer is flagged for termination due to non-payment. </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p:nvPr/>
        </p:nvSpPr>
        <p:spPr>
          <a:xfrm>
            <a:off x="129648" y="642917"/>
            <a:ext cx="6811997" cy="369332"/>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SzPct val="25000"/>
              <a:buNone/>
            </a:pPr>
            <a:r>
              <a:rPr lang="en-US" sz="2000">
                <a:solidFill>
                  <a:srgbClr val="FFFFFF"/>
                </a:solidFill>
                <a:latin typeface="Arial"/>
                <a:ea typeface="Arial"/>
                <a:cs typeface="Arial"/>
                <a:sym typeface="Arial"/>
              </a:rPr>
              <a:t>Standardized Benefit Design*</a:t>
            </a:r>
          </a:p>
        </p:txBody>
      </p:sp>
      <p:graphicFrame>
        <p:nvGraphicFramePr>
          <p:cNvPr id="200" name="Shape 200"/>
          <p:cNvGraphicFramePr/>
          <p:nvPr/>
        </p:nvGraphicFramePr>
        <p:xfrm>
          <a:off x="243641" y="1483694"/>
          <a:ext cx="8500900" cy="5189800"/>
        </p:xfrm>
        <a:graphic>
          <a:graphicData uri="http://schemas.openxmlformats.org/drawingml/2006/table">
            <a:tbl>
              <a:tblPr firstRow="1" bandRow="1">
                <a:noFill/>
                <a:tableStyleId>{348A04C9-3BE3-47AD-ADDD-6AA63D21EFAF}</a:tableStyleId>
              </a:tblPr>
              <a:tblGrid>
                <a:gridCol w="6033325"/>
                <a:gridCol w="2467575"/>
              </a:tblGrid>
              <a:tr h="892100">
                <a:tc>
                  <a:txBody>
                    <a:bodyPr/>
                    <a:lstStyle/>
                    <a:p>
                      <a:pPr marL="0" marR="0" lvl="0" indent="0" algn="l" rtl="0">
                        <a:spcBef>
                          <a:spcPts val="0"/>
                        </a:spcBef>
                        <a:buSzPct val="25000"/>
                        <a:buNone/>
                      </a:pPr>
                      <a:r>
                        <a:rPr lang="en-US" sz="2400"/>
                        <a:t>Established Plan Certification Standard</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76923C"/>
                    </a:solidFill>
                  </a:tcPr>
                </a:tc>
                <a:tc>
                  <a:txBody>
                    <a:bodyPr/>
                    <a:lstStyle/>
                    <a:p>
                      <a:pPr marL="0" marR="0" lvl="0" indent="0" algn="l" rtl="0">
                        <a:spcBef>
                          <a:spcPts val="0"/>
                        </a:spcBef>
                        <a:buSzPct val="25000"/>
                        <a:buNone/>
                      </a:pPr>
                      <a:r>
                        <a:rPr lang="en-US" sz="2400"/>
                        <a:t>Proposed 2019 Standard</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6923C"/>
                    </a:solidFill>
                  </a:tcPr>
                </a:tc>
              </a:tr>
              <a:tr h="2309325">
                <a:tc>
                  <a:txBody>
                    <a:bodyPr/>
                    <a:lstStyle/>
                    <a:p>
                      <a:pPr marL="0" marR="0" lvl="0" indent="0" algn="l" rtl="0">
                        <a:spcBef>
                          <a:spcPts val="0"/>
                        </a:spcBef>
                        <a:buSzPct val="25000"/>
                        <a:buNone/>
                      </a:pPr>
                      <a:r>
                        <a:rPr lang="en-US" sz="1800" b="1"/>
                        <a:t>Standardized Options:</a:t>
                      </a:r>
                    </a:p>
                    <a:p>
                      <a:pPr marL="0" marR="0" lvl="0" indent="0" algn="l" rtl="0">
                        <a:spcBef>
                          <a:spcPts val="0"/>
                        </a:spcBef>
                        <a:buSzPct val="25000"/>
                        <a:buNone/>
                      </a:pPr>
                      <a:r>
                        <a:rPr lang="en-US" sz="1800" b="0"/>
                        <a:t>MHBE proposes to est</a:t>
                      </a:r>
                      <a:r>
                        <a:rPr lang="en-US" sz="1800" b="0">
                          <a:solidFill>
                            <a:srgbClr val="000000"/>
                          </a:solidFill>
                        </a:rPr>
                        <a:t>ablish “standardized options” for the individual marketplace. Issuers participating on the individual marketplace must include, within their annual QHP product offerings, standardized options. These options will apply toward metal level limitation standards. This will be deferred for plan year 2018 but will be implemented on the Marketplace in plan year 2019. In 2017, MHBE will create a workgroup to help determine the scope of the standard, whether it be mandatory or optional, develop draft plans, and provide additional insight.</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2F2F2"/>
                    </a:solidFill>
                  </a:tcPr>
                </a:tc>
                <a:tc rowSpan="2">
                  <a:txBody>
                    <a:bodyPr/>
                    <a:lstStyle/>
                    <a:p>
                      <a:pPr marL="0" marR="0" lvl="0" indent="0" algn="l" rtl="0">
                        <a:spcBef>
                          <a:spcPts val="0"/>
                        </a:spcBef>
                        <a:buSzPct val="25000"/>
                        <a:buNone/>
                      </a:pPr>
                      <a:r>
                        <a:rPr lang="en-US" sz="1800" b="0" i="1">
                          <a:solidFill>
                            <a:srgbClr val="7F7F7F"/>
                          </a:solidFill>
                        </a:rPr>
                        <a:t>Please see Standardized Benefit Design Work Group </a:t>
                      </a:r>
                    </a:p>
                  </a:txBody>
                  <a:tcPr marL="91450" marR="91450" marT="45725" marB="45725">
                    <a:lnL w="12700" cap="flat" cmpd="sng">
                      <a:solidFill>
                        <a:srgbClr val="000000"/>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r>
              <a:tr h="1072175">
                <a:tc>
                  <a:txBody>
                    <a:bodyPr/>
                    <a:lstStyle/>
                    <a:p>
                      <a:pPr marL="0" marR="0" lvl="0" indent="0" algn="l" rtl="0">
                        <a:spcBef>
                          <a:spcPts val="0"/>
                        </a:spcBef>
                        <a:buSzPct val="25000"/>
                        <a:buNone/>
                      </a:pPr>
                      <a:r>
                        <a:rPr lang="en-US" sz="1800" b="1"/>
                        <a:t>Prominent Display of Standardized Options:</a:t>
                      </a:r>
                    </a:p>
                    <a:p>
                      <a:pPr marL="0" marR="0" lvl="0" indent="0" algn="l" rtl="0">
                        <a:spcBef>
                          <a:spcPts val="0"/>
                        </a:spcBef>
                        <a:buSzPct val="25000"/>
                        <a:buNone/>
                      </a:pPr>
                      <a:r>
                        <a:rPr lang="en-US" sz="1800" b="0"/>
                        <a:t>MHBE will create an indicator and filtering mechanism for standardized plans on Maryland Health Connection Plan Shopping User Interface. </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c vMerge="1">
                  <a:txBody>
                    <a:bodyPr/>
                    <a:lstStyle/>
                    <a:p>
                      <a:endParaRPr lang="en-US"/>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p:nvPr/>
        </p:nvSpPr>
        <p:spPr>
          <a:xfrm>
            <a:off x="375068" y="1817467"/>
            <a:ext cx="8393864" cy="4325604"/>
          </a:xfrm>
          <a:prstGeom prst="rect">
            <a:avLst/>
          </a:prstGeom>
          <a:solidFill>
            <a:srgbClr val="F2F2F2"/>
          </a:solidFill>
          <a:ln>
            <a:noFill/>
          </a:ln>
        </p:spPr>
        <p:txBody>
          <a:bodyPr wrap="square" lIns="91425" tIns="45700" rIns="91425" bIns="45700" anchor="ctr" anchorCtr="0">
            <a:noAutofit/>
          </a:bodyPr>
          <a:lstStyle/>
          <a:p>
            <a:pPr marL="0" marR="0" lvl="0" indent="0" algn="ctr" rtl="0">
              <a:spcBef>
                <a:spcPts val="0"/>
              </a:spcBef>
              <a:buSzPct val="25000"/>
              <a:buNone/>
            </a:pPr>
            <a:endParaRPr sz="1800" b="0" i="0" u="none" strike="noStrike" cap="none">
              <a:solidFill>
                <a:schemeClr val="lt1"/>
              </a:solidFill>
              <a:latin typeface="Calibri"/>
              <a:ea typeface="Calibri"/>
              <a:cs typeface="Calibri"/>
              <a:sym typeface="Calibri"/>
            </a:endParaRPr>
          </a:p>
        </p:txBody>
      </p:sp>
      <p:sp>
        <p:nvSpPr>
          <p:cNvPr id="62" name="Shape 62"/>
          <p:cNvSpPr txBox="1"/>
          <p:nvPr/>
        </p:nvSpPr>
        <p:spPr>
          <a:xfrm>
            <a:off x="191792" y="642917"/>
            <a:ext cx="6811997" cy="369332"/>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SzPct val="25000"/>
              <a:buNone/>
            </a:pPr>
            <a:r>
              <a:rPr lang="en-US" sz="2000" b="0" i="0" u="none" strike="noStrike" cap="none">
                <a:solidFill>
                  <a:srgbClr val="FFFFFF"/>
                </a:solidFill>
                <a:latin typeface="Arial"/>
                <a:ea typeface="Arial"/>
                <a:cs typeface="Arial"/>
                <a:sym typeface="Arial"/>
              </a:rPr>
              <a:t>Plan Certification Standards - Timeline</a:t>
            </a:r>
          </a:p>
        </p:txBody>
      </p:sp>
      <p:sp>
        <p:nvSpPr>
          <p:cNvPr id="63" name="Shape 63"/>
          <p:cNvSpPr/>
          <p:nvPr/>
        </p:nvSpPr>
        <p:spPr>
          <a:xfrm>
            <a:off x="355904" y="3372877"/>
            <a:ext cx="8432192" cy="1144369"/>
          </a:xfrm>
          <a:prstGeom prst="rightArrow">
            <a:avLst>
              <a:gd name="adj1" fmla="val 50000"/>
              <a:gd name="adj2" fmla="val 50000"/>
            </a:avLst>
          </a:prstGeom>
          <a:solidFill>
            <a:srgbClr val="B7CCE4"/>
          </a:solidFill>
          <a:ln>
            <a:noFill/>
          </a:ln>
        </p:spPr>
        <p:txBody>
          <a:bodyPr wrap="square" lIns="91425" tIns="45700" rIns="91425" bIns="45700" anchor="ctr" anchorCtr="0">
            <a:noAutofit/>
          </a:bodyPr>
          <a:lstStyle/>
          <a:p>
            <a:pPr marL="0" marR="0" lvl="0" indent="0" algn="ctr" rtl="0">
              <a:spcBef>
                <a:spcPts val="0"/>
              </a:spcBef>
              <a:buSzPct val="25000"/>
              <a:buNone/>
            </a:pPr>
            <a:endParaRPr sz="1800" b="0" i="0" u="none" strike="noStrike" cap="none">
              <a:solidFill>
                <a:schemeClr val="lt1"/>
              </a:solidFill>
              <a:latin typeface="Calibri"/>
              <a:ea typeface="Calibri"/>
              <a:cs typeface="Calibri"/>
              <a:sym typeface="Calibri"/>
            </a:endParaRPr>
          </a:p>
        </p:txBody>
      </p:sp>
      <p:cxnSp>
        <p:nvCxnSpPr>
          <p:cNvPr id="64" name="Shape 64"/>
          <p:cNvCxnSpPr/>
          <p:nvPr/>
        </p:nvCxnSpPr>
        <p:spPr>
          <a:xfrm>
            <a:off x="1834275" y="1830626"/>
            <a:ext cx="0" cy="4325604"/>
          </a:xfrm>
          <a:prstGeom prst="straightConnector1">
            <a:avLst/>
          </a:prstGeom>
          <a:noFill/>
          <a:ln w="25400" cap="flat" cmpd="sng">
            <a:solidFill>
              <a:srgbClr val="538CD5"/>
            </a:solidFill>
            <a:prstDash val="solid"/>
            <a:round/>
            <a:headEnd type="none" w="med" len="med"/>
            <a:tailEnd type="none" w="med" len="med"/>
          </a:ln>
        </p:spPr>
      </p:cxnSp>
      <p:cxnSp>
        <p:nvCxnSpPr>
          <p:cNvPr id="65" name="Shape 65"/>
          <p:cNvCxnSpPr/>
          <p:nvPr/>
        </p:nvCxnSpPr>
        <p:spPr>
          <a:xfrm>
            <a:off x="5507389" y="1830626"/>
            <a:ext cx="0" cy="4325604"/>
          </a:xfrm>
          <a:prstGeom prst="straightConnector1">
            <a:avLst/>
          </a:prstGeom>
          <a:noFill/>
          <a:ln w="25400" cap="flat" cmpd="sng">
            <a:solidFill>
              <a:srgbClr val="538CD5"/>
            </a:solidFill>
            <a:prstDash val="solid"/>
            <a:round/>
            <a:headEnd type="none" w="med" len="med"/>
            <a:tailEnd type="none" w="med" len="med"/>
          </a:ln>
        </p:spPr>
      </p:cxnSp>
      <p:cxnSp>
        <p:nvCxnSpPr>
          <p:cNvPr id="66" name="Shape 66"/>
          <p:cNvCxnSpPr/>
          <p:nvPr/>
        </p:nvCxnSpPr>
        <p:spPr>
          <a:xfrm>
            <a:off x="3661250" y="1830626"/>
            <a:ext cx="0" cy="4325604"/>
          </a:xfrm>
          <a:prstGeom prst="straightConnector1">
            <a:avLst/>
          </a:prstGeom>
          <a:noFill/>
          <a:ln w="25400" cap="flat" cmpd="sng">
            <a:solidFill>
              <a:srgbClr val="538CD5"/>
            </a:solidFill>
            <a:prstDash val="solid"/>
            <a:round/>
            <a:headEnd type="none" w="med" len="med"/>
            <a:tailEnd type="none" w="med" len="med"/>
          </a:ln>
        </p:spPr>
      </p:cxnSp>
      <p:cxnSp>
        <p:nvCxnSpPr>
          <p:cNvPr id="67" name="Shape 67"/>
          <p:cNvCxnSpPr/>
          <p:nvPr/>
        </p:nvCxnSpPr>
        <p:spPr>
          <a:xfrm>
            <a:off x="1834275" y="1782259"/>
            <a:ext cx="0" cy="4325604"/>
          </a:xfrm>
          <a:prstGeom prst="straightConnector1">
            <a:avLst/>
          </a:prstGeom>
          <a:noFill/>
          <a:ln w="25400" cap="flat" cmpd="sng">
            <a:solidFill>
              <a:srgbClr val="538CD5"/>
            </a:solidFill>
            <a:prstDash val="solid"/>
            <a:round/>
            <a:headEnd type="none" w="med" len="med"/>
            <a:tailEnd type="none" w="med" len="med"/>
          </a:ln>
        </p:spPr>
      </p:cxnSp>
      <p:cxnSp>
        <p:nvCxnSpPr>
          <p:cNvPr id="68" name="Shape 68"/>
          <p:cNvCxnSpPr/>
          <p:nvPr/>
        </p:nvCxnSpPr>
        <p:spPr>
          <a:xfrm>
            <a:off x="7325238" y="1830626"/>
            <a:ext cx="0" cy="4325604"/>
          </a:xfrm>
          <a:prstGeom prst="straightConnector1">
            <a:avLst/>
          </a:prstGeom>
          <a:noFill/>
          <a:ln w="25400" cap="flat" cmpd="sng">
            <a:solidFill>
              <a:srgbClr val="538CD5"/>
            </a:solidFill>
            <a:prstDash val="solid"/>
            <a:round/>
            <a:headEnd type="none" w="med" len="med"/>
            <a:tailEnd type="none" w="med" len="med"/>
          </a:ln>
        </p:spPr>
      </p:cxnSp>
      <p:sp>
        <p:nvSpPr>
          <p:cNvPr id="69" name="Shape 69"/>
          <p:cNvSpPr txBox="1"/>
          <p:nvPr/>
        </p:nvSpPr>
        <p:spPr>
          <a:xfrm>
            <a:off x="4916041" y="6201888"/>
            <a:ext cx="1182697" cy="369332"/>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800" b="0" i="0" u="none" strike="noStrike" cap="none">
                <a:solidFill>
                  <a:schemeClr val="dk1"/>
                </a:solidFill>
                <a:latin typeface="Calibri"/>
                <a:ea typeface="Calibri"/>
                <a:cs typeface="Calibri"/>
                <a:sym typeface="Calibri"/>
              </a:rPr>
              <a:t>January</a:t>
            </a:r>
          </a:p>
        </p:txBody>
      </p:sp>
      <p:sp>
        <p:nvSpPr>
          <p:cNvPr id="70" name="Shape 70"/>
          <p:cNvSpPr txBox="1"/>
          <p:nvPr/>
        </p:nvSpPr>
        <p:spPr>
          <a:xfrm>
            <a:off x="3069903" y="6201888"/>
            <a:ext cx="1182697" cy="369332"/>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800" b="0" i="0" u="none" strike="noStrike" cap="none">
                <a:solidFill>
                  <a:schemeClr val="dk1"/>
                </a:solidFill>
                <a:latin typeface="Calibri"/>
                <a:ea typeface="Calibri"/>
                <a:cs typeface="Calibri"/>
                <a:sym typeface="Calibri"/>
              </a:rPr>
              <a:t>December</a:t>
            </a:r>
          </a:p>
        </p:txBody>
      </p:sp>
      <p:sp>
        <p:nvSpPr>
          <p:cNvPr id="71" name="Shape 71"/>
          <p:cNvSpPr txBox="1"/>
          <p:nvPr/>
        </p:nvSpPr>
        <p:spPr>
          <a:xfrm>
            <a:off x="1243386" y="6201888"/>
            <a:ext cx="1182697" cy="369332"/>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800" b="0" i="0" u="none" strike="noStrike" cap="none">
                <a:solidFill>
                  <a:schemeClr val="dk1"/>
                </a:solidFill>
                <a:latin typeface="Calibri"/>
                <a:ea typeface="Calibri"/>
                <a:cs typeface="Calibri"/>
                <a:sym typeface="Calibri"/>
              </a:rPr>
              <a:t>November</a:t>
            </a:r>
          </a:p>
        </p:txBody>
      </p:sp>
      <p:sp>
        <p:nvSpPr>
          <p:cNvPr id="72" name="Shape 72"/>
          <p:cNvSpPr txBox="1"/>
          <p:nvPr/>
        </p:nvSpPr>
        <p:spPr>
          <a:xfrm>
            <a:off x="6733889" y="6201888"/>
            <a:ext cx="1182697" cy="369332"/>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800" b="0" i="0" u="none" strike="noStrike" cap="none">
                <a:solidFill>
                  <a:schemeClr val="dk1"/>
                </a:solidFill>
                <a:latin typeface="Calibri"/>
                <a:ea typeface="Calibri"/>
                <a:cs typeface="Calibri"/>
                <a:sym typeface="Calibri"/>
              </a:rPr>
              <a:t>February</a:t>
            </a:r>
          </a:p>
        </p:txBody>
      </p:sp>
      <p:sp>
        <p:nvSpPr>
          <p:cNvPr id="73" name="Shape 73"/>
          <p:cNvSpPr txBox="1"/>
          <p:nvPr/>
        </p:nvSpPr>
        <p:spPr>
          <a:xfrm>
            <a:off x="3723841" y="1767222"/>
            <a:ext cx="2169880"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libri"/>
                <a:ea typeface="Calibri"/>
                <a:cs typeface="Calibri"/>
                <a:sym typeface="Calibri"/>
              </a:rPr>
              <a:t>|December 7</a:t>
            </a:r>
          </a:p>
        </p:txBody>
      </p:sp>
      <p:sp>
        <p:nvSpPr>
          <p:cNvPr id="74" name="Shape 74"/>
          <p:cNvSpPr/>
          <p:nvPr/>
        </p:nvSpPr>
        <p:spPr>
          <a:xfrm>
            <a:off x="3590483" y="1997546"/>
            <a:ext cx="2085935" cy="738664"/>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PMSC used for Plan Certification Stakeholder Session</a:t>
            </a:r>
          </a:p>
        </p:txBody>
      </p:sp>
      <p:sp>
        <p:nvSpPr>
          <p:cNvPr id="75" name="Shape 75"/>
          <p:cNvSpPr txBox="1"/>
          <p:nvPr/>
        </p:nvSpPr>
        <p:spPr>
          <a:xfrm>
            <a:off x="3069903" y="4224760"/>
            <a:ext cx="2169880" cy="338554"/>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600">
                <a:solidFill>
                  <a:srgbClr val="FF0000"/>
                </a:solidFill>
                <a:latin typeface="Calibri"/>
                <a:ea typeface="Calibri"/>
                <a:cs typeface="Calibri"/>
                <a:sym typeface="Calibri"/>
              </a:rPr>
              <a:t>|November 20</a:t>
            </a:r>
          </a:p>
        </p:txBody>
      </p:sp>
      <p:sp>
        <p:nvSpPr>
          <p:cNvPr id="76" name="Shape 76"/>
          <p:cNvSpPr/>
          <p:nvPr/>
        </p:nvSpPr>
        <p:spPr>
          <a:xfrm>
            <a:off x="3066848" y="4497182"/>
            <a:ext cx="2247609" cy="954107"/>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400">
                <a:solidFill>
                  <a:srgbClr val="FF0000"/>
                </a:solidFill>
                <a:latin typeface="Calibri"/>
                <a:ea typeface="Calibri"/>
                <a:cs typeface="Calibri"/>
                <a:sym typeface="Calibri"/>
              </a:rPr>
              <a:t>MHBE Board Meeting presentation on DRAFT Plan Certification Standard Recommendations</a:t>
            </a:r>
          </a:p>
        </p:txBody>
      </p:sp>
      <p:sp>
        <p:nvSpPr>
          <p:cNvPr id="77" name="Shape 77"/>
          <p:cNvSpPr txBox="1"/>
          <p:nvPr/>
        </p:nvSpPr>
        <p:spPr>
          <a:xfrm>
            <a:off x="4292998" y="2733754"/>
            <a:ext cx="2169880"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|December 14</a:t>
            </a:r>
          </a:p>
        </p:txBody>
      </p:sp>
      <p:sp>
        <p:nvSpPr>
          <p:cNvPr id="78" name="Shape 78"/>
          <p:cNvSpPr/>
          <p:nvPr/>
        </p:nvSpPr>
        <p:spPr>
          <a:xfrm>
            <a:off x="4334971" y="2987392"/>
            <a:ext cx="2085935" cy="738664"/>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SAC used for Plan Certification Standard Stakeholder Session</a:t>
            </a:r>
          </a:p>
        </p:txBody>
      </p:sp>
      <p:sp>
        <p:nvSpPr>
          <p:cNvPr id="79" name="Shape 79"/>
          <p:cNvSpPr txBox="1"/>
          <p:nvPr/>
        </p:nvSpPr>
        <p:spPr>
          <a:xfrm>
            <a:off x="5517481" y="1777457"/>
            <a:ext cx="2169880"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|January 4</a:t>
            </a:r>
          </a:p>
        </p:txBody>
      </p:sp>
      <p:sp>
        <p:nvSpPr>
          <p:cNvPr id="80" name="Shape 80"/>
          <p:cNvSpPr/>
          <p:nvPr/>
        </p:nvSpPr>
        <p:spPr>
          <a:xfrm>
            <a:off x="5517761" y="2000729"/>
            <a:ext cx="2085935" cy="738664"/>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PMSC used for Plan Certification Stakeholder Session</a:t>
            </a:r>
          </a:p>
        </p:txBody>
      </p:sp>
      <p:sp>
        <p:nvSpPr>
          <p:cNvPr id="81" name="Shape 81"/>
          <p:cNvSpPr/>
          <p:nvPr/>
        </p:nvSpPr>
        <p:spPr>
          <a:xfrm>
            <a:off x="3171014" y="3669364"/>
            <a:ext cx="2406826" cy="549231"/>
          </a:xfrm>
          <a:prstGeom prst="rect">
            <a:avLst/>
          </a:prstGeom>
          <a:solidFill>
            <a:srgbClr val="C2D59B"/>
          </a:solidFill>
          <a:ln>
            <a:noFill/>
          </a:ln>
        </p:spPr>
        <p:txBody>
          <a:bodyPr wrap="square" lIns="91425" tIns="45700" rIns="91425" bIns="45700" anchor="ctr" anchorCtr="0">
            <a:noAutofit/>
          </a:bodyPr>
          <a:lstStyle/>
          <a:p>
            <a:pPr marL="0" marR="0" lvl="0" indent="0" algn="ctr" rtl="0">
              <a:spcBef>
                <a:spcPts val="0"/>
              </a:spcBef>
              <a:buSzPct val="25000"/>
              <a:buNone/>
            </a:pPr>
            <a:r>
              <a:rPr lang="en-US" sz="1800">
                <a:solidFill>
                  <a:srgbClr val="262626"/>
                </a:solidFill>
                <a:latin typeface="Calibri"/>
                <a:ea typeface="Calibri"/>
                <a:cs typeface="Calibri"/>
                <a:sym typeface="Calibri"/>
              </a:rPr>
              <a:t>Comment Period</a:t>
            </a:r>
          </a:p>
          <a:p>
            <a:pPr marL="0" marR="0" lvl="0" indent="0" algn="ctr" rtl="0">
              <a:spcBef>
                <a:spcPts val="0"/>
              </a:spcBef>
              <a:buSzPct val="25000"/>
              <a:buNone/>
            </a:pPr>
            <a:r>
              <a:rPr lang="en-US" sz="1800">
                <a:solidFill>
                  <a:srgbClr val="262626"/>
                </a:solidFill>
                <a:latin typeface="Calibri"/>
                <a:ea typeface="Calibri"/>
                <a:cs typeface="Calibri"/>
                <a:sym typeface="Calibri"/>
              </a:rPr>
              <a:t>(11/21 – 1/4) </a:t>
            </a:r>
          </a:p>
        </p:txBody>
      </p:sp>
      <p:sp>
        <p:nvSpPr>
          <p:cNvPr id="82" name="Shape 82"/>
          <p:cNvSpPr txBox="1"/>
          <p:nvPr/>
        </p:nvSpPr>
        <p:spPr>
          <a:xfrm>
            <a:off x="6575527" y="4224760"/>
            <a:ext cx="2169880"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|January 15</a:t>
            </a:r>
          </a:p>
        </p:txBody>
      </p:sp>
      <p:sp>
        <p:nvSpPr>
          <p:cNvPr id="83" name="Shape 83"/>
          <p:cNvSpPr/>
          <p:nvPr/>
        </p:nvSpPr>
        <p:spPr>
          <a:xfrm>
            <a:off x="6602421" y="4497181"/>
            <a:ext cx="2247609" cy="1600438"/>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MHBE Board Meeting presentation on FINAL Plan Certification Standard Recommendations. Vote required. </a:t>
            </a:r>
          </a:p>
          <a:p>
            <a:pPr marL="0" marR="0" lvl="0" indent="0" algn="l" rtl="0">
              <a:spcBef>
                <a:spcPts val="0"/>
              </a:spcBef>
              <a:buSzPct val="25000"/>
              <a:buNone/>
            </a:pPr>
            <a:endParaRPr sz="1400">
              <a:solidFill>
                <a:schemeClr val="dk1"/>
              </a:solidFill>
              <a:latin typeface="Calibri"/>
              <a:ea typeface="Calibri"/>
              <a:cs typeface="Calibri"/>
              <a:sym typeface="Calibri"/>
            </a:endParaRPr>
          </a:p>
          <a:p>
            <a:pPr marL="0" marR="0" lvl="0" indent="0" algn="l" rtl="0">
              <a:spcBef>
                <a:spcPts val="0"/>
              </a:spcBef>
              <a:buSzPct val="25000"/>
              <a:buNone/>
            </a:pPr>
            <a:endParaRPr sz="1400">
              <a:solidFill>
                <a:schemeClr val="dk1"/>
              </a:solidFill>
              <a:latin typeface="Calibri"/>
              <a:ea typeface="Calibri"/>
              <a:cs typeface="Calibri"/>
              <a:sym typeface="Calibri"/>
            </a:endParaRPr>
          </a:p>
        </p:txBody>
      </p:sp>
      <p:sp>
        <p:nvSpPr>
          <p:cNvPr id="84" name="Shape 84"/>
          <p:cNvSpPr txBox="1"/>
          <p:nvPr/>
        </p:nvSpPr>
        <p:spPr>
          <a:xfrm>
            <a:off x="6699363" y="2739393"/>
            <a:ext cx="2169880"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|Late January</a:t>
            </a:r>
          </a:p>
        </p:txBody>
      </p:sp>
      <p:sp>
        <p:nvSpPr>
          <p:cNvPr id="85" name="Shape 85"/>
          <p:cNvSpPr/>
          <p:nvPr/>
        </p:nvSpPr>
        <p:spPr>
          <a:xfrm>
            <a:off x="6714731" y="2987392"/>
            <a:ext cx="2085935" cy="52322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FINAL 2019 Issuer Letter &amp; Comments Released</a:t>
            </a:r>
          </a:p>
        </p:txBody>
      </p:sp>
      <p:sp>
        <p:nvSpPr>
          <p:cNvPr id="86" name="Shape 86"/>
          <p:cNvSpPr txBox="1"/>
          <p:nvPr/>
        </p:nvSpPr>
        <p:spPr>
          <a:xfrm>
            <a:off x="4468834" y="5340928"/>
            <a:ext cx="2169880"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|December 15</a:t>
            </a:r>
          </a:p>
        </p:txBody>
      </p:sp>
      <p:sp>
        <p:nvSpPr>
          <p:cNvPr id="87" name="Shape 87"/>
          <p:cNvSpPr/>
          <p:nvPr/>
        </p:nvSpPr>
        <p:spPr>
          <a:xfrm>
            <a:off x="4552779" y="5650703"/>
            <a:ext cx="2085935" cy="52322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2019 DRAFT Issuer Letter Released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p:nvPr/>
        </p:nvSpPr>
        <p:spPr>
          <a:xfrm>
            <a:off x="191792" y="642917"/>
            <a:ext cx="6811997" cy="369332"/>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SzPct val="25000"/>
              <a:buNone/>
            </a:pPr>
            <a:r>
              <a:rPr lang="en-US" sz="2000">
                <a:solidFill>
                  <a:srgbClr val="FFFFFF"/>
                </a:solidFill>
                <a:latin typeface="Arial"/>
                <a:ea typeface="Arial"/>
                <a:cs typeface="Arial"/>
                <a:sym typeface="Arial"/>
              </a:rPr>
              <a:t>Network Adequacy </a:t>
            </a:r>
          </a:p>
        </p:txBody>
      </p:sp>
      <p:graphicFrame>
        <p:nvGraphicFramePr>
          <p:cNvPr id="100" name="Shape 100"/>
          <p:cNvGraphicFramePr/>
          <p:nvPr/>
        </p:nvGraphicFramePr>
        <p:xfrm>
          <a:off x="191792" y="1438712"/>
          <a:ext cx="8731300" cy="3576655"/>
        </p:xfrm>
        <a:graphic>
          <a:graphicData uri="http://schemas.openxmlformats.org/drawingml/2006/table">
            <a:tbl>
              <a:tblPr firstRow="1" bandRow="1">
                <a:noFill/>
                <a:tableStyleId>{348A04C9-3BE3-47AD-ADDD-6AA63D21EFAF}</a:tableStyleId>
              </a:tblPr>
              <a:tblGrid>
                <a:gridCol w="4349375"/>
                <a:gridCol w="4381925"/>
              </a:tblGrid>
              <a:tr h="1016325">
                <a:tc>
                  <a:txBody>
                    <a:bodyPr/>
                    <a:lstStyle/>
                    <a:p>
                      <a:pPr marL="0" marR="0" lvl="0" indent="0" algn="l" rtl="0">
                        <a:spcBef>
                          <a:spcPts val="0"/>
                        </a:spcBef>
                        <a:buSzPct val="25000"/>
                        <a:buNone/>
                      </a:pPr>
                      <a:r>
                        <a:rPr lang="en-US" sz="2400" u="none" strike="noStrike" cap="none"/>
                        <a:t>2018 Plan Certification Standard </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6923C"/>
                    </a:solidFill>
                  </a:tcPr>
                </a:tc>
                <a:tc>
                  <a:txBody>
                    <a:bodyPr/>
                    <a:lstStyle/>
                    <a:p>
                      <a:pPr marL="0" marR="0" lvl="0" indent="0" algn="l" rtl="0">
                        <a:spcBef>
                          <a:spcPts val="0"/>
                        </a:spcBef>
                        <a:buSzPct val="25000"/>
                        <a:buNone/>
                      </a:pPr>
                      <a:r>
                        <a:rPr lang="en-US" sz="2400"/>
                        <a:t>Proposed 2019 Plan Certification Standard</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6923C"/>
                    </a:solidFill>
                  </a:tcPr>
                </a:tc>
              </a:tr>
              <a:tr h="1964600">
                <a:tc>
                  <a:txBody>
                    <a:bodyPr/>
                    <a:lstStyle/>
                    <a:p>
                      <a:pPr marL="0" marR="0" lvl="0" indent="0" algn="l" rtl="0">
                        <a:spcBef>
                          <a:spcPts val="0"/>
                        </a:spcBef>
                        <a:buSzPct val="25000"/>
                        <a:buNone/>
                      </a:pPr>
                      <a:r>
                        <a:rPr lang="en-US" sz="1800" b="1"/>
                        <a:t>Network Access Plans &amp; Network Adequacy:</a:t>
                      </a:r>
                    </a:p>
                    <a:p>
                      <a:pPr marL="0" marR="0" lvl="0" indent="0" algn="l" rtl="0">
                        <a:spcBef>
                          <a:spcPts val="0"/>
                        </a:spcBef>
                        <a:buSzPct val="25000"/>
                        <a:buNone/>
                      </a:pPr>
                      <a:r>
                        <a:rPr lang="en-US" sz="1800" b="0"/>
                        <a:t> Carriers must submit their Network Access Plan template to MHBE, along with three new templates: quantitative standards network composition reporting, provider accessibility standards, and member services standard. These will not be shared publicly. </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c>
                  <a:txBody>
                    <a:bodyPr/>
                    <a:lstStyle/>
                    <a:p>
                      <a:pPr marL="0" marR="0" lvl="0" indent="0" algn="l" rtl="0">
                        <a:spcBef>
                          <a:spcPts val="0"/>
                        </a:spcBef>
                        <a:buSzPct val="25000"/>
                        <a:buNone/>
                      </a:pPr>
                      <a:r>
                        <a:rPr lang="en-US" sz="1800">
                          <a:solidFill>
                            <a:srgbClr val="FF0000"/>
                          </a:solidFill>
                        </a:rPr>
                        <a:t>MHBE proposes to add an attestation to the 2019 Carrier Application. Applying issuers must attest to meeting their respective requirements under the final network adequacy regulation promulgated in COMAR 31.10.44 Network Adequacy.</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p:nvPr/>
        </p:nvSpPr>
        <p:spPr>
          <a:xfrm>
            <a:off x="191792" y="642917"/>
            <a:ext cx="6811997" cy="369332"/>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SzPct val="25000"/>
              <a:buNone/>
            </a:pPr>
            <a:r>
              <a:rPr lang="en-US" sz="2000">
                <a:solidFill>
                  <a:srgbClr val="FFFFFF"/>
                </a:solidFill>
                <a:latin typeface="Arial"/>
                <a:ea typeface="Arial"/>
                <a:cs typeface="Arial"/>
                <a:sym typeface="Arial"/>
              </a:rPr>
              <a:t>Provider Directory</a:t>
            </a:r>
          </a:p>
        </p:txBody>
      </p:sp>
      <p:graphicFrame>
        <p:nvGraphicFramePr>
          <p:cNvPr id="107" name="Shape 107"/>
          <p:cNvGraphicFramePr/>
          <p:nvPr/>
        </p:nvGraphicFramePr>
        <p:xfrm>
          <a:off x="191792" y="1438712"/>
          <a:ext cx="8734100" cy="3028015"/>
        </p:xfrm>
        <a:graphic>
          <a:graphicData uri="http://schemas.openxmlformats.org/drawingml/2006/table">
            <a:tbl>
              <a:tblPr firstRow="1" bandRow="1">
                <a:noFill/>
                <a:tableStyleId>{348A04C9-3BE3-47AD-ADDD-6AA63D21EFAF}</a:tableStyleId>
              </a:tblPr>
              <a:tblGrid>
                <a:gridCol w="4303200"/>
                <a:gridCol w="4430900"/>
              </a:tblGrid>
              <a:tr h="1016325">
                <a:tc>
                  <a:txBody>
                    <a:bodyPr/>
                    <a:lstStyle/>
                    <a:p>
                      <a:pPr marL="0" marR="0" lvl="0" indent="0" algn="l" rtl="0">
                        <a:spcBef>
                          <a:spcPts val="0"/>
                        </a:spcBef>
                        <a:buSzPct val="25000"/>
                        <a:buNone/>
                      </a:pPr>
                      <a:r>
                        <a:rPr lang="en-US" sz="2400"/>
                        <a:t>2018 Plan Certification Standard </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6923C"/>
                    </a:solidFill>
                  </a:tcPr>
                </a:tc>
                <a:tc>
                  <a:txBody>
                    <a:bodyPr/>
                    <a:lstStyle/>
                    <a:p>
                      <a:pPr marL="0" marR="0" lvl="0" indent="0" algn="l" rtl="0">
                        <a:spcBef>
                          <a:spcPts val="0"/>
                        </a:spcBef>
                        <a:buSzPct val="25000"/>
                        <a:buNone/>
                      </a:pPr>
                      <a:r>
                        <a:rPr lang="en-US" sz="2400"/>
                        <a:t>Proposed 2019 Plan Certification Standard</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6923C"/>
                    </a:solidFill>
                  </a:tcPr>
                </a:tc>
              </a:tr>
              <a:tr h="1343375">
                <a:tc>
                  <a:txBody>
                    <a:bodyPr/>
                    <a:lstStyle/>
                    <a:p>
                      <a:pPr marL="0" marR="0" lvl="0" indent="0" algn="l" rtl="0">
                        <a:spcBef>
                          <a:spcPts val="0"/>
                        </a:spcBef>
                        <a:buSzPct val="25000"/>
                        <a:buNone/>
                      </a:pPr>
                      <a:r>
                        <a:rPr lang="en-US" sz="1800" b="0"/>
                        <a:t>Issuers must submit a provider directory file to MHBE every two weeks. </a:t>
                      </a:r>
                    </a:p>
                    <a:p>
                      <a:pPr marL="0" marR="0" lvl="0" indent="0" algn="l" rtl="0">
                        <a:spcBef>
                          <a:spcPts val="0"/>
                        </a:spcBef>
                        <a:buSzPct val="25000"/>
                        <a:buNone/>
                      </a:pPr>
                      <a:endParaRPr sz="1800" b="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c>
                  <a:txBody>
                    <a:bodyPr/>
                    <a:lstStyle/>
                    <a:p>
                      <a:pPr marL="0" marR="0" lvl="0" indent="0" algn="l" rtl="0">
                        <a:spcBef>
                          <a:spcPts val="0"/>
                        </a:spcBef>
                        <a:buSzPct val="25000"/>
                        <a:buNone/>
                      </a:pPr>
                      <a:r>
                        <a:rPr lang="en-US" sz="1800">
                          <a:solidFill>
                            <a:srgbClr val="FF0000"/>
                          </a:solidFill>
                        </a:rPr>
                        <a:t>MHBE proposes to supplement the 2019 Carrier Application with an attestation. Applying issuers attest to submitting provider directory data to MHBE every two weeks. Applying issuers attest that the submitted data is complete, accurate, and up-to-date to the extent feasible. </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p:nvPr/>
        </p:nvSpPr>
        <p:spPr>
          <a:xfrm>
            <a:off x="191792" y="642917"/>
            <a:ext cx="6811997" cy="369332"/>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SzPct val="25000"/>
              <a:buNone/>
            </a:pPr>
            <a:r>
              <a:rPr lang="en-US" sz="2000">
                <a:solidFill>
                  <a:srgbClr val="FFFFFF"/>
                </a:solidFill>
                <a:latin typeface="Arial"/>
                <a:ea typeface="Arial"/>
                <a:cs typeface="Arial"/>
                <a:sym typeface="Arial"/>
              </a:rPr>
              <a:t>Essential Community Providers (ECP) </a:t>
            </a:r>
          </a:p>
        </p:txBody>
      </p:sp>
      <p:graphicFrame>
        <p:nvGraphicFramePr>
          <p:cNvPr id="114" name="Shape 114"/>
          <p:cNvGraphicFramePr/>
          <p:nvPr/>
        </p:nvGraphicFramePr>
        <p:xfrm>
          <a:off x="96542" y="1126755"/>
          <a:ext cx="8952200" cy="5638830"/>
        </p:xfrm>
        <a:graphic>
          <a:graphicData uri="http://schemas.openxmlformats.org/drawingml/2006/table">
            <a:tbl>
              <a:tblPr firstRow="1" bandRow="1">
                <a:noFill/>
                <a:tableStyleId>{348A04C9-3BE3-47AD-ADDD-6AA63D21EFAF}</a:tableStyleId>
              </a:tblPr>
              <a:tblGrid>
                <a:gridCol w="5542250"/>
                <a:gridCol w="3409950"/>
              </a:tblGrid>
              <a:tr h="741675">
                <a:tc>
                  <a:txBody>
                    <a:bodyPr/>
                    <a:lstStyle/>
                    <a:p>
                      <a:pPr marL="0" marR="0" lvl="0" indent="0" algn="l" rtl="0">
                        <a:spcBef>
                          <a:spcPts val="0"/>
                        </a:spcBef>
                        <a:buSzPct val="25000"/>
                        <a:buNone/>
                      </a:pPr>
                      <a:r>
                        <a:rPr lang="en-US" sz="2400"/>
                        <a:t>2018 Plan Certification Standard </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6923C"/>
                    </a:solidFill>
                  </a:tcPr>
                </a:tc>
                <a:tc>
                  <a:txBody>
                    <a:bodyPr/>
                    <a:lstStyle/>
                    <a:p>
                      <a:pPr marL="0" marR="0" lvl="0" indent="0" algn="l" rtl="0">
                        <a:spcBef>
                          <a:spcPts val="0"/>
                        </a:spcBef>
                        <a:buSzPct val="25000"/>
                        <a:buNone/>
                      </a:pPr>
                      <a:r>
                        <a:rPr lang="en-US" sz="2400"/>
                        <a:t>Proposed 2019 Plan Certification Standard</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6923C"/>
                    </a:solidFill>
                  </a:tcPr>
                </a:tc>
              </a:tr>
              <a:tr h="3289125">
                <a:tc>
                  <a:txBody>
                    <a:bodyPr/>
                    <a:lstStyle/>
                    <a:p>
                      <a:pPr marL="0" marR="0" lvl="0" indent="0" algn="l" rtl="0">
                        <a:spcBef>
                          <a:spcPts val="0"/>
                        </a:spcBef>
                        <a:buSzPct val="25000"/>
                        <a:buNone/>
                      </a:pPr>
                      <a:r>
                        <a:rPr lang="en-US" sz="1600" b="1"/>
                        <a:t>Expanded ECP Definition:</a:t>
                      </a:r>
                    </a:p>
                    <a:p>
                      <a:pPr marL="0" marR="0" lvl="0" indent="0" algn="l" rtl="0">
                        <a:spcBef>
                          <a:spcPts val="0"/>
                        </a:spcBef>
                        <a:buSzPct val="25000"/>
                        <a:buNone/>
                      </a:pPr>
                      <a:r>
                        <a:rPr lang="en-US" sz="1600" b="0"/>
                        <a:t>Add LHDs, OMHCs, SUD providers under COMAR 10.09.80.03.B(1) &amp; B(3) licensed or approved by DHMH as programs or facilities, and SBHCs </a:t>
                      </a:r>
                    </a:p>
                    <a:p>
                      <a:pPr marL="0" marR="0" lvl="0" indent="0" algn="l" rtl="0">
                        <a:spcBef>
                          <a:spcPts val="0"/>
                        </a:spcBef>
                        <a:buSzPct val="25000"/>
                        <a:buNone/>
                      </a:pPr>
                      <a:r>
                        <a:rPr lang="en-US" sz="1600" b="0"/>
                        <a:t>• Providers must be able to meet carrier credentialing standards </a:t>
                      </a:r>
                    </a:p>
                    <a:p>
                      <a:pPr marL="0" marR="0" lvl="0" indent="0" algn="l" rtl="0">
                        <a:spcBef>
                          <a:spcPts val="0"/>
                        </a:spcBef>
                        <a:buSzPct val="25000"/>
                        <a:buNone/>
                      </a:pPr>
                      <a:r>
                        <a:rPr lang="en-US" sz="1600" b="0"/>
                        <a:t>• Must contract with at least 30% of ECPs/service area (write in option and alternative allowed)</a:t>
                      </a:r>
                    </a:p>
                    <a:p>
                      <a:pPr marL="0" marR="0" lvl="0" indent="0" algn="l" rtl="0">
                        <a:spcBef>
                          <a:spcPts val="0"/>
                        </a:spcBef>
                        <a:buSzPct val="25000"/>
                        <a:buNone/>
                      </a:pPr>
                      <a:r>
                        <a:rPr lang="en-US" sz="1600" b="0"/>
                        <a:t>• Must offer contracts in good faith for providers in service area to all available IHCPs, any willing LHD and at least 1 ECP in each ECP category in each county where available </a:t>
                      </a:r>
                    </a:p>
                    <a:p>
                      <a:pPr marL="0" marR="0" lvl="0" indent="0" algn="l" rtl="0">
                        <a:spcBef>
                          <a:spcPts val="0"/>
                        </a:spcBef>
                        <a:buSzPct val="25000"/>
                        <a:buNone/>
                      </a:pPr>
                      <a:r>
                        <a:rPr lang="en-US" sz="1600" b="0"/>
                        <a:t>• Dental carriers must offer contract in good faith to 30% of all ECPs/service area and all available IHCPs. MHBE encourages SADPs to contract with at least 1 FQHC and any willing LHDs.</a:t>
                      </a:r>
                    </a:p>
                    <a:p>
                      <a:pPr marL="0" marR="0" lvl="0" indent="0" algn="l" rtl="0">
                        <a:spcBef>
                          <a:spcPts val="0"/>
                        </a:spcBef>
                        <a:buSzPct val="25000"/>
                        <a:buNone/>
                      </a:pPr>
                      <a:r>
                        <a:rPr lang="en-US" sz="1600" b="0"/>
                        <a:t>• Annually MHBE will provide a list of expanded-ECPs by end of January with instructions to complete MHBE ECP Template </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c>
                  <a:txBody>
                    <a:bodyPr/>
                    <a:lstStyle/>
                    <a:p>
                      <a:pPr marL="0" marR="0" lvl="0" indent="0" algn="l" rtl="0">
                        <a:spcBef>
                          <a:spcPts val="0"/>
                        </a:spcBef>
                        <a:buSzPct val="25000"/>
                        <a:buNone/>
                      </a:pPr>
                      <a:r>
                        <a:rPr lang="en-US" sz="1600"/>
                        <a:t>This standard will remain unchanged from 2018. </a:t>
                      </a:r>
                      <a:r>
                        <a:rPr lang="en-US" sz="1600">
                          <a:solidFill>
                            <a:srgbClr val="FF0000"/>
                          </a:solidFill>
                        </a:rPr>
                        <a:t>MHBE proposes to include this standard (including the Alternate ECP Standard) in the next update of the Carrier Reference Manual </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r>
              <a:tr h="980350">
                <a:tc>
                  <a:txBody>
                    <a:bodyPr/>
                    <a:lstStyle/>
                    <a:p>
                      <a:pPr marL="0" marR="0" lvl="0" indent="0" algn="l" rtl="0">
                        <a:spcBef>
                          <a:spcPts val="0"/>
                        </a:spcBef>
                        <a:buSzPct val="25000"/>
                        <a:buNone/>
                      </a:pPr>
                      <a:endParaRPr sz="1600" b="1"/>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F7F7F"/>
                    </a:solidFill>
                  </a:tcPr>
                </a:tc>
                <a:tc>
                  <a:txBody>
                    <a:bodyPr/>
                    <a:lstStyle/>
                    <a:p>
                      <a:pPr marL="0" marR="0" lvl="0" indent="0" algn="l" rtl="0">
                        <a:spcBef>
                          <a:spcPts val="0"/>
                        </a:spcBef>
                        <a:buSzPct val="25000"/>
                        <a:buNone/>
                      </a:pPr>
                      <a:r>
                        <a:rPr lang="en-US" sz="1600" b="1">
                          <a:solidFill>
                            <a:srgbClr val="FF0000"/>
                          </a:solidFill>
                        </a:rPr>
                        <a:t>Reduction of Administrative Burden:</a:t>
                      </a:r>
                    </a:p>
                    <a:p>
                      <a:pPr marL="0" marR="0" lvl="0" indent="0" algn="l" rtl="0">
                        <a:spcBef>
                          <a:spcPts val="0"/>
                        </a:spcBef>
                        <a:buSzPct val="25000"/>
                        <a:buNone/>
                      </a:pPr>
                      <a:r>
                        <a:rPr lang="en-US" sz="1600" b="0">
                          <a:solidFill>
                            <a:srgbClr val="FF0000"/>
                          </a:solidFill>
                        </a:rPr>
                        <a:t>MHBE will work with CMS to add MHBE ECP Expansion providers to the CMS template. </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p:nvPr/>
        </p:nvSpPr>
        <p:spPr>
          <a:xfrm>
            <a:off x="191792" y="642917"/>
            <a:ext cx="6811997" cy="369332"/>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SzPct val="25000"/>
              <a:buNone/>
            </a:pPr>
            <a:r>
              <a:rPr lang="en-US" sz="2000">
                <a:solidFill>
                  <a:srgbClr val="FFFFFF"/>
                </a:solidFill>
                <a:latin typeface="Arial"/>
                <a:ea typeface="Arial"/>
                <a:cs typeface="Arial"/>
                <a:sym typeface="Arial"/>
              </a:rPr>
              <a:t>Discriminatory Benefit Design</a:t>
            </a:r>
          </a:p>
        </p:txBody>
      </p:sp>
      <p:graphicFrame>
        <p:nvGraphicFramePr>
          <p:cNvPr id="121" name="Shape 121"/>
          <p:cNvGraphicFramePr/>
          <p:nvPr/>
        </p:nvGraphicFramePr>
        <p:xfrm>
          <a:off x="191792" y="1740716"/>
          <a:ext cx="8734075" cy="3474740"/>
        </p:xfrm>
        <a:graphic>
          <a:graphicData uri="http://schemas.openxmlformats.org/drawingml/2006/table">
            <a:tbl>
              <a:tblPr firstRow="1" bandRow="1">
                <a:noFill/>
                <a:tableStyleId>{348A04C9-3BE3-47AD-ADDD-6AA63D21EFAF}</a:tableStyleId>
              </a:tblPr>
              <a:tblGrid>
                <a:gridCol w="6360000"/>
                <a:gridCol w="2374075"/>
              </a:tblGrid>
              <a:tr h="1016325">
                <a:tc>
                  <a:txBody>
                    <a:bodyPr/>
                    <a:lstStyle/>
                    <a:p>
                      <a:pPr marL="0" marR="0" lvl="0" indent="0" algn="l" rtl="0">
                        <a:spcBef>
                          <a:spcPts val="0"/>
                        </a:spcBef>
                        <a:buSzPct val="25000"/>
                        <a:buNone/>
                      </a:pPr>
                      <a:r>
                        <a:rPr lang="en-US" sz="2400"/>
                        <a:t>2018 Plan Certification Standard </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6923C"/>
                    </a:solidFill>
                  </a:tcPr>
                </a:tc>
                <a:tc>
                  <a:txBody>
                    <a:bodyPr/>
                    <a:lstStyle/>
                    <a:p>
                      <a:pPr marL="0" marR="0" lvl="0" indent="0" algn="l" rtl="0">
                        <a:spcBef>
                          <a:spcPts val="0"/>
                        </a:spcBef>
                        <a:buSzPct val="25000"/>
                        <a:buNone/>
                      </a:pPr>
                      <a:r>
                        <a:rPr lang="en-US" sz="2400"/>
                        <a:t>Proposed 2019 Plan Certification Standard</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6923C"/>
                    </a:solidFill>
                  </a:tcPr>
                </a:tc>
              </a:tr>
              <a:tr h="1343375">
                <a:tc>
                  <a:txBody>
                    <a:bodyPr/>
                    <a:lstStyle/>
                    <a:p>
                      <a:pPr marL="0" marR="0" lvl="0" indent="0" algn="l" rtl="0">
                        <a:spcBef>
                          <a:spcPts val="0"/>
                        </a:spcBef>
                        <a:buSzPct val="25000"/>
                        <a:buNone/>
                      </a:pPr>
                      <a:r>
                        <a:rPr lang="en-US" sz="1800" b="1"/>
                        <a:t>Marketing and Benefit Design of QHPs:</a:t>
                      </a:r>
                    </a:p>
                    <a:p>
                      <a:pPr marL="0" marR="0" lvl="0" indent="0" algn="l" rtl="0">
                        <a:spcBef>
                          <a:spcPts val="0"/>
                        </a:spcBef>
                        <a:buSzPct val="25000"/>
                        <a:buNone/>
                      </a:pPr>
                      <a:r>
                        <a:rPr lang="en-US" sz="1800" b="0"/>
                        <a:t>Carrier must attest </a:t>
                      </a:r>
                      <a:r>
                        <a:rPr lang="en-US" sz="1800"/>
                        <a:t>to</a:t>
                      </a:r>
                      <a:r>
                        <a:rPr lang="en-US" sz="1800" b="0"/>
                        <a:t> no plan discrimination. MHBE will review plan benefits to determine if any additional standards are needed to address discriminatory benefit design. MHBE adds that it will review new federal proposed requirements and follow the FFM approach for reviewing discriminatory effect.</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c>
                  <a:txBody>
                    <a:bodyPr/>
                    <a:lstStyle/>
                    <a:p>
                      <a:pPr marL="0" marR="0" lvl="0" indent="-114300" algn="l" rtl="0">
                        <a:lnSpc>
                          <a:spcPct val="100000"/>
                        </a:lnSpc>
                        <a:spcBef>
                          <a:spcPts val="0"/>
                        </a:spcBef>
                        <a:spcAft>
                          <a:spcPts val="0"/>
                        </a:spcAft>
                        <a:buClr>
                          <a:schemeClr val="dk1"/>
                        </a:buClr>
                        <a:buSzPct val="100000"/>
                        <a:buFont typeface="Calibri"/>
                        <a:buNone/>
                      </a:pPr>
                      <a:r>
                        <a:rPr lang="en-US" sz="1800"/>
                        <a:t>This standard will remain unchanged from 2018. </a:t>
                      </a:r>
                      <a:r>
                        <a:rPr lang="en-US" sz="1800">
                          <a:solidFill>
                            <a:srgbClr val="FF0000"/>
                          </a:solidFill>
                        </a:rPr>
                        <a:t>MHBE proposes to include this standard in the next update of the Carrier Reference Manual </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p:nvPr/>
        </p:nvSpPr>
        <p:spPr>
          <a:xfrm>
            <a:off x="191792" y="642917"/>
            <a:ext cx="6811997" cy="369332"/>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SzPct val="25000"/>
              <a:buNone/>
            </a:pPr>
            <a:r>
              <a:rPr lang="en-US" sz="2000">
                <a:solidFill>
                  <a:srgbClr val="FFFFFF"/>
                </a:solidFill>
                <a:latin typeface="Arial"/>
                <a:ea typeface="Arial"/>
                <a:cs typeface="Arial"/>
                <a:sym typeface="Arial"/>
              </a:rPr>
              <a:t>Prescription Drugs</a:t>
            </a:r>
          </a:p>
        </p:txBody>
      </p:sp>
      <p:graphicFrame>
        <p:nvGraphicFramePr>
          <p:cNvPr id="128" name="Shape 128"/>
          <p:cNvGraphicFramePr/>
          <p:nvPr/>
        </p:nvGraphicFramePr>
        <p:xfrm>
          <a:off x="57039" y="1466448"/>
          <a:ext cx="8952200" cy="4996780"/>
        </p:xfrm>
        <a:graphic>
          <a:graphicData uri="http://schemas.openxmlformats.org/drawingml/2006/table">
            <a:tbl>
              <a:tblPr firstRow="1" bandRow="1">
                <a:noFill/>
                <a:tableStyleId>{348A04C9-3BE3-47AD-ADDD-6AA63D21EFAF}</a:tableStyleId>
              </a:tblPr>
              <a:tblGrid>
                <a:gridCol w="4648300"/>
                <a:gridCol w="4303900"/>
              </a:tblGrid>
              <a:tr h="1062550">
                <a:tc>
                  <a:txBody>
                    <a:bodyPr/>
                    <a:lstStyle/>
                    <a:p>
                      <a:pPr marL="0" marR="0" lvl="0" indent="0" algn="l" rtl="0">
                        <a:spcBef>
                          <a:spcPts val="0"/>
                        </a:spcBef>
                        <a:buSzPct val="25000"/>
                        <a:buNone/>
                      </a:pPr>
                      <a:r>
                        <a:rPr lang="en-US" sz="2400"/>
                        <a:t>2018 Plan Certification Standard </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6923C"/>
                    </a:solidFill>
                  </a:tcPr>
                </a:tc>
                <a:tc>
                  <a:txBody>
                    <a:bodyPr/>
                    <a:lstStyle/>
                    <a:p>
                      <a:pPr marL="0" marR="0" lvl="0" indent="0" algn="l" rtl="0">
                        <a:spcBef>
                          <a:spcPts val="0"/>
                        </a:spcBef>
                        <a:buSzPct val="25000"/>
                        <a:buNone/>
                      </a:pPr>
                      <a:r>
                        <a:rPr lang="en-US" sz="2400"/>
                        <a:t>Proposed 2019 Plan Certification Standard</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6923C"/>
                    </a:solidFill>
                  </a:tcPr>
                </a:tc>
              </a:tr>
              <a:tr h="1631525">
                <a:tc>
                  <a:txBody>
                    <a:bodyPr/>
                    <a:lstStyle/>
                    <a:p>
                      <a:pPr marL="0" marR="0" lvl="0" indent="0" algn="l" rtl="0">
                        <a:spcBef>
                          <a:spcPts val="0"/>
                        </a:spcBef>
                        <a:buSzPct val="25000"/>
                        <a:buNone/>
                      </a:pPr>
                      <a:r>
                        <a:rPr lang="en-US" sz="1800" b="1"/>
                        <a:t>Prescription Drug Certification Standards:</a:t>
                      </a:r>
                    </a:p>
                    <a:p>
                      <a:pPr marL="0" marR="0" lvl="0" indent="0" algn="l" rtl="0">
                        <a:spcBef>
                          <a:spcPts val="0"/>
                        </a:spcBef>
                        <a:buSzPct val="25000"/>
                        <a:buNone/>
                      </a:pPr>
                      <a:r>
                        <a:rPr lang="en-US" sz="1800" b="0"/>
                        <a:t> Formulary Link must link directly to list of covered drugs and include tiering and cost-sharing information. Plans should indicate the tier and may include a legend to allow the consumer to match the tier to the drug category.</a:t>
                      </a:r>
                    </a:p>
                    <a:p>
                      <a:pPr marL="0" marR="0" lvl="0" indent="0" algn="l" rtl="0">
                        <a:spcBef>
                          <a:spcPts val="0"/>
                        </a:spcBef>
                        <a:buSzPct val="25000"/>
                        <a:buNone/>
                      </a:pPr>
                      <a:endParaRPr sz="1800" b="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c>
                  <a:txBody>
                    <a:bodyPr/>
                    <a:lstStyle/>
                    <a:p>
                      <a:pPr marL="0" marR="0" lvl="0" indent="0" algn="l" rtl="0">
                        <a:spcBef>
                          <a:spcPts val="0"/>
                        </a:spcBef>
                        <a:buSzPct val="25000"/>
                        <a:buNone/>
                      </a:pPr>
                      <a:r>
                        <a:rPr lang="en-US" sz="1800"/>
                        <a:t>MHBE proposes to refine the language of this standard. </a:t>
                      </a:r>
                    </a:p>
                    <a:p>
                      <a:pPr marL="0" marR="0" lvl="0" indent="0" algn="l" rtl="0">
                        <a:spcBef>
                          <a:spcPts val="0"/>
                        </a:spcBef>
                        <a:spcAft>
                          <a:spcPts val="0"/>
                        </a:spcAft>
                        <a:buSzPct val="25000"/>
                        <a:buNone/>
                      </a:pPr>
                      <a:endParaRPr sz="1800"/>
                    </a:p>
                    <a:p>
                      <a:pPr marL="0" marR="0" lvl="0" indent="-114300" algn="l" rtl="0">
                        <a:lnSpc>
                          <a:spcPct val="100000"/>
                        </a:lnSpc>
                        <a:spcBef>
                          <a:spcPts val="0"/>
                        </a:spcBef>
                        <a:spcAft>
                          <a:spcPts val="0"/>
                        </a:spcAft>
                        <a:buClr>
                          <a:srgbClr val="FF0000"/>
                        </a:buClr>
                        <a:buSzPct val="100000"/>
                        <a:buFont typeface="Calibri"/>
                        <a:buNone/>
                      </a:pPr>
                      <a:r>
                        <a:rPr lang="en-US" sz="1800" b="0">
                          <a:solidFill>
                            <a:srgbClr val="FF0000"/>
                          </a:solidFill>
                        </a:rPr>
                        <a:t>The formulary link provided in “Prescription Drug Search” must link directly to the QHP’s list of covered drugs and include tier information. Plans must include a legend to allow the consumer to match the indicated tier with a drug category.</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r>
              <a:tr h="1373900">
                <a:tc>
                  <a:txBody>
                    <a:bodyPr/>
                    <a:lstStyle/>
                    <a:p>
                      <a:pPr marL="0" marR="0" lvl="0" indent="0" algn="l" rtl="0">
                        <a:spcBef>
                          <a:spcPts val="0"/>
                        </a:spcBef>
                        <a:buSzPct val="25000"/>
                        <a:buNone/>
                      </a:pPr>
                      <a:r>
                        <a:rPr lang="en-US" sz="1800" b="0"/>
                        <a:t>Issuers must track drug exceptions and provide information to MHBE upon request. </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c>
                  <a:txBody>
                    <a:bodyPr/>
                    <a:lstStyle/>
                    <a:p>
                      <a:pPr marL="0" marR="0" lvl="0" indent="-114300" algn="l" rtl="0">
                        <a:lnSpc>
                          <a:spcPct val="100000"/>
                        </a:lnSpc>
                        <a:spcBef>
                          <a:spcPts val="0"/>
                        </a:spcBef>
                        <a:spcAft>
                          <a:spcPts val="0"/>
                        </a:spcAft>
                        <a:buClr>
                          <a:schemeClr val="dk1"/>
                        </a:buClr>
                        <a:buSzPct val="100000"/>
                        <a:buFont typeface="Calibri"/>
                        <a:buNone/>
                      </a:pPr>
                      <a:r>
                        <a:rPr lang="en-US" sz="1800"/>
                        <a:t>This standard will remain unchanged from 2018. </a:t>
                      </a:r>
                      <a:r>
                        <a:rPr lang="en-US" sz="1800">
                          <a:solidFill>
                            <a:srgbClr val="FF0000"/>
                          </a:solidFill>
                        </a:rPr>
                        <a:t>MHBE proposes to include this standard in the next update of the Carrier Reference Manual </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p:nvPr/>
        </p:nvSpPr>
        <p:spPr>
          <a:xfrm>
            <a:off x="129648" y="642917"/>
            <a:ext cx="6811997" cy="646331"/>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SzPct val="25000"/>
              <a:buNone/>
            </a:pPr>
            <a:r>
              <a:rPr lang="en-US" sz="2000">
                <a:solidFill>
                  <a:srgbClr val="FFFFFF"/>
                </a:solidFill>
                <a:latin typeface="Arial"/>
                <a:ea typeface="Arial"/>
                <a:cs typeface="Arial"/>
                <a:sym typeface="Arial"/>
              </a:rPr>
              <a:t>Stand Alone Dental Plans/ Pediatric Dental </a:t>
            </a:r>
          </a:p>
          <a:p>
            <a:pPr marL="0" marR="0" lvl="0" indent="0" algn="l" rtl="0">
              <a:lnSpc>
                <a:spcPct val="90000"/>
              </a:lnSpc>
              <a:spcBef>
                <a:spcPts val="0"/>
              </a:spcBef>
              <a:buSzPct val="25000"/>
              <a:buNone/>
            </a:pPr>
            <a:r>
              <a:rPr lang="en-US" sz="2000">
                <a:solidFill>
                  <a:srgbClr val="FFFFFF"/>
                </a:solidFill>
                <a:latin typeface="Arial"/>
                <a:ea typeface="Arial"/>
                <a:cs typeface="Arial"/>
                <a:sym typeface="Arial"/>
              </a:rPr>
              <a:t>E</a:t>
            </a:r>
            <a:r>
              <a:rPr lang="en-US" sz="2000">
                <a:solidFill>
                  <a:srgbClr val="FFFFFF"/>
                </a:solidFill>
              </a:rPr>
              <a:t>HB</a:t>
            </a:r>
          </a:p>
        </p:txBody>
      </p:sp>
      <p:graphicFrame>
        <p:nvGraphicFramePr>
          <p:cNvPr id="135" name="Shape 135"/>
          <p:cNvGraphicFramePr/>
          <p:nvPr/>
        </p:nvGraphicFramePr>
        <p:xfrm>
          <a:off x="191792" y="1740716"/>
          <a:ext cx="8734075" cy="4058925"/>
        </p:xfrm>
        <a:graphic>
          <a:graphicData uri="http://schemas.openxmlformats.org/drawingml/2006/table">
            <a:tbl>
              <a:tblPr firstRow="1" bandRow="1">
                <a:noFill/>
                <a:tableStyleId>{348A04C9-3BE3-47AD-ADDD-6AA63D21EFAF}</a:tableStyleId>
              </a:tblPr>
              <a:tblGrid>
                <a:gridCol w="5352350"/>
                <a:gridCol w="3381725"/>
              </a:tblGrid>
              <a:tr h="1054575">
                <a:tc>
                  <a:txBody>
                    <a:bodyPr/>
                    <a:lstStyle/>
                    <a:p>
                      <a:pPr marL="0" marR="0" lvl="0" indent="0" algn="l" rtl="0">
                        <a:spcBef>
                          <a:spcPts val="0"/>
                        </a:spcBef>
                        <a:buSzPct val="25000"/>
                        <a:buNone/>
                      </a:pPr>
                      <a:r>
                        <a:rPr lang="en-US" sz="2400"/>
                        <a:t>2018 Plan Certification Standard </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6923C"/>
                    </a:solidFill>
                  </a:tcPr>
                </a:tc>
                <a:tc>
                  <a:txBody>
                    <a:bodyPr/>
                    <a:lstStyle/>
                    <a:p>
                      <a:pPr marL="0" marR="0" lvl="0" indent="0" algn="l" rtl="0">
                        <a:spcBef>
                          <a:spcPts val="0"/>
                        </a:spcBef>
                        <a:buSzPct val="25000"/>
                        <a:buNone/>
                      </a:pPr>
                      <a:r>
                        <a:rPr lang="en-US" sz="2400"/>
                        <a:t>Proposed 2019 Plan Certification Standard</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6923C"/>
                    </a:solidFill>
                  </a:tcPr>
                </a:tc>
              </a:tr>
              <a:tr h="1541300">
                <a:tc>
                  <a:txBody>
                    <a:bodyPr/>
                    <a:lstStyle/>
                    <a:p>
                      <a:pPr marL="0" marR="0" lvl="0" indent="0" algn="l" rtl="0">
                        <a:spcBef>
                          <a:spcPts val="0"/>
                        </a:spcBef>
                        <a:buSzPct val="25000"/>
                        <a:buNone/>
                      </a:pPr>
                      <a:r>
                        <a:rPr lang="en-US" sz="1800" b="1"/>
                        <a:t>SADP* Rating Cap:</a:t>
                      </a:r>
                    </a:p>
                    <a:p>
                      <a:pPr marL="0" marR="0" lvl="0" indent="0" algn="l" rtl="0">
                        <a:spcBef>
                          <a:spcPts val="0"/>
                        </a:spcBef>
                        <a:buSzPct val="25000"/>
                        <a:buNone/>
                      </a:pPr>
                      <a:r>
                        <a:rPr lang="en-US" sz="1800" b="0"/>
                        <a:t>Stand Alone Dental Plans must cap rating at three minor dependents.</a:t>
                      </a:r>
                    </a:p>
                    <a:p>
                      <a:pPr marL="0" marR="0" lvl="0" indent="0" algn="l" rtl="0">
                        <a:spcBef>
                          <a:spcPts val="0"/>
                        </a:spcBef>
                        <a:buSzPct val="25000"/>
                        <a:buNone/>
                      </a:pPr>
                      <a:endParaRPr sz="1800" b="0"/>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c>
                  <a:txBody>
                    <a:bodyPr/>
                    <a:lstStyle/>
                    <a:p>
                      <a:pPr marL="0" marR="0" lvl="0" indent="-114300" algn="l" rtl="0">
                        <a:lnSpc>
                          <a:spcPct val="100000"/>
                        </a:lnSpc>
                        <a:spcBef>
                          <a:spcPts val="0"/>
                        </a:spcBef>
                        <a:spcAft>
                          <a:spcPts val="0"/>
                        </a:spcAft>
                        <a:buClr>
                          <a:schemeClr val="dk1"/>
                        </a:buClr>
                        <a:buSzPct val="100000"/>
                        <a:buFont typeface="Calibri"/>
                        <a:buNone/>
                      </a:pPr>
                      <a:r>
                        <a:rPr lang="en-US" sz="1800"/>
                        <a:t>This standard will remain unchanged from 2018. </a:t>
                      </a:r>
                      <a:r>
                        <a:rPr lang="en-US" sz="1800">
                          <a:solidFill>
                            <a:srgbClr val="FF0000"/>
                          </a:solidFill>
                        </a:rPr>
                        <a:t>MHBE proposes to include this standard in the next update of the Carrier Reference Manual </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r>
              <a:tr h="1191775">
                <a:tc>
                  <a:txBody>
                    <a:bodyPr/>
                    <a:lstStyle/>
                    <a:p>
                      <a:pPr marL="0" marR="0" lvl="0" indent="0" algn="l" rtl="0">
                        <a:spcBef>
                          <a:spcPts val="0"/>
                        </a:spcBef>
                        <a:buSzPct val="25000"/>
                        <a:buNone/>
                      </a:pPr>
                      <a:r>
                        <a:rPr lang="en-US" sz="1800" b="1"/>
                        <a:t>Optional Embedded Pediatric Dental Benefits: </a:t>
                      </a:r>
                    </a:p>
                    <a:p>
                      <a:pPr marL="0" marR="0" lvl="0" indent="0" algn="l" rtl="0">
                        <a:spcBef>
                          <a:spcPts val="0"/>
                        </a:spcBef>
                        <a:buSzPct val="25000"/>
                        <a:buNone/>
                      </a:pPr>
                      <a:r>
                        <a:rPr lang="en-US" sz="1800" b="0"/>
                        <a:t>Embedded Pediatric Dental Benefits in QHPs are optional. </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c>
                  <a:txBody>
                    <a:bodyPr/>
                    <a:lstStyle/>
                    <a:p>
                      <a:pPr marL="0" marR="0" lvl="0" indent="-114300" algn="l" rtl="0">
                        <a:lnSpc>
                          <a:spcPct val="100000"/>
                        </a:lnSpc>
                        <a:spcBef>
                          <a:spcPts val="0"/>
                        </a:spcBef>
                        <a:spcAft>
                          <a:spcPts val="0"/>
                        </a:spcAft>
                        <a:buClr>
                          <a:schemeClr val="dk1"/>
                        </a:buClr>
                        <a:buSzPct val="100000"/>
                        <a:buFont typeface="Calibri"/>
                        <a:buNone/>
                      </a:pPr>
                      <a:r>
                        <a:rPr lang="en-US" sz="1800"/>
                        <a:t>This standard will remain unchanged from 2018. </a:t>
                      </a:r>
                      <a:r>
                        <a:rPr lang="en-US" sz="1800">
                          <a:solidFill>
                            <a:srgbClr val="FF0000"/>
                          </a:solidFill>
                        </a:rPr>
                        <a:t>MHBE proposes to include this standard in the next update of the Carrier Reference Manual </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r>
            </a:tbl>
          </a:graphicData>
        </a:graphic>
      </p:graphicFrame>
      <p:sp>
        <p:nvSpPr>
          <p:cNvPr id="136" name="Shape 136"/>
          <p:cNvSpPr txBox="1"/>
          <p:nvPr/>
        </p:nvSpPr>
        <p:spPr>
          <a:xfrm>
            <a:off x="191800" y="5809175"/>
            <a:ext cx="3884100" cy="264600"/>
          </a:xfrm>
          <a:prstGeom prst="rect">
            <a:avLst/>
          </a:prstGeom>
          <a:noFill/>
          <a:ln>
            <a:noFill/>
          </a:ln>
        </p:spPr>
        <p:txBody>
          <a:bodyPr wrap="square" lIns="91425" tIns="91425" rIns="91425" bIns="91425" anchor="t" anchorCtr="0">
            <a:noAutofit/>
          </a:bodyPr>
          <a:lstStyle/>
          <a:p>
            <a:pPr lvl="0" rtl="0">
              <a:spcBef>
                <a:spcPts val="0"/>
              </a:spcBef>
              <a:buNone/>
            </a:pPr>
            <a:r>
              <a:rPr lang="en-US"/>
              <a:t>*Stand-Alone Dental Plans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p:nvPr/>
        </p:nvSpPr>
        <p:spPr>
          <a:xfrm>
            <a:off x="129648" y="642917"/>
            <a:ext cx="6811997" cy="369332"/>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SzPct val="25000"/>
              <a:buNone/>
            </a:pPr>
            <a:r>
              <a:rPr lang="en-US" sz="2000">
                <a:solidFill>
                  <a:srgbClr val="FFFFFF"/>
                </a:solidFill>
                <a:latin typeface="Arial"/>
                <a:ea typeface="Arial"/>
                <a:cs typeface="Arial"/>
                <a:sym typeface="Arial"/>
              </a:rPr>
              <a:t>Primary Care</a:t>
            </a:r>
          </a:p>
        </p:txBody>
      </p:sp>
      <p:graphicFrame>
        <p:nvGraphicFramePr>
          <p:cNvPr id="143" name="Shape 143"/>
          <p:cNvGraphicFramePr/>
          <p:nvPr/>
        </p:nvGraphicFramePr>
        <p:xfrm>
          <a:off x="191792" y="1740716"/>
          <a:ext cx="8734075" cy="4023380"/>
        </p:xfrm>
        <a:graphic>
          <a:graphicData uri="http://schemas.openxmlformats.org/drawingml/2006/table">
            <a:tbl>
              <a:tblPr firstRow="1" bandRow="1">
                <a:noFill/>
                <a:tableStyleId>{348A04C9-3BE3-47AD-ADDD-6AA63D21EFAF}</a:tableStyleId>
              </a:tblPr>
              <a:tblGrid>
                <a:gridCol w="5780675"/>
                <a:gridCol w="2953400"/>
              </a:tblGrid>
              <a:tr h="1054575">
                <a:tc>
                  <a:txBody>
                    <a:bodyPr/>
                    <a:lstStyle/>
                    <a:p>
                      <a:pPr marL="0" marR="0" lvl="0" indent="0" algn="l" rtl="0">
                        <a:spcBef>
                          <a:spcPts val="0"/>
                        </a:spcBef>
                        <a:buSzPct val="25000"/>
                        <a:buNone/>
                      </a:pPr>
                      <a:r>
                        <a:rPr lang="en-US" sz="2400"/>
                        <a:t>2018 Plan Certification Standard </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6923C"/>
                    </a:solidFill>
                  </a:tcPr>
                </a:tc>
                <a:tc>
                  <a:txBody>
                    <a:bodyPr/>
                    <a:lstStyle/>
                    <a:p>
                      <a:pPr marL="0" marR="0" lvl="0" indent="0" algn="l" rtl="0">
                        <a:spcBef>
                          <a:spcPts val="0"/>
                        </a:spcBef>
                        <a:buSzPct val="25000"/>
                        <a:buNone/>
                      </a:pPr>
                      <a:r>
                        <a:rPr lang="en-US" sz="2400"/>
                        <a:t>Proposed 2019 Plan Certification Standard</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6923C"/>
                    </a:solidFill>
                  </a:tcPr>
                </a:tc>
              </a:tr>
              <a:tr h="1541300">
                <a:tc>
                  <a:txBody>
                    <a:bodyPr/>
                    <a:lstStyle/>
                    <a:p>
                      <a:pPr marL="0" marR="0" lvl="0" indent="0" algn="l" rtl="0">
                        <a:spcBef>
                          <a:spcPts val="0"/>
                        </a:spcBef>
                        <a:buSzPct val="25000"/>
                        <a:buNone/>
                      </a:pPr>
                      <a:r>
                        <a:rPr lang="en-US" sz="1800" b="1"/>
                        <a:t>Primary Care Above-EHB Benefits:</a:t>
                      </a:r>
                    </a:p>
                    <a:p>
                      <a:pPr marL="0" marR="0" lvl="0" indent="0" algn="l" rtl="0">
                        <a:spcBef>
                          <a:spcPts val="0"/>
                        </a:spcBef>
                        <a:buSzPct val="25000"/>
                        <a:buNone/>
                      </a:pPr>
                      <a:r>
                        <a:rPr lang="en-US" sz="1800" b="0"/>
                        <a:t>Board should direct MHBE to: </a:t>
                      </a:r>
                    </a:p>
                    <a:p>
                      <a:pPr marL="285750" marR="0" lvl="0" indent="-285750" algn="l" rtl="0">
                        <a:spcBef>
                          <a:spcPts val="0"/>
                        </a:spcBef>
                        <a:buClr>
                          <a:schemeClr val="dk1"/>
                        </a:buClr>
                        <a:buSzPct val="100000"/>
                        <a:buFont typeface="Calibri"/>
                        <a:buChar char="-"/>
                      </a:pPr>
                      <a:r>
                        <a:rPr lang="en-US" sz="1800" b="0"/>
                        <a:t>Determine if above State-EHB Primary Care benefits should be included in Plan Certification Standards for 2019 plans.</a:t>
                      </a:r>
                    </a:p>
                    <a:p>
                      <a:pPr marL="285750" marR="0" lvl="0" indent="-285750" algn="l" rtl="0">
                        <a:spcBef>
                          <a:spcPts val="0"/>
                        </a:spcBef>
                        <a:buClr>
                          <a:schemeClr val="dk1"/>
                        </a:buClr>
                        <a:buSzPct val="100000"/>
                        <a:buFont typeface="Calibri"/>
                        <a:buChar char="-"/>
                      </a:pPr>
                      <a:r>
                        <a:rPr lang="en-US" sz="1800" b="0"/>
                        <a:t>Seek input from Standing Advisory Committee and stakeholder groups.</a:t>
                      </a:r>
                    </a:p>
                    <a:p>
                      <a:pPr marL="285750" marR="0" lvl="0" indent="-285750" algn="l" rtl="0">
                        <a:spcBef>
                          <a:spcPts val="0"/>
                        </a:spcBef>
                        <a:buClr>
                          <a:schemeClr val="dk1"/>
                        </a:buClr>
                        <a:buSzPct val="100000"/>
                        <a:buFont typeface="Calibri"/>
                        <a:buChar char="-"/>
                      </a:pPr>
                      <a:r>
                        <a:rPr lang="en-US" sz="1800" b="0"/>
                        <a:t>Develop recommendations for Board’s consideration</a:t>
                      </a:r>
                    </a:p>
                    <a:p>
                      <a:pPr marL="285750" marR="0" lvl="0" indent="-285750" algn="l" rtl="0">
                        <a:spcBef>
                          <a:spcPts val="0"/>
                        </a:spcBef>
                        <a:buClr>
                          <a:schemeClr val="dk1"/>
                        </a:buClr>
                        <a:buSzPct val="100000"/>
                        <a:buFont typeface="Calibri"/>
                        <a:buChar char="-"/>
                      </a:pPr>
                      <a:r>
                        <a:rPr lang="en-US" sz="1800" b="0"/>
                        <a:t>Consult with MIA on whether it can address the number of primary care visits required without cost per year</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c>
                  <a:txBody>
                    <a:bodyPr/>
                    <a:lstStyle/>
                    <a:p>
                      <a:pPr marL="0" marR="0" lvl="0" indent="0" algn="l" rtl="0">
                        <a:spcBef>
                          <a:spcPts val="0"/>
                        </a:spcBef>
                        <a:buSzPct val="25000"/>
                        <a:buNone/>
                      </a:pPr>
                      <a:r>
                        <a:rPr lang="en-US" sz="1800">
                          <a:solidFill>
                            <a:srgbClr val="FF0000"/>
                          </a:solidFill>
                        </a:rPr>
                        <a:t>MHBE recommends the removal of this plan certification standard. </a:t>
                      </a:r>
                    </a:p>
                    <a:p>
                      <a:pPr marL="0" marR="0" lvl="0" indent="0" algn="l" rtl="0">
                        <a:spcBef>
                          <a:spcPts val="0"/>
                        </a:spcBef>
                        <a:buSzPct val="25000"/>
                        <a:buNone/>
                      </a:pPr>
                      <a:endParaRPr sz="1800">
                        <a:solidFill>
                          <a:srgbClr val="FF0000"/>
                        </a:solidFill>
                      </a:endParaRPr>
                    </a:p>
                    <a:p>
                      <a:pPr marL="0" marR="0" lvl="0" indent="0" algn="l" rtl="0">
                        <a:spcBef>
                          <a:spcPts val="0"/>
                        </a:spcBef>
                        <a:buSzPct val="25000"/>
                        <a:buNone/>
                      </a:pPr>
                      <a:r>
                        <a:rPr lang="en-US" sz="1800">
                          <a:solidFill>
                            <a:srgbClr val="FF0000"/>
                          </a:solidFill>
                        </a:rPr>
                        <a:t>MHBE proposes that MHBE be directed to assemble a work group to address primary care above-EHB benefits.  </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2F2F2"/>
                    </a:solidFill>
                  </a:tcPr>
                </a:tc>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1983</Words>
  <Application>Microsoft Office PowerPoint</Application>
  <PresentationFormat>On-screen Show (4:3)</PresentationFormat>
  <Paragraphs>173</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John-Pierre Cardenas</dc:creator>
  <cp:lastModifiedBy>John-Pierre Cardenas</cp:lastModifiedBy>
  <cp:revision>1</cp:revision>
  <dcterms:modified xsi:type="dcterms:W3CDTF">2017-11-27T18:44:16Z</dcterms:modified>
</cp:coreProperties>
</file>