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media/image6.jpg" ContentType="image/jpg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8" r:id="rId2"/>
    <p:sldId id="297" r:id="rId3"/>
    <p:sldId id="1305" r:id="rId4"/>
    <p:sldId id="1306" r:id="rId5"/>
    <p:sldId id="305" r:id="rId6"/>
    <p:sldId id="1311" r:id="rId7"/>
    <p:sldId id="1318" r:id="rId8"/>
    <p:sldId id="1316" r:id="rId9"/>
    <p:sldId id="479" r:id="rId10"/>
    <p:sldId id="1321" r:id="rId11"/>
    <p:sldId id="1319" r:id="rId12"/>
    <p:sldId id="1309" r:id="rId13"/>
    <p:sldId id="1313" r:id="rId14"/>
    <p:sldId id="1314" r:id="rId15"/>
    <p:sldId id="1315" r:id="rId16"/>
    <p:sldId id="1312" r:id="rId17"/>
    <p:sldId id="1320" r:id="rId18"/>
    <p:sldId id="484" r:id="rId19"/>
    <p:sldId id="482" r:id="rId20"/>
    <p:sldId id="1322" r:id="rId21"/>
    <p:sldId id="355" r:id="rId22"/>
    <p:sldId id="130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6A1B66-19C0-49BA-8950-0500844FB2EC}">
          <p14:sldIdLst>
            <p14:sldId id="288"/>
            <p14:sldId id="297"/>
            <p14:sldId id="1305"/>
            <p14:sldId id="1306"/>
            <p14:sldId id="305"/>
            <p14:sldId id="1311"/>
            <p14:sldId id="1318"/>
            <p14:sldId id="1316"/>
            <p14:sldId id="479"/>
            <p14:sldId id="1321"/>
            <p14:sldId id="1319"/>
            <p14:sldId id="1309"/>
            <p14:sldId id="1313"/>
            <p14:sldId id="1314"/>
            <p14:sldId id="1315"/>
            <p14:sldId id="1312"/>
            <p14:sldId id="1320"/>
            <p14:sldId id="484"/>
            <p14:sldId id="482"/>
            <p14:sldId id="1322"/>
            <p14:sldId id="355"/>
            <p14:sldId id="1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899B7"/>
    <a:srgbClr val="004642"/>
    <a:srgbClr val="F7CDD1"/>
    <a:srgbClr val="007B92"/>
    <a:srgbClr val="D6DF23"/>
    <a:srgbClr val="9E1E62"/>
    <a:srgbClr val="F4901F"/>
    <a:srgbClr val="71224B"/>
    <a:srgbClr val="006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94"/>
  </p:normalViewPr>
  <p:slideViewPr>
    <p:cSldViewPr snapToGrid="0" snapToObjects="1" showGuides="1">
      <p:cViewPr varScale="1">
        <p:scale>
          <a:sx n="63" d="100"/>
          <a:sy n="63" d="100"/>
        </p:scale>
        <p:origin x="68" y="1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105" d="100"/>
          <a:sy n="105" d="100"/>
        </p:scale>
        <p:origin x="22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fabianmarks\Documents\Policy\Individual%20Subsidy\Required%20Contribution%20Amou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'Info for 4-19-21 Board Mtg'!$A$3</c:f>
              <c:strCache>
                <c:ptCount val="1"/>
                <c:pt idx="0">
                  <c:v>YA200%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'Info for 4-19-21 Board Mtg'!$C$2:$H$2</c:f>
              <c:strCache>
                <c:ptCount val="6"/>
                <c:pt idx="0">
                  <c:v>18-30</c:v>
                </c:pt>
                <c:pt idx="1">
                  <c:v>31</c:v>
                </c:pt>
                <c:pt idx="2">
                  <c:v>32</c:v>
                </c:pt>
                <c:pt idx="3">
                  <c:v>33</c:v>
                </c:pt>
                <c:pt idx="4">
                  <c:v>34</c:v>
                </c:pt>
                <c:pt idx="5">
                  <c:v>35</c:v>
                </c:pt>
              </c:strCache>
            </c:strRef>
          </c:cat>
          <c:val>
            <c:numRef>
              <c:f>'Info for 4-19-21 Board Mtg'!$C$3:$H$3</c:f>
              <c:numCache>
                <c:formatCode>0.00%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5.0000000000000001E-3</c:v>
                </c:pt>
                <c:pt idx="3">
                  <c:v>0.01</c:v>
                </c:pt>
                <c:pt idx="4">
                  <c:v>1.4999999999999999E-2</c:v>
                </c:pt>
                <c:pt idx="5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7D-4894-A350-5075DFFC98FC}"/>
            </c:ext>
          </c:extLst>
        </c:ser>
        <c:ser>
          <c:idx val="1"/>
          <c:order val="1"/>
          <c:tx>
            <c:strRef>
              <c:f>'Info for 4-19-21 Board Mtg'!$A$4</c:f>
              <c:strCache>
                <c:ptCount val="1"/>
                <c:pt idx="0">
                  <c:v>YA250%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'Info for 4-19-21 Board Mtg'!$C$2:$H$2</c:f>
              <c:strCache>
                <c:ptCount val="6"/>
                <c:pt idx="0">
                  <c:v>18-30</c:v>
                </c:pt>
                <c:pt idx="1">
                  <c:v>31</c:v>
                </c:pt>
                <c:pt idx="2">
                  <c:v>32</c:v>
                </c:pt>
                <c:pt idx="3">
                  <c:v>33</c:v>
                </c:pt>
                <c:pt idx="4">
                  <c:v>34</c:v>
                </c:pt>
                <c:pt idx="5">
                  <c:v>35</c:v>
                </c:pt>
              </c:strCache>
            </c:strRef>
          </c:cat>
          <c:val>
            <c:numRef>
              <c:f>'Info for 4-19-21 Board Mtg'!$C$4:$H$4</c:f>
              <c:numCache>
                <c:formatCode>0.00%</c:formatCode>
                <c:ptCount val="6"/>
                <c:pt idx="0">
                  <c:v>1.4999999999999999E-2</c:v>
                </c:pt>
                <c:pt idx="1">
                  <c:v>0.02</c:v>
                </c:pt>
                <c:pt idx="2">
                  <c:v>2.5000000000000001E-2</c:v>
                </c:pt>
                <c:pt idx="3">
                  <c:v>0.03</c:v>
                </c:pt>
                <c:pt idx="4">
                  <c:v>3.5000000000000003E-2</c:v>
                </c:pt>
                <c:pt idx="5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7D-4894-A350-5075DFFC98FC}"/>
            </c:ext>
          </c:extLst>
        </c:ser>
        <c:ser>
          <c:idx val="2"/>
          <c:order val="2"/>
          <c:tx>
            <c:strRef>
              <c:f>'Info for 4-19-21 Board Mtg'!$A$5</c:f>
              <c:strCache>
                <c:ptCount val="1"/>
                <c:pt idx="0">
                  <c:v>YA300%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'Info for 4-19-21 Board Mtg'!$C$2:$H$2</c:f>
              <c:strCache>
                <c:ptCount val="6"/>
                <c:pt idx="0">
                  <c:v>18-30</c:v>
                </c:pt>
                <c:pt idx="1">
                  <c:v>31</c:v>
                </c:pt>
                <c:pt idx="2">
                  <c:v>32</c:v>
                </c:pt>
                <c:pt idx="3">
                  <c:v>33</c:v>
                </c:pt>
                <c:pt idx="4">
                  <c:v>34</c:v>
                </c:pt>
                <c:pt idx="5">
                  <c:v>35</c:v>
                </c:pt>
              </c:strCache>
            </c:strRef>
          </c:cat>
          <c:val>
            <c:numRef>
              <c:f>'Info for 4-19-21 Board Mtg'!$C$5:$H$5</c:f>
              <c:numCache>
                <c:formatCode>0.00%</c:formatCode>
                <c:ptCount val="6"/>
                <c:pt idx="0">
                  <c:v>3.5000000000000003E-2</c:v>
                </c:pt>
                <c:pt idx="1">
                  <c:v>0.04</c:v>
                </c:pt>
                <c:pt idx="2">
                  <c:v>4.4999999999999998E-2</c:v>
                </c:pt>
                <c:pt idx="3">
                  <c:v>0.05</c:v>
                </c:pt>
                <c:pt idx="4">
                  <c:v>5.5E-2</c:v>
                </c:pt>
                <c:pt idx="5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7D-4894-A350-5075DFFC98FC}"/>
            </c:ext>
          </c:extLst>
        </c:ser>
        <c:ser>
          <c:idx val="3"/>
          <c:order val="3"/>
          <c:tx>
            <c:strRef>
              <c:f>'Info for 4-19-21 Board Mtg'!$A$7</c:f>
              <c:strCache>
                <c:ptCount val="1"/>
                <c:pt idx="0">
                  <c:v>YA400%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'Info for 4-19-21 Board Mtg'!$C$2:$H$2</c:f>
              <c:strCache>
                <c:ptCount val="6"/>
                <c:pt idx="0">
                  <c:v>18-30</c:v>
                </c:pt>
                <c:pt idx="1">
                  <c:v>31</c:v>
                </c:pt>
                <c:pt idx="2">
                  <c:v>32</c:v>
                </c:pt>
                <c:pt idx="3">
                  <c:v>33</c:v>
                </c:pt>
                <c:pt idx="4">
                  <c:v>34</c:v>
                </c:pt>
                <c:pt idx="5">
                  <c:v>35</c:v>
                </c:pt>
              </c:strCache>
            </c:strRef>
          </c:cat>
          <c:val>
            <c:numRef>
              <c:f>'Info for 4-19-21 Board Mtg'!$C$7:$H$7</c:f>
              <c:numCache>
                <c:formatCode>0.00%</c:formatCode>
                <c:ptCount val="6"/>
                <c:pt idx="0">
                  <c:v>0.06</c:v>
                </c:pt>
                <c:pt idx="1">
                  <c:v>6.5000000000000002E-2</c:v>
                </c:pt>
                <c:pt idx="2">
                  <c:v>7.0000000000000007E-2</c:v>
                </c:pt>
                <c:pt idx="3">
                  <c:v>7.4999999999999997E-2</c:v>
                </c:pt>
                <c:pt idx="4">
                  <c:v>0.08</c:v>
                </c:pt>
                <c:pt idx="5">
                  <c:v>8.5000000000000006E-2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77D-4894-A350-5075DFFC98FC}"/>
            </c:ext>
          </c:extLst>
        </c:ser>
        <c:ser>
          <c:idx val="4"/>
          <c:order val="4"/>
          <c:tx>
            <c:strRef>
              <c:f>'Info for 4-19-21 Board Mtg'!$A$9</c:f>
              <c:strCache>
                <c:ptCount val="1"/>
                <c:pt idx="0">
                  <c:v>Fed200%</c:v>
                </c:pt>
              </c:strCache>
            </c:strRef>
          </c:tx>
          <c:spPr>
            <a:ln w="28575" cap="rnd">
              <a:solidFill>
                <a:schemeClr val="accent1">
                  <a:alpha val="7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'Info for 4-19-21 Board Mtg'!$B$9:$G$9</c:f>
              <c:numCache>
                <c:formatCode>0.00%</c:formatCode>
                <c:ptCount val="6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77D-4894-A350-5075DFFC98FC}"/>
            </c:ext>
          </c:extLst>
        </c:ser>
        <c:ser>
          <c:idx val="5"/>
          <c:order val="5"/>
          <c:tx>
            <c:strRef>
              <c:f>'Info for 4-19-21 Board Mtg'!$A$10</c:f>
              <c:strCache>
                <c:ptCount val="1"/>
                <c:pt idx="0">
                  <c:v>Fed250%</c:v>
                </c:pt>
              </c:strCache>
            </c:strRef>
          </c:tx>
          <c:spPr>
            <a:ln w="28575" cap="rnd">
              <a:solidFill>
                <a:schemeClr val="accent2">
                  <a:alpha val="7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'Info for 4-19-21 Board Mtg'!$B$10:$G$10</c:f>
              <c:numCache>
                <c:formatCode>0.00%</c:formatCode>
                <c:ptCount val="6"/>
                <c:pt idx="0">
                  <c:v>0.04</c:v>
                </c:pt>
                <c:pt idx="1">
                  <c:v>0.04</c:v>
                </c:pt>
                <c:pt idx="2">
                  <c:v>0.04</c:v>
                </c:pt>
                <c:pt idx="3">
                  <c:v>0.04</c:v>
                </c:pt>
                <c:pt idx="4">
                  <c:v>0.04</c:v>
                </c:pt>
                <c:pt idx="5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77D-4894-A350-5075DFFC98FC}"/>
            </c:ext>
          </c:extLst>
        </c:ser>
        <c:ser>
          <c:idx val="6"/>
          <c:order val="6"/>
          <c:tx>
            <c:strRef>
              <c:f>'Info for 4-19-21 Board Mtg'!$A$11</c:f>
              <c:strCache>
                <c:ptCount val="1"/>
                <c:pt idx="0">
                  <c:v>Fed300%</c:v>
                </c:pt>
              </c:strCache>
            </c:strRef>
          </c:tx>
          <c:spPr>
            <a:ln w="28575" cap="rnd">
              <a:solidFill>
                <a:schemeClr val="accent3">
                  <a:alpha val="7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'Info for 4-19-21 Board Mtg'!$B$11:$G$11</c:f>
              <c:numCache>
                <c:formatCode>0.00%</c:formatCode>
                <c:ptCount val="6"/>
                <c:pt idx="0">
                  <c:v>0.06</c:v>
                </c:pt>
                <c:pt idx="1">
                  <c:v>0.06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77D-4894-A350-5075DFFC98FC}"/>
            </c:ext>
          </c:extLst>
        </c:ser>
        <c:ser>
          <c:idx val="7"/>
          <c:order val="7"/>
          <c:tx>
            <c:strRef>
              <c:f>'Info for 4-19-21 Board Mtg'!$A$12</c:f>
              <c:strCache>
                <c:ptCount val="1"/>
                <c:pt idx="0">
                  <c:v>Fed400%</c:v>
                </c:pt>
              </c:strCache>
            </c:strRef>
          </c:tx>
          <c:spPr>
            <a:ln w="28575" cap="rnd">
              <a:solidFill>
                <a:schemeClr val="accent4">
                  <a:alpha val="7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'Info for 4-19-21 Board Mtg'!$B$12:$G$12</c:f>
              <c:numCache>
                <c:formatCode>0.00%</c:formatCode>
                <c:ptCount val="6"/>
                <c:pt idx="0">
                  <c:v>8.5000000000000006E-2</c:v>
                </c:pt>
                <c:pt idx="1">
                  <c:v>8.5000000000000006E-2</c:v>
                </c:pt>
                <c:pt idx="2">
                  <c:v>8.5000000000000006E-2</c:v>
                </c:pt>
                <c:pt idx="3">
                  <c:v>8.5000000000000006E-2</c:v>
                </c:pt>
                <c:pt idx="4">
                  <c:v>8.5000000000000006E-2</c:v>
                </c:pt>
                <c:pt idx="5">
                  <c:v>8.5000000000000006E-2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77D-4894-A350-5075DFFC98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5328543"/>
        <c:axId val="1745330207"/>
      </c:lineChart>
      <c:catAx>
        <c:axId val="17453285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5330207"/>
        <c:crosses val="autoZero"/>
        <c:auto val="1"/>
        <c:lblAlgn val="ctr"/>
        <c:lblOffset val="100"/>
        <c:noMultiLvlLbl val="0"/>
      </c:catAx>
      <c:valAx>
        <c:axId val="174533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Expected</a:t>
                </a:r>
                <a:r>
                  <a:rPr lang="en-US" sz="1200" baseline="0"/>
                  <a:t> Contribution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7.9527583610103942E-3"/>
              <c:y val="0.208216408376922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532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721273728807931"/>
          <c:y val="0.90317494067014681"/>
          <c:w val="0.49599976254441175"/>
          <c:h val="8.34270349335218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APTC</c:v>
                </c:pt>
              </c:strCache>
            </c:strRef>
          </c:tx>
          <c:spPr>
            <a:ln w="28575" cap="rnd">
              <a:solidFill>
                <a:srgbClr val="132E75">
                  <a:lumMod val="75000"/>
                </a:srgb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132E75"/>
              </a:solidFill>
              <a:ln w="9525">
                <a:solidFill>
                  <a:srgbClr val="132E75">
                    <a:lumMod val="75000"/>
                  </a:srgbClr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Sheet1!$B$2:$B$19</c:f>
              <c:numCache>
                <c:formatCode>0.00%</c:formatCode>
                <c:ptCount val="18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0.02</c:v>
                </c:pt>
                <c:pt idx="7">
                  <c:v>0.02</c:v>
                </c:pt>
                <c:pt idx="8">
                  <c:v>0.02</c:v>
                </c:pt>
                <c:pt idx="9">
                  <c:v>0.02</c:v>
                </c:pt>
                <c:pt idx="10">
                  <c:v>0.02</c:v>
                </c:pt>
                <c:pt idx="11">
                  <c:v>0.02</c:v>
                </c:pt>
                <c:pt idx="12">
                  <c:v>0.02</c:v>
                </c:pt>
                <c:pt idx="13">
                  <c:v>0.02</c:v>
                </c:pt>
                <c:pt idx="14">
                  <c:v>0.02</c:v>
                </c:pt>
                <c:pt idx="15">
                  <c:v>0.02</c:v>
                </c:pt>
                <c:pt idx="16">
                  <c:v>0.02</c:v>
                </c:pt>
                <c:pt idx="17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DA-44E1-AD0A-1754FCA2C8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AASE</c:v>
                </c:pt>
              </c:strCache>
            </c:strRef>
          </c:tx>
          <c:spPr>
            <a:ln w="28575" cap="rnd">
              <a:solidFill>
                <a:srgbClr val="2899B7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Sheet1!$C$2:$C$19</c:f>
              <c:numCache>
                <c:formatCode>0.00%</c:formatCode>
                <c:ptCount val="18"/>
                <c:pt idx="0">
                  <c:v>6.1000000000000004E-3</c:v>
                </c:pt>
                <c:pt idx="1">
                  <c:v>6.3E-3</c:v>
                </c:pt>
                <c:pt idx="2">
                  <c:v>6.4999999999999997E-3</c:v>
                </c:pt>
                <c:pt idx="3">
                  <c:v>6.7000000000000002E-3</c:v>
                </c:pt>
                <c:pt idx="4">
                  <c:v>6.7000000000000002E-3</c:v>
                </c:pt>
                <c:pt idx="5">
                  <c:v>6.7000000000000002E-3</c:v>
                </c:pt>
                <c:pt idx="6">
                  <c:v>6.7000000000000002E-3</c:v>
                </c:pt>
                <c:pt idx="7">
                  <c:v>6.7000000000000002E-3</c:v>
                </c:pt>
                <c:pt idx="8">
                  <c:v>6.7999999999999996E-3</c:v>
                </c:pt>
                <c:pt idx="9">
                  <c:v>7.0000000000000001E-3</c:v>
                </c:pt>
                <c:pt idx="10">
                  <c:v>7.1999999999999998E-3</c:v>
                </c:pt>
                <c:pt idx="11">
                  <c:v>7.4999999999999997E-3</c:v>
                </c:pt>
                <c:pt idx="12">
                  <c:v>7.6E-3</c:v>
                </c:pt>
                <c:pt idx="13">
                  <c:v>7.7000000000000002E-3</c:v>
                </c:pt>
                <c:pt idx="14">
                  <c:v>7.9000000000000008E-3</c:v>
                </c:pt>
                <c:pt idx="15">
                  <c:v>8.0000000000000002E-3</c:v>
                </c:pt>
                <c:pt idx="16">
                  <c:v>8.0999999999999996E-3</c:v>
                </c:pt>
                <c:pt idx="17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DA-44E1-AD0A-1754FCA2C8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Proposed Subsidy (AYEA)</c:v>
                </c:pt>
              </c:strCache>
            </c:strRef>
          </c:tx>
          <c:spPr>
            <a:ln w="28575" cap="rnd">
              <a:solidFill>
                <a:srgbClr val="F05928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Sheet1!$D$2:$D$19</c:f>
              <c:numCache>
                <c:formatCode>0.00%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4.0000000000000001E-3</c:v>
                </c:pt>
                <c:pt idx="14">
                  <c:v>8.0000000000000002E-3</c:v>
                </c:pt>
                <c:pt idx="15">
                  <c:v>1.2E-2</c:v>
                </c:pt>
                <c:pt idx="16">
                  <c:v>1.6E-2</c:v>
                </c:pt>
                <c:pt idx="17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DA-44E1-AD0A-1754FCA2C8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AASE cliffless to 35</c:v>
                </c:pt>
              </c:strCache>
            </c:strRef>
          </c:tx>
          <c:spPr>
            <a:ln w="28575" cap="rnd">
              <a:solidFill>
                <a:srgbClr val="BE1E2C">
                  <a:lumMod val="20000"/>
                  <a:lumOff val="8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Sheet1!$E$2:$E$19</c:f>
              <c:numCache>
                <c:formatCode>0.00%</c:formatCode>
                <c:ptCount val="18"/>
                <c:pt idx="0">
                  <c:v>1.49E-2</c:v>
                </c:pt>
                <c:pt idx="1">
                  <c:v>1.54E-2</c:v>
                </c:pt>
                <c:pt idx="2">
                  <c:v>1.5900000000000001E-2</c:v>
                </c:pt>
                <c:pt idx="3">
                  <c:v>1.6400000000000001E-2</c:v>
                </c:pt>
                <c:pt idx="4">
                  <c:v>1.6400000000000001E-2</c:v>
                </c:pt>
                <c:pt idx="5">
                  <c:v>1.6400000000000001E-2</c:v>
                </c:pt>
                <c:pt idx="6">
                  <c:v>1.6400000000000001E-2</c:v>
                </c:pt>
                <c:pt idx="7">
                  <c:v>1.6400000000000001E-2</c:v>
                </c:pt>
                <c:pt idx="8">
                  <c:v>1.6799999999999999E-2</c:v>
                </c:pt>
                <c:pt idx="9">
                  <c:v>1.72E-2</c:v>
                </c:pt>
                <c:pt idx="10">
                  <c:v>1.78E-2</c:v>
                </c:pt>
                <c:pt idx="11">
                  <c:v>1.83E-2</c:v>
                </c:pt>
                <c:pt idx="12">
                  <c:v>1.8599999999999998E-2</c:v>
                </c:pt>
                <c:pt idx="13">
                  <c:v>1.9E-2</c:v>
                </c:pt>
                <c:pt idx="14">
                  <c:v>1.9400000000000001E-2</c:v>
                </c:pt>
                <c:pt idx="15">
                  <c:v>1.9599999999999999E-2</c:v>
                </c:pt>
                <c:pt idx="16">
                  <c:v>1.9900000000000001E-2</c:v>
                </c:pt>
                <c:pt idx="17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DA-44E1-AD0A-1754FCA2C8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AASE to 30; L.I. to 35</c:v>
                </c:pt>
              </c:strCache>
            </c:strRef>
          </c:tx>
          <c:spPr>
            <a:ln w="28575" cap="rnd">
              <a:solidFill>
                <a:srgbClr val="2899B7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5"/>
              </a:solidFill>
              <a:ln w="9525">
                <a:solidFill>
                  <a:srgbClr val="2899B7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Sheet1!$F$2:$F$19</c:f>
              <c:numCache>
                <c:formatCode>0.00%</c:formatCode>
                <c:ptCount val="18"/>
                <c:pt idx="0">
                  <c:v>6.1000000000000004E-3</c:v>
                </c:pt>
                <c:pt idx="1">
                  <c:v>6.3E-3</c:v>
                </c:pt>
                <c:pt idx="2">
                  <c:v>6.4999999999999997E-3</c:v>
                </c:pt>
                <c:pt idx="3">
                  <c:v>6.7000000000000002E-3</c:v>
                </c:pt>
                <c:pt idx="4">
                  <c:v>6.7000000000000002E-3</c:v>
                </c:pt>
                <c:pt idx="5">
                  <c:v>6.7000000000000002E-3</c:v>
                </c:pt>
                <c:pt idx="6">
                  <c:v>6.7000000000000002E-3</c:v>
                </c:pt>
                <c:pt idx="7">
                  <c:v>6.7000000000000002E-3</c:v>
                </c:pt>
                <c:pt idx="8">
                  <c:v>6.7999999999999996E-3</c:v>
                </c:pt>
                <c:pt idx="9">
                  <c:v>7.0000000000000001E-3</c:v>
                </c:pt>
                <c:pt idx="10">
                  <c:v>7.1999999999999998E-3</c:v>
                </c:pt>
                <c:pt idx="11">
                  <c:v>7.4999999999999997E-3</c:v>
                </c:pt>
                <c:pt idx="12">
                  <c:v>7.6E-3</c:v>
                </c:pt>
                <c:pt idx="13">
                  <c:v>1.01E-2</c:v>
                </c:pt>
                <c:pt idx="14">
                  <c:v>1.2500000000000001E-2</c:v>
                </c:pt>
                <c:pt idx="15">
                  <c:v>1.4999999999999999E-2</c:v>
                </c:pt>
                <c:pt idx="16">
                  <c:v>1.7500000000000002E-2</c:v>
                </c:pt>
                <c:pt idx="17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2DA-44E1-AD0A-1754FCA2C8E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AASE +1%; L.I. to 35</c:v>
                </c:pt>
              </c:strCache>
            </c:strRef>
          </c:tx>
          <c:spPr>
            <a:ln w="28575" cap="rnd">
              <a:solidFill>
                <a:srgbClr val="8CC247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Sheet1!$G$2:$G$19</c:f>
              <c:numCache>
                <c:formatCode>0.00%</c:formatCode>
                <c:ptCount val="18"/>
                <c:pt idx="0">
                  <c:v>1.61E-2</c:v>
                </c:pt>
                <c:pt idx="1">
                  <c:v>1.6299999999999999E-2</c:v>
                </c:pt>
                <c:pt idx="2">
                  <c:v>1.6500000000000001E-2</c:v>
                </c:pt>
                <c:pt idx="3">
                  <c:v>1.67E-2</c:v>
                </c:pt>
                <c:pt idx="4">
                  <c:v>1.67E-2</c:v>
                </c:pt>
                <c:pt idx="5">
                  <c:v>1.67E-2</c:v>
                </c:pt>
                <c:pt idx="6">
                  <c:v>1.67E-2</c:v>
                </c:pt>
                <c:pt idx="7">
                  <c:v>1.67E-2</c:v>
                </c:pt>
                <c:pt idx="8">
                  <c:v>1.6799999999999999E-2</c:v>
                </c:pt>
                <c:pt idx="9">
                  <c:v>1.7000000000000001E-2</c:v>
                </c:pt>
                <c:pt idx="10">
                  <c:v>1.72E-2</c:v>
                </c:pt>
                <c:pt idx="11">
                  <c:v>1.7500000000000002E-2</c:v>
                </c:pt>
                <c:pt idx="12">
                  <c:v>1.7600000000000001E-2</c:v>
                </c:pt>
                <c:pt idx="13">
                  <c:v>1.8100000000000002E-2</c:v>
                </c:pt>
                <c:pt idx="14">
                  <c:v>1.8499999999999999E-2</c:v>
                </c:pt>
                <c:pt idx="15">
                  <c:v>1.9E-2</c:v>
                </c:pt>
                <c:pt idx="16">
                  <c:v>1.95E-2</c:v>
                </c:pt>
                <c:pt idx="17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2DA-44E1-AD0A-1754FCA2C8E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AYEA -3.5%</c:v>
                </c:pt>
              </c:strCache>
            </c:strRef>
          </c:tx>
          <c:spPr>
            <a:ln w="28575" cap="rnd">
              <a:solidFill>
                <a:srgbClr val="F05928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F05928"/>
              </a:solidFill>
              <a:ln w="9525">
                <a:solidFill>
                  <a:srgbClr val="F05928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Sheet1!$H$2:$H$19</c:f>
              <c:numCache>
                <c:formatCode>0.00%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4.0000000000000001E-3</c:v>
                </c:pt>
                <c:pt idx="14">
                  <c:v>8.0000000000000002E-3</c:v>
                </c:pt>
                <c:pt idx="15">
                  <c:v>1.2E-2</c:v>
                </c:pt>
                <c:pt idx="16">
                  <c:v>1.6E-2</c:v>
                </c:pt>
                <c:pt idx="17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2DA-44E1-AD0A-1754FCA2C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811928"/>
        <c:axId val="781812256"/>
      </c:lineChart>
      <c:catAx>
        <c:axId val="781811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812256"/>
        <c:crosses val="autoZero"/>
        <c:auto val="1"/>
        <c:lblAlgn val="ctr"/>
        <c:lblOffset val="100"/>
        <c:noMultiLvlLbl val="0"/>
      </c:catAx>
      <c:valAx>
        <c:axId val="781812256"/>
        <c:scaling>
          <c:orientation val="minMax"/>
          <c:max val="3.5000000000000003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Maximum Applicable 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811928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250% FPL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APTC</c:v>
                </c:pt>
              </c:strCache>
            </c:strRef>
          </c:tx>
          <c:spPr>
            <a:ln w="28575" cap="rnd">
              <a:solidFill>
                <a:srgbClr val="132E75">
                  <a:lumMod val="75000"/>
                </a:srgb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132E75"/>
              </a:solidFill>
              <a:ln w="9525">
                <a:solidFill>
                  <a:srgbClr val="132E75">
                    <a:lumMod val="75000"/>
                  </a:srgbClr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Sheet1!$B$2:$B$19</c:f>
              <c:numCache>
                <c:formatCode>0.00%</c:formatCode>
                <c:ptCount val="18"/>
                <c:pt idx="0">
                  <c:v>0.04</c:v>
                </c:pt>
                <c:pt idx="1">
                  <c:v>0.04</c:v>
                </c:pt>
                <c:pt idx="2">
                  <c:v>0.04</c:v>
                </c:pt>
                <c:pt idx="3">
                  <c:v>0.04</c:v>
                </c:pt>
                <c:pt idx="4">
                  <c:v>0.04</c:v>
                </c:pt>
                <c:pt idx="5">
                  <c:v>0.04</c:v>
                </c:pt>
                <c:pt idx="6">
                  <c:v>0.04</c:v>
                </c:pt>
                <c:pt idx="7">
                  <c:v>0.04</c:v>
                </c:pt>
                <c:pt idx="8">
                  <c:v>0.04</c:v>
                </c:pt>
                <c:pt idx="9">
                  <c:v>0.04</c:v>
                </c:pt>
                <c:pt idx="10">
                  <c:v>0.04</c:v>
                </c:pt>
                <c:pt idx="11">
                  <c:v>0.04</c:v>
                </c:pt>
                <c:pt idx="12">
                  <c:v>0.04</c:v>
                </c:pt>
                <c:pt idx="13">
                  <c:v>0.04</c:v>
                </c:pt>
                <c:pt idx="14">
                  <c:v>0.04</c:v>
                </c:pt>
                <c:pt idx="15">
                  <c:v>0.04</c:v>
                </c:pt>
                <c:pt idx="16">
                  <c:v>0.04</c:v>
                </c:pt>
                <c:pt idx="17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F7-4B83-A98F-413567AA1A0C}"/>
            </c:ext>
          </c:extLst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2899B7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F7-4B83-A98F-413567AA1A0C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AYEA</c:v>
                </c:pt>
              </c:strCache>
            </c:strRef>
          </c:tx>
          <c:spPr>
            <a:ln w="28575" cap="rnd">
              <a:solidFill>
                <a:srgbClr val="F05928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Sheet1!$C$2:$C$19</c:f>
              <c:numCache>
                <c:formatCode>0.00%</c:formatCode>
                <c:ptCount val="18"/>
                <c:pt idx="0">
                  <c:v>1.4999999999999999E-2</c:v>
                </c:pt>
                <c:pt idx="1">
                  <c:v>1.4999999999999999E-2</c:v>
                </c:pt>
                <c:pt idx="2">
                  <c:v>1.4999999999999999E-2</c:v>
                </c:pt>
                <c:pt idx="3">
                  <c:v>1.4999999999999999E-2</c:v>
                </c:pt>
                <c:pt idx="4">
                  <c:v>1.4999999999999999E-2</c:v>
                </c:pt>
                <c:pt idx="5">
                  <c:v>1.4999999999999999E-2</c:v>
                </c:pt>
                <c:pt idx="6">
                  <c:v>1.4999999999999999E-2</c:v>
                </c:pt>
                <c:pt idx="7">
                  <c:v>1.4999999999999999E-2</c:v>
                </c:pt>
                <c:pt idx="8">
                  <c:v>1.4999999999999999E-2</c:v>
                </c:pt>
                <c:pt idx="9">
                  <c:v>1.4999999999999999E-2</c:v>
                </c:pt>
                <c:pt idx="10">
                  <c:v>1.4999999999999999E-2</c:v>
                </c:pt>
                <c:pt idx="11">
                  <c:v>1.4999999999999999E-2</c:v>
                </c:pt>
                <c:pt idx="12">
                  <c:v>1.4999999999999999E-2</c:v>
                </c:pt>
                <c:pt idx="13">
                  <c:v>0.02</c:v>
                </c:pt>
                <c:pt idx="14">
                  <c:v>2.5000000000000001E-2</c:v>
                </c:pt>
                <c:pt idx="15">
                  <c:v>0.03</c:v>
                </c:pt>
                <c:pt idx="16">
                  <c:v>3.5000000000000003E-2</c:v>
                </c:pt>
                <c:pt idx="17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F7-4B83-A98F-413567AA1A0C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BE1E2C">
                  <a:lumMod val="20000"/>
                  <a:lumOff val="8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0F7-4B83-A98F-413567AA1A0C}"/>
            </c:ext>
          </c:extLst>
        </c:ser>
        <c:ser>
          <c:idx val="4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2899B7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5"/>
              </a:solidFill>
              <a:ln w="9525">
                <a:solidFill>
                  <a:srgbClr val="2899B7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0F7-4B83-A98F-413567AA1A0C}"/>
            </c:ext>
          </c:extLst>
        </c:ser>
        <c:ser>
          <c:idx val="5"/>
          <c:order val="5"/>
          <c:tx>
            <c:strRef>
              <c:f>Sheet1!$D$1</c:f>
              <c:strCache>
                <c:ptCount val="1"/>
                <c:pt idx="0">
                  <c:v>AASE +1%; L.I. to 35</c:v>
                </c:pt>
              </c:strCache>
            </c:strRef>
          </c:tx>
          <c:spPr>
            <a:ln w="28575" cap="rnd">
              <a:solidFill>
                <a:srgbClr val="8CC247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Sheet1!$D$2:$D$19</c:f>
              <c:numCache>
                <c:formatCode>0.00%</c:formatCode>
                <c:ptCount val="18"/>
                <c:pt idx="0">
                  <c:v>2.2200000000000001E-2</c:v>
                </c:pt>
                <c:pt idx="1">
                  <c:v>2.2499999999999999E-2</c:v>
                </c:pt>
                <c:pt idx="2">
                  <c:v>2.29E-2</c:v>
                </c:pt>
                <c:pt idx="3">
                  <c:v>2.3300000000000001E-2</c:v>
                </c:pt>
                <c:pt idx="4">
                  <c:v>2.3300000000000001E-2</c:v>
                </c:pt>
                <c:pt idx="5">
                  <c:v>2.3300000000000001E-2</c:v>
                </c:pt>
                <c:pt idx="6">
                  <c:v>2.3300000000000001E-2</c:v>
                </c:pt>
                <c:pt idx="7">
                  <c:v>2.3400000000000001E-2</c:v>
                </c:pt>
                <c:pt idx="8">
                  <c:v>2.3699999999999999E-2</c:v>
                </c:pt>
                <c:pt idx="9">
                  <c:v>2.4E-2</c:v>
                </c:pt>
                <c:pt idx="10">
                  <c:v>2.4500000000000001E-2</c:v>
                </c:pt>
                <c:pt idx="11">
                  <c:v>2.4899999999999999E-2</c:v>
                </c:pt>
                <c:pt idx="12">
                  <c:v>2.5100000000000001E-2</c:v>
                </c:pt>
                <c:pt idx="13">
                  <c:v>2.81E-2</c:v>
                </c:pt>
                <c:pt idx="14">
                  <c:v>3.1099999999999999E-2</c:v>
                </c:pt>
                <c:pt idx="15">
                  <c:v>3.4099999999999998E-2</c:v>
                </c:pt>
                <c:pt idx="16">
                  <c:v>3.6999999999999998E-2</c:v>
                </c:pt>
                <c:pt idx="17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0F7-4B83-A98F-413567AA1A0C}"/>
            </c:ext>
          </c:extLst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F05928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F05928"/>
              </a:solidFill>
              <a:ln w="9525">
                <a:solidFill>
                  <a:srgbClr val="F05928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0F7-4B83-A98F-413567AA1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811928"/>
        <c:axId val="781812256"/>
      </c:lineChart>
      <c:catAx>
        <c:axId val="781811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812256"/>
        <c:crosses val="autoZero"/>
        <c:auto val="1"/>
        <c:lblAlgn val="ctr"/>
        <c:lblOffset val="100"/>
        <c:noMultiLvlLbl val="0"/>
      </c:catAx>
      <c:valAx>
        <c:axId val="781812256"/>
        <c:scaling>
          <c:orientation val="minMax"/>
          <c:max val="4.5000000000000012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baseline="0" dirty="0">
                    <a:effectLst/>
                  </a:rPr>
                  <a:t>Maximum Applicable Percentage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811928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200% FPL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APTC</c:v>
                </c:pt>
              </c:strCache>
            </c:strRef>
          </c:tx>
          <c:spPr>
            <a:ln w="28575" cap="rnd">
              <a:solidFill>
                <a:srgbClr val="132E75">
                  <a:lumMod val="75000"/>
                </a:srgb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132E75"/>
              </a:solidFill>
              <a:ln w="9525">
                <a:solidFill>
                  <a:srgbClr val="132E75">
                    <a:lumMod val="75000"/>
                  </a:srgbClr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Sheet1!$B$2:$B$19</c:f>
              <c:numCache>
                <c:formatCode>0.00%</c:formatCode>
                <c:ptCount val="18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0.02</c:v>
                </c:pt>
                <c:pt idx="7">
                  <c:v>0.02</c:v>
                </c:pt>
                <c:pt idx="8">
                  <c:v>0.02</c:v>
                </c:pt>
                <c:pt idx="9">
                  <c:v>0.02</c:v>
                </c:pt>
                <c:pt idx="10">
                  <c:v>0.02</c:v>
                </c:pt>
                <c:pt idx="11">
                  <c:v>0.02</c:v>
                </c:pt>
                <c:pt idx="12">
                  <c:v>0.02</c:v>
                </c:pt>
                <c:pt idx="13">
                  <c:v>0.02</c:v>
                </c:pt>
                <c:pt idx="14">
                  <c:v>0.02</c:v>
                </c:pt>
                <c:pt idx="15">
                  <c:v>0.02</c:v>
                </c:pt>
                <c:pt idx="16">
                  <c:v>0.02</c:v>
                </c:pt>
                <c:pt idx="17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9C-4B9C-80C0-B4DCBA3EF9A3}"/>
            </c:ext>
          </c:extLst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2899B7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9C-4B9C-80C0-B4DCBA3EF9A3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AYEA</c:v>
                </c:pt>
              </c:strCache>
            </c:strRef>
          </c:tx>
          <c:spPr>
            <a:ln w="28575" cap="rnd">
              <a:solidFill>
                <a:srgbClr val="F05928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Sheet1!$C$2:$C$19</c:f>
              <c:numCache>
                <c:formatCode>0.00%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4.0000000000000001E-3</c:v>
                </c:pt>
                <c:pt idx="14">
                  <c:v>8.0000000000000002E-3</c:v>
                </c:pt>
                <c:pt idx="15">
                  <c:v>1.2E-2</c:v>
                </c:pt>
                <c:pt idx="16">
                  <c:v>1.6E-2</c:v>
                </c:pt>
                <c:pt idx="17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9C-4B9C-80C0-B4DCBA3EF9A3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BE1E2C">
                  <a:lumMod val="20000"/>
                  <a:lumOff val="8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9C-4B9C-80C0-B4DCBA3EF9A3}"/>
            </c:ext>
          </c:extLst>
        </c:ser>
        <c:ser>
          <c:idx val="4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2899B7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5"/>
              </a:solidFill>
              <a:ln w="9525">
                <a:solidFill>
                  <a:srgbClr val="2899B7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B9C-4B9C-80C0-B4DCBA3EF9A3}"/>
            </c:ext>
          </c:extLst>
        </c:ser>
        <c:ser>
          <c:idx val="5"/>
          <c:order val="5"/>
          <c:tx>
            <c:strRef>
              <c:f>Sheet1!$D$1</c:f>
              <c:strCache>
                <c:ptCount val="1"/>
                <c:pt idx="0">
                  <c:v>AASE +1%; L.I. to 35</c:v>
                </c:pt>
              </c:strCache>
            </c:strRef>
          </c:tx>
          <c:spPr>
            <a:ln w="28575" cap="rnd">
              <a:solidFill>
                <a:srgbClr val="8CC247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Sheet1!$D$2:$D$19</c:f>
              <c:numCache>
                <c:formatCode>0.00%</c:formatCode>
                <c:ptCount val="18"/>
                <c:pt idx="0">
                  <c:v>1.6086666666666666E-2</c:v>
                </c:pt>
                <c:pt idx="1">
                  <c:v>1.6273333333333334E-2</c:v>
                </c:pt>
                <c:pt idx="2">
                  <c:v>1.6466666666666668E-2</c:v>
                </c:pt>
                <c:pt idx="3">
                  <c:v>1.6666666666666666E-2</c:v>
                </c:pt>
                <c:pt idx="4">
                  <c:v>1.6666666666666666E-2</c:v>
                </c:pt>
                <c:pt idx="5">
                  <c:v>1.6666666666666666E-2</c:v>
                </c:pt>
                <c:pt idx="6">
                  <c:v>1.6666666666666666E-2</c:v>
                </c:pt>
                <c:pt idx="7">
                  <c:v>1.6693333333333334E-2</c:v>
                </c:pt>
                <c:pt idx="8">
                  <c:v>1.6826666666666667E-2</c:v>
                </c:pt>
                <c:pt idx="9">
                  <c:v>1.6986666666666667E-2</c:v>
                </c:pt>
                <c:pt idx="10">
                  <c:v>1.7246666666666667E-2</c:v>
                </c:pt>
                <c:pt idx="11">
                  <c:v>1.746E-2</c:v>
                </c:pt>
                <c:pt idx="12">
                  <c:v>1.7566666666666668E-2</c:v>
                </c:pt>
                <c:pt idx="13">
                  <c:v>1.8053333333333334E-2</c:v>
                </c:pt>
                <c:pt idx="14">
                  <c:v>1.8540000000000001E-2</c:v>
                </c:pt>
                <c:pt idx="15">
                  <c:v>1.9026666666666667E-2</c:v>
                </c:pt>
                <c:pt idx="16">
                  <c:v>1.9513333333333334E-2</c:v>
                </c:pt>
                <c:pt idx="17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B9C-4B9C-80C0-B4DCBA3EF9A3}"/>
            </c:ext>
          </c:extLst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F05928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F05928"/>
              </a:solidFill>
              <a:ln w="9525">
                <a:solidFill>
                  <a:srgbClr val="F05928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B9C-4B9C-80C0-B4DCBA3EF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811928"/>
        <c:axId val="781812256"/>
      </c:lineChart>
      <c:catAx>
        <c:axId val="781811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812256"/>
        <c:crosses val="autoZero"/>
        <c:auto val="1"/>
        <c:lblAlgn val="ctr"/>
        <c:lblOffset val="100"/>
        <c:noMultiLvlLbl val="0"/>
      </c:catAx>
      <c:valAx>
        <c:axId val="781812256"/>
        <c:scaling>
          <c:orientation val="minMax"/>
          <c:max val="4.5000000000000012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Maximum Applicable 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811928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300% FPL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APTC</c:v>
                </c:pt>
              </c:strCache>
            </c:strRef>
          </c:tx>
          <c:spPr>
            <a:ln w="28575" cap="rnd">
              <a:solidFill>
                <a:srgbClr val="132E75">
                  <a:lumMod val="75000"/>
                </a:srgb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132E75"/>
              </a:solidFill>
              <a:ln w="9525">
                <a:solidFill>
                  <a:srgbClr val="132E75">
                    <a:lumMod val="75000"/>
                  </a:srgbClr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Sheet1!$B$2:$B$19</c:f>
              <c:numCache>
                <c:formatCode>0.00%</c:formatCode>
                <c:ptCount val="18"/>
                <c:pt idx="0">
                  <c:v>0.06</c:v>
                </c:pt>
                <c:pt idx="1">
                  <c:v>0.06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0.06</c:v>
                </c:pt>
                <c:pt idx="6">
                  <c:v>0.06</c:v>
                </c:pt>
                <c:pt idx="7">
                  <c:v>0.06</c:v>
                </c:pt>
                <c:pt idx="8">
                  <c:v>0.06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0.06</c:v>
                </c:pt>
                <c:pt idx="13">
                  <c:v>0.06</c:v>
                </c:pt>
                <c:pt idx="14">
                  <c:v>0.06</c:v>
                </c:pt>
                <c:pt idx="15">
                  <c:v>0.06</c:v>
                </c:pt>
                <c:pt idx="16">
                  <c:v>0.06</c:v>
                </c:pt>
                <c:pt idx="17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2A-4717-A87E-3C7EB623FF20}"/>
            </c:ext>
          </c:extLst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2899B7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2A-4717-A87E-3C7EB623FF20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AYEA</c:v>
                </c:pt>
              </c:strCache>
            </c:strRef>
          </c:tx>
          <c:spPr>
            <a:ln w="28575" cap="rnd">
              <a:solidFill>
                <a:srgbClr val="F05928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Sheet1!$C$2:$C$19</c:f>
              <c:numCache>
                <c:formatCode>0.00%</c:formatCode>
                <c:ptCount val="18"/>
                <c:pt idx="0">
                  <c:v>3.5000000000000003E-2</c:v>
                </c:pt>
                <c:pt idx="1">
                  <c:v>3.5000000000000003E-2</c:v>
                </c:pt>
                <c:pt idx="2">
                  <c:v>3.5000000000000003E-2</c:v>
                </c:pt>
                <c:pt idx="3">
                  <c:v>3.5000000000000003E-2</c:v>
                </c:pt>
                <c:pt idx="4">
                  <c:v>3.5000000000000003E-2</c:v>
                </c:pt>
                <c:pt idx="5">
                  <c:v>3.5000000000000003E-2</c:v>
                </c:pt>
                <c:pt idx="6">
                  <c:v>3.5000000000000003E-2</c:v>
                </c:pt>
                <c:pt idx="7">
                  <c:v>3.5000000000000003E-2</c:v>
                </c:pt>
                <c:pt idx="8">
                  <c:v>3.5000000000000003E-2</c:v>
                </c:pt>
                <c:pt idx="9">
                  <c:v>3.5000000000000003E-2</c:v>
                </c:pt>
                <c:pt idx="10">
                  <c:v>3.5000000000000003E-2</c:v>
                </c:pt>
                <c:pt idx="11">
                  <c:v>3.5000000000000003E-2</c:v>
                </c:pt>
                <c:pt idx="12">
                  <c:v>3.5000000000000003E-2</c:v>
                </c:pt>
                <c:pt idx="13">
                  <c:v>0.04</c:v>
                </c:pt>
                <c:pt idx="14">
                  <c:v>4.4999999999999998E-2</c:v>
                </c:pt>
                <c:pt idx="15">
                  <c:v>0.05</c:v>
                </c:pt>
                <c:pt idx="16">
                  <c:v>5.5E-2</c:v>
                </c:pt>
                <c:pt idx="17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2A-4717-A87E-3C7EB623FF20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BE1E2C">
                  <a:lumMod val="20000"/>
                  <a:lumOff val="8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2A-4717-A87E-3C7EB623FF20}"/>
            </c:ext>
          </c:extLst>
        </c:ser>
        <c:ser>
          <c:idx val="4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2899B7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5"/>
              </a:solidFill>
              <a:ln w="9525">
                <a:solidFill>
                  <a:srgbClr val="2899B7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B2A-4717-A87E-3C7EB623FF20}"/>
            </c:ext>
          </c:extLst>
        </c:ser>
        <c:ser>
          <c:idx val="5"/>
          <c:order val="5"/>
          <c:tx>
            <c:strRef>
              <c:f>Sheet1!$D$1</c:f>
              <c:strCache>
                <c:ptCount val="1"/>
                <c:pt idx="0">
                  <c:v>AASE +1%; L.I. to 35</c:v>
                </c:pt>
              </c:strCache>
            </c:strRef>
          </c:tx>
          <c:spPr>
            <a:ln w="28575" cap="rnd">
              <a:solidFill>
                <a:srgbClr val="8CC247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Sheet1!$D$2:$D$19</c:f>
              <c:numCache>
                <c:formatCode>0.00%</c:formatCode>
                <c:ptCount val="18"/>
                <c:pt idx="0">
                  <c:v>2.8299999999999999E-2</c:v>
                </c:pt>
                <c:pt idx="1">
                  <c:v>2.8799999999999999E-2</c:v>
                </c:pt>
                <c:pt idx="2">
                  <c:v>2.9399999999999999E-2</c:v>
                </c:pt>
                <c:pt idx="3">
                  <c:v>0.03</c:v>
                </c:pt>
                <c:pt idx="4">
                  <c:v>0.03</c:v>
                </c:pt>
                <c:pt idx="5">
                  <c:v>0.03</c:v>
                </c:pt>
                <c:pt idx="6">
                  <c:v>0.03</c:v>
                </c:pt>
                <c:pt idx="7">
                  <c:v>3.0099999999999998E-2</c:v>
                </c:pt>
                <c:pt idx="8">
                  <c:v>3.0499999999999999E-2</c:v>
                </c:pt>
                <c:pt idx="9">
                  <c:v>3.1E-2</c:v>
                </c:pt>
                <c:pt idx="10">
                  <c:v>3.1699999999999999E-2</c:v>
                </c:pt>
                <c:pt idx="11">
                  <c:v>3.2399999999999998E-2</c:v>
                </c:pt>
                <c:pt idx="12">
                  <c:v>3.27E-2</c:v>
                </c:pt>
                <c:pt idx="13">
                  <c:v>3.8199999999999998E-2</c:v>
                </c:pt>
                <c:pt idx="14">
                  <c:v>4.36E-2</c:v>
                </c:pt>
                <c:pt idx="15">
                  <c:v>4.9099999999999998E-2</c:v>
                </c:pt>
                <c:pt idx="16">
                  <c:v>5.45E-2</c:v>
                </c:pt>
                <c:pt idx="17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B2A-4717-A87E-3C7EB623FF20}"/>
            </c:ext>
          </c:extLst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F05928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F05928"/>
              </a:solidFill>
              <a:ln w="9525">
                <a:solidFill>
                  <a:srgbClr val="F05928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B2A-4717-A87E-3C7EB623F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811928"/>
        <c:axId val="781812256"/>
      </c:lineChart>
      <c:catAx>
        <c:axId val="781811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812256"/>
        <c:crosses val="autoZero"/>
        <c:auto val="1"/>
        <c:lblAlgn val="ctr"/>
        <c:lblOffset val="100"/>
        <c:noMultiLvlLbl val="0"/>
      </c:catAx>
      <c:valAx>
        <c:axId val="781812256"/>
        <c:scaling>
          <c:orientation val="minMax"/>
          <c:max val="9.0000000000000024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baseline="0" dirty="0">
                    <a:effectLst/>
                  </a:rPr>
                  <a:t>Maximum Applicable Percentage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811928"/>
        <c:crosses val="autoZero"/>
        <c:crossBetween val="between"/>
        <c:majorUnit val="3.0000000000000006E-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400% FPL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APTC</c:v>
                </c:pt>
              </c:strCache>
            </c:strRef>
          </c:tx>
          <c:spPr>
            <a:ln w="28575" cap="rnd">
              <a:solidFill>
                <a:srgbClr val="132E75">
                  <a:lumMod val="75000"/>
                </a:srgb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132E75"/>
              </a:solidFill>
              <a:ln w="9525">
                <a:solidFill>
                  <a:srgbClr val="132E75">
                    <a:lumMod val="75000"/>
                  </a:srgbClr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Sheet1!$B$2:$B$19</c:f>
              <c:numCache>
                <c:formatCode>0.00%</c:formatCode>
                <c:ptCount val="18"/>
                <c:pt idx="0">
                  <c:v>8.5000000000000006E-2</c:v>
                </c:pt>
                <c:pt idx="1">
                  <c:v>8.5000000000000006E-2</c:v>
                </c:pt>
                <c:pt idx="2">
                  <c:v>8.5000000000000006E-2</c:v>
                </c:pt>
                <c:pt idx="3">
                  <c:v>8.5000000000000006E-2</c:v>
                </c:pt>
                <c:pt idx="4">
                  <c:v>8.5000000000000006E-2</c:v>
                </c:pt>
                <c:pt idx="5">
                  <c:v>8.5000000000000006E-2</c:v>
                </c:pt>
                <c:pt idx="6">
                  <c:v>8.5000000000000006E-2</c:v>
                </c:pt>
                <c:pt idx="7">
                  <c:v>8.5000000000000006E-2</c:v>
                </c:pt>
                <c:pt idx="8">
                  <c:v>8.5000000000000006E-2</c:v>
                </c:pt>
                <c:pt idx="9">
                  <c:v>8.5000000000000006E-2</c:v>
                </c:pt>
                <c:pt idx="10">
                  <c:v>8.5000000000000006E-2</c:v>
                </c:pt>
                <c:pt idx="11">
                  <c:v>8.5000000000000006E-2</c:v>
                </c:pt>
                <c:pt idx="12">
                  <c:v>8.5000000000000006E-2</c:v>
                </c:pt>
                <c:pt idx="13">
                  <c:v>8.5000000000000006E-2</c:v>
                </c:pt>
                <c:pt idx="14">
                  <c:v>8.5000000000000006E-2</c:v>
                </c:pt>
                <c:pt idx="15">
                  <c:v>8.5000000000000006E-2</c:v>
                </c:pt>
                <c:pt idx="16">
                  <c:v>8.5000000000000006E-2</c:v>
                </c:pt>
                <c:pt idx="17">
                  <c:v>8.5000000000000006E-2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1A-4F12-8B11-997467335DF2}"/>
            </c:ext>
          </c:extLst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2899B7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1A-4F12-8B11-997467335DF2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AYEA</c:v>
                </c:pt>
              </c:strCache>
            </c:strRef>
          </c:tx>
          <c:spPr>
            <a:ln w="28575" cap="rnd">
              <a:solidFill>
                <a:srgbClr val="F05928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Sheet1!$C$2:$C$19</c:f>
              <c:numCache>
                <c:formatCode>0.00%</c:formatCode>
                <c:ptCount val="18"/>
                <c:pt idx="0">
                  <c:v>6.0000000000000005E-2</c:v>
                </c:pt>
                <c:pt idx="1">
                  <c:v>6.0000000000000005E-2</c:v>
                </c:pt>
                <c:pt idx="2">
                  <c:v>6.0000000000000005E-2</c:v>
                </c:pt>
                <c:pt idx="3">
                  <c:v>6.0000000000000005E-2</c:v>
                </c:pt>
                <c:pt idx="4">
                  <c:v>6.0000000000000005E-2</c:v>
                </c:pt>
                <c:pt idx="5">
                  <c:v>6.0000000000000005E-2</c:v>
                </c:pt>
                <c:pt idx="6">
                  <c:v>6.0000000000000005E-2</c:v>
                </c:pt>
                <c:pt idx="7">
                  <c:v>6.0000000000000005E-2</c:v>
                </c:pt>
                <c:pt idx="8">
                  <c:v>6.0000000000000005E-2</c:v>
                </c:pt>
                <c:pt idx="9">
                  <c:v>6.0000000000000005E-2</c:v>
                </c:pt>
                <c:pt idx="10">
                  <c:v>6.0000000000000005E-2</c:v>
                </c:pt>
                <c:pt idx="11">
                  <c:v>6.0000000000000005E-2</c:v>
                </c:pt>
                <c:pt idx="12">
                  <c:v>6.0000000000000005E-2</c:v>
                </c:pt>
                <c:pt idx="13">
                  <c:v>6.5000000000000002E-2</c:v>
                </c:pt>
                <c:pt idx="14">
                  <c:v>7.0000000000000007E-2</c:v>
                </c:pt>
                <c:pt idx="15">
                  <c:v>7.5000000000000011E-2</c:v>
                </c:pt>
                <c:pt idx="16">
                  <c:v>0.08</c:v>
                </c:pt>
                <c:pt idx="17">
                  <c:v>8.5000000000000006E-2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1A-4F12-8B11-997467335DF2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BE1E2C">
                  <a:lumMod val="20000"/>
                  <a:lumOff val="8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1A-4F12-8B11-997467335DF2}"/>
            </c:ext>
          </c:extLst>
        </c:ser>
        <c:ser>
          <c:idx val="4"/>
          <c:order val="4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2899B7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5"/>
              </a:solidFill>
              <a:ln w="9525">
                <a:solidFill>
                  <a:srgbClr val="2899B7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31A-4F12-8B11-997467335DF2}"/>
            </c:ext>
          </c:extLst>
        </c:ser>
        <c:ser>
          <c:idx val="5"/>
          <c:order val="5"/>
          <c:tx>
            <c:strRef>
              <c:f>Sheet1!$D$1</c:f>
              <c:strCache>
                <c:ptCount val="1"/>
                <c:pt idx="0">
                  <c:v>AASE +1%; L.I. to 35</c:v>
                </c:pt>
              </c:strCache>
            </c:strRef>
          </c:tx>
          <c:spPr>
            <a:ln w="28575" cap="rnd">
              <a:solidFill>
                <a:srgbClr val="8CC247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Sheet1!$D$2:$D$19</c:f>
              <c:numCache>
                <c:formatCode>0.00%</c:formatCode>
                <c:ptCount val="18"/>
                <c:pt idx="0">
                  <c:v>3.5868333333333335E-2</c:v>
                </c:pt>
                <c:pt idx="1">
                  <c:v>3.6661666666666669E-2</c:v>
                </c:pt>
                <c:pt idx="2">
                  <c:v>3.7483333333333334E-2</c:v>
                </c:pt>
                <c:pt idx="3">
                  <c:v>3.8333333333333337E-2</c:v>
                </c:pt>
                <c:pt idx="4">
                  <c:v>3.8333333333333337E-2</c:v>
                </c:pt>
                <c:pt idx="5">
                  <c:v>3.8333333333333337E-2</c:v>
                </c:pt>
                <c:pt idx="6">
                  <c:v>3.8333333333333337E-2</c:v>
                </c:pt>
                <c:pt idx="7">
                  <c:v>3.8446666666666671E-2</c:v>
                </c:pt>
                <c:pt idx="8">
                  <c:v>3.9013333333333337E-2</c:v>
                </c:pt>
                <c:pt idx="9">
                  <c:v>3.9693333333333337E-2</c:v>
                </c:pt>
                <c:pt idx="10">
                  <c:v>4.0798333333333339E-2</c:v>
                </c:pt>
                <c:pt idx="11">
                  <c:v>4.1705000000000006E-2</c:v>
                </c:pt>
                <c:pt idx="12">
                  <c:v>4.2158333333333339E-2</c:v>
                </c:pt>
                <c:pt idx="13">
                  <c:v>5.072666666666667E-2</c:v>
                </c:pt>
                <c:pt idx="14">
                  <c:v>5.9295000000000007E-2</c:v>
                </c:pt>
                <c:pt idx="15">
                  <c:v>6.7863333333333345E-2</c:v>
                </c:pt>
                <c:pt idx="16">
                  <c:v>7.6431666666666676E-2</c:v>
                </c:pt>
                <c:pt idx="17">
                  <c:v>8.5000000000000006E-2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31A-4F12-8B11-997467335DF2}"/>
            </c:ext>
          </c:extLst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rgbClr val="F05928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F05928"/>
              </a:solidFill>
              <a:ln w="9525">
                <a:solidFill>
                  <a:srgbClr val="F05928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31A-4F12-8B11-997467335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811928"/>
        <c:axId val="781812256"/>
      </c:lineChart>
      <c:catAx>
        <c:axId val="781811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812256"/>
        <c:crosses val="autoZero"/>
        <c:auto val="1"/>
        <c:lblAlgn val="ctr"/>
        <c:lblOffset val="100"/>
        <c:noMultiLvlLbl val="0"/>
      </c:catAx>
      <c:valAx>
        <c:axId val="781812256"/>
        <c:scaling>
          <c:orientation val="minMax"/>
          <c:max val="9.0000000000000024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baseline="0" dirty="0">
                    <a:effectLst/>
                  </a:rPr>
                  <a:t>Maximum Applicable Percentage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811928"/>
        <c:crosses val="autoZero"/>
        <c:crossBetween val="between"/>
        <c:majorUnit val="3.0000000000000006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B38C65-6BD0-C546-B759-505064FC0F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3A395-8F35-8940-9D74-DBE1E44C4B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01BD4-FE3E-9B47-8EC9-E1D4110AA7A6}" type="datetimeFigureOut">
              <a:rPr lang="en-US" smtClean="0">
                <a:latin typeface="Arial" panose="020B0604020202020204" pitchFamily="34" charset="0"/>
              </a:rPr>
              <a:t>4/14/2021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F5AF8-8B5F-AE4B-9D95-6EDD3C1CC1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F774C-7BA5-924C-B255-87039D6485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8D3AC-4E50-A049-AC5A-BB6B9E6B0F2F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8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225E8BCE-50AE-5B43-9EEE-E07E7C727307}" type="datetimeFigureOut">
              <a:rPr lang="en-US" smtClean="0"/>
              <a:pPr/>
              <a:t>4/14/2021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F2D72EFA-42D4-D749-9351-0B111A73FC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D72EFA-42D4-D749-9351-0B111A73FC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36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7C7B1ED-089B-E543-AA05-CC8079D168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t="19852" r="18523" b="7286"/>
          <a:stretch/>
        </p:blipFill>
        <p:spPr>
          <a:xfrm>
            <a:off x="4523233" y="0"/>
            <a:ext cx="7668768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67A4CDC-45EB-1D43-AF0F-9B5C715F2EB8}"/>
              </a:ext>
            </a:extLst>
          </p:cNvPr>
          <p:cNvSpPr/>
          <p:nvPr userDrawn="1"/>
        </p:nvSpPr>
        <p:spPr>
          <a:xfrm>
            <a:off x="0" y="5591333"/>
            <a:ext cx="12192000" cy="1266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9D68EE-1740-1F4F-AFDE-5472B018D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697708"/>
            <a:ext cx="10820400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F0B2F-00AE-3148-9979-BE2DD5693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655220"/>
            <a:ext cx="50673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536D7E-BC45-BD4D-BF0C-E19CA9BF08BD}"/>
              </a:ext>
            </a:extLst>
          </p:cNvPr>
          <p:cNvCxnSpPr>
            <a:cxnSpLocks/>
          </p:cNvCxnSpPr>
          <p:nvPr userDrawn="1"/>
        </p:nvCxnSpPr>
        <p:spPr>
          <a:xfrm>
            <a:off x="533400" y="3374868"/>
            <a:ext cx="50673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3EB5FCE-FC13-A049-A053-9419272B5D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5720114"/>
            <a:ext cx="3083397" cy="94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88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2F6C83-281D-334C-8199-5E434EFA2E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t="15099" b="7122"/>
          <a:stretch/>
        </p:blipFill>
        <p:spPr>
          <a:xfrm>
            <a:off x="1682685" y="0"/>
            <a:ext cx="881722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633EF3-E3F6-254D-8583-5D3FB05C0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0644"/>
            <a:ext cx="10518902" cy="830997"/>
          </a:xfrm>
          <a:noFill/>
          <a:ln w="0">
            <a:noFill/>
          </a:ln>
          <a:effectLst/>
        </p:spPr>
        <p:txBody>
          <a:bodyPr wrap="square" lIns="0" tIns="0" rIns="0" bIns="0" anchor="ctr" anchorCtr="0">
            <a:spAutoFit/>
          </a:bodyPr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452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8AF98-0504-0D4E-885A-DE00E132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10818018" cy="1106424"/>
          </a:xfrm>
        </p:spPr>
        <p:txBody>
          <a:bodyPr anchor="b" anchorCtr="0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63B0C-CF35-DC46-B673-4DC90ED5B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818018" cy="4180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 sz="2000"/>
            </a:lvl1pPr>
            <a:lvl2pPr marL="298450" indent="-285750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tabLst/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36FE4-9C6A-F343-8C0A-A3827A371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A0989-6EC4-5543-97EB-9B297387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1819" cy="365125"/>
          </a:xfrm>
        </p:spPr>
        <p:txBody>
          <a:bodyPr lIns="0" tIns="0" rIns="0" b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FCF431-482B-0240-A584-C3690B8D1698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9750276-16A9-3244-A6FB-ED22D111C802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462A2B-8F28-4958-B6C1-9155D7F909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87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4"/>
            <a:ext cx="10818876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DDEBD-B313-6045-8576-38C707644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828799"/>
            <a:ext cx="5202936" cy="4176991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None/>
              <a:defRPr sz="2000"/>
            </a:lvl1pPr>
            <a:lvl2pPr marL="233363" indent="-223838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tabLst/>
              <a:defRPr sz="2000"/>
            </a:lvl2pPr>
            <a:lvl3pPr marL="458788" indent="-225425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System Font Regular"/>
              <a:buChar char="-"/>
              <a:tabLst/>
              <a:defRPr sz="1800"/>
            </a:lvl3pPr>
            <a:lvl4pPr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defRPr sz="1600"/>
            </a:lvl4pPr>
            <a:lvl5pPr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02ADE8-5D0E-8841-89A3-2BC9D4994A9F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BCACF82-AD3A-DE49-B913-50FEA4E77429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6B33CF-FE9B-4D60-BA6C-57F3FFD383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6B64DC9A-56A4-44BA-9B18-93C8881FD8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51600" y="1828800"/>
            <a:ext cx="5281613" cy="41767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75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4"/>
            <a:ext cx="10818876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FC0AB3-99A8-7F41-A502-CE8405DB9DE9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4469F81-2B6F-7B41-AF37-F4846D59FDB5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8AF9AD-5738-4C97-8023-81FD9115A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84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C44519-1AF9-3849-87B3-5AEB40B6B2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r="5566" b="40150"/>
          <a:stretch/>
        </p:blipFill>
        <p:spPr>
          <a:xfrm>
            <a:off x="3865499" y="1580893"/>
            <a:ext cx="8326501" cy="52771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633EF3-E3F6-254D-8583-5D3FB05C0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0644"/>
            <a:ext cx="10518902" cy="830997"/>
          </a:xfrm>
          <a:noFill/>
          <a:ln w="0">
            <a:noFill/>
          </a:ln>
          <a:effectLst/>
        </p:spPr>
        <p:txBody>
          <a:bodyPr wrap="square" lIns="0" tIns="0" rIns="0" bIns="0" anchor="ctr" anchorCtr="0">
            <a:spAutoFit/>
          </a:bodyPr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4473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8AF98-0504-0D4E-885A-DE00E132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10818018" cy="1106424"/>
          </a:xfrm>
        </p:spPr>
        <p:txBody>
          <a:bodyPr anchor="b" anchorCtr="0">
            <a:normAutofit/>
          </a:bodyPr>
          <a:lstStyle>
            <a:lvl1pPr>
              <a:defRPr sz="3600" cap="none" baseline="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63B0C-CF35-DC46-B673-4DC90ED5B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818018" cy="4180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 sz="2000"/>
            </a:lvl1pPr>
            <a:lvl2pPr marL="298450" indent="-285750">
              <a:spcBef>
                <a:spcPts val="0"/>
              </a:spcBef>
              <a:spcAft>
                <a:spcPts val="1800"/>
              </a:spcAft>
              <a:buClr>
                <a:schemeClr val="accent6"/>
              </a:buClr>
              <a:tabLst/>
              <a:defRPr sz="2000"/>
            </a:lvl2pPr>
            <a:lvl3pPr>
              <a:buClr>
                <a:schemeClr val="accent6"/>
              </a:buClr>
              <a:defRPr sz="1800"/>
            </a:lvl3pPr>
            <a:lvl4pPr>
              <a:buClr>
                <a:schemeClr val="accent6"/>
              </a:buClr>
              <a:defRPr sz="1600"/>
            </a:lvl4pPr>
            <a:lvl5pPr>
              <a:buClr>
                <a:schemeClr val="accent6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36FE4-9C6A-F343-8C0A-A3827A371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A0989-6EC4-5543-97EB-9B297387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1819" cy="365125"/>
          </a:xfrm>
        </p:spPr>
        <p:txBody>
          <a:bodyPr lIns="0" tIns="0" rIns="0" bIns="0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FCF431-482B-0240-A584-C3690B8D1698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F908A00-C4E1-2849-9754-B677A719CFBE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E13268-82AF-45B1-9AB5-EDE9336503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30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4"/>
            <a:ext cx="10818876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DDEBD-B313-6045-8576-38C707644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828799"/>
            <a:ext cx="5202936" cy="4176991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None/>
              <a:defRPr sz="2000"/>
            </a:lvl1pPr>
            <a:lvl2pPr marL="233363" indent="-223838"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tabLst/>
              <a:defRPr sz="2000"/>
            </a:lvl2pPr>
            <a:lvl3pPr marL="458788" indent="-225425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Font typeface="System Font Regular"/>
              <a:buChar char="-"/>
              <a:tabLst/>
              <a:defRPr sz="1800"/>
            </a:lvl3pPr>
            <a:lvl4pPr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defRPr sz="1600"/>
            </a:lvl4pPr>
            <a:lvl5pPr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02ADE8-5D0E-8841-89A3-2BC9D4994A9F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AFFB547-5270-1C4C-A3C9-C613F8C11880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DC86E9-A9F7-4B57-B8EE-5B92DCA46E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A966FAED-01D3-463D-BD2B-4F4F794C27D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51600" y="1828800"/>
            <a:ext cx="5281613" cy="41767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20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4"/>
            <a:ext cx="10818876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02ADE8-5D0E-8841-89A3-2BC9D4994A9F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D6CFC1FF-A35B-CF4C-B522-4585D4138F75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95C53E5-CF6C-42C3-98AD-A3A816F909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721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877C88-463B-4241-ABFE-0B1AAF68A7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30224" b="26351"/>
          <a:stretch/>
        </p:blipFill>
        <p:spPr>
          <a:xfrm>
            <a:off x="0" y="364237"/>
            <a:ext cx="6152261" cy="64937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633EF3-E3F6-254D-8583-5D3FB05C0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0644"/>
            <a:ext cx="10518902" cy="830997"/>
          </a:xfrm>
          <a:noFill/>
          <a:ln w="0">
            <a:noFill/>
          </a:ln>
          <a:effectLst/>
        </p:spPr>
        <p:txBody>
          <a:bodyPr wrap="square" lIns="0" tIns="0" rIns="0" bIns="0" anchor="ctr" anchorCtr="0">
            <a:spAutoFit/>
          </a:bodyPr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5486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8AF98-0504-0D4E-885A-DE00E132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10818018" cy="1106424"/>
          </a:xfrm>
        </p:spPr>
        <p:txBody>
          <a:bodyPr anchor="b" anchorCtr="0">
            <a:normAutofit/>
          </a:bodyPr>
          <a:lstStyle>
            <a:lvl1pPr>
              <a:defRPr sz="3600" cap="none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63B0C-CF35-DC46-B673-4DC90ED5B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818018" cy="4180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Clr>
                <a:schemeClr val="accent4"/>
              </a:buClr>
              <a:buNone/>
              <a:defRPr sz="2000"/>
            </a:lvl1pPr>
            <a:lvl2pPr marL="298450" indent="-285750">
              <a:spcBef>
                <a:spcPts val="0"/>
              </a:spcBef>
              <a:spcAft>
                <a:spcPts val="1800"/>
              </a:spcAft>
              <a:buClr>
                <a:schemeClr val="accent4"/>
              </a:buClr>
              <a:tabLst/>
              <a:defRPr sz="2000"/>
            </a:lvl2pPr>
            <a:lvl3pPr>
              <a:buClr>
                <a:schemeClr val="accent4"/>
              </a:buClr>
              <a:defRPr sz="1800"/>
            </a:lvl3pPr>
            <a:lvl4pPr>
              <a:buClr>
                <a:schemeClr val="accent4"/>
              </a:buClr>
              <a:defRPr sz="1600"/>
            </a:lvl4pPr>
            <a:lvl5pPr>
              <a:buClr>
                <a:schemeClr val="accent4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36FE4-9C6A-F343-8C0A-A3827A371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A0989-6EC4-5543-97EB-9B297387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1819" cy="365125"/>
          </a:xfrm>
        </p:spPr>
        <p:txBody>
          <a:bodyPr lIns="0" tIns="0" rIns="0" bIns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FCF431-482B-0240-A584-C3690B8D1698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FED6A71-74D2-F042-A5A1-19597042F7B8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905D55F-7E6C-4BA6-B22A-EBD78B9A66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6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D4CA83F-3F91-2648-B96D-2411BA7EEC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t="31692" r="20499"/>
          <a:stretch/>
        </p:blipFill>
        <p:spPr>
          <a:xfrm>
            <a:off x="5182235" y="0"/>
            <a:ext cx="7009765" cy="60228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633EF3-E3F6-254D-8583-5D3FB05C0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0644"/>
            <a:ext cx="10518902" cy="830997"/>
          </a:xfrm>
          <a:noFill/>
          <a:ln w="0">
            <a:noFill/>
          </a:ln>
          <a:effectLst/>
        </p:spPr>
        <p:txBody>
          <a:bodyPr wrap="square" lIns="0" tIns="0" rIns="0" bIns="0" anchor="ctr" anchorCtr="0">
            <a:spAutoFit/>
          </a:bodyPr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52927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4"/>
            <a:ext cx="10818876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DDEBD-B313-6045-8576-38C707644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828799"/>
            <a:ext cx="5202936" cy="4176991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None/>
              <a:defRPr sz="2000"/>
            </a:lvl1pPr>
            <a:lvl2pPr marL="233363" indent="-223838"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tabLst/>
              <a:defRPr sz="2000"/>
            </a:lvl2pPr>
            <a:lvl3pPr marL="458788" indent="-225425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Font typeface="System Font Regular"/>
              <a:buChar char="-"/>
              <a:tabLst/>
              <a:defRPr sz="1800"/>
            </a:lvl3pPr>
            <a:lvl4pPr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defRPr sz="1600"/>
            </a:lvl4pPr>
            <a:lvl5pPr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EFCF05-EEE5-3B4E-A3A1-28C959164C12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D3DF2A3-E1D3-2046-A644-913E09B89820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F138A9-2D2B-4F3B-870C-395B8A2DB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  <p:sp>
        <p:nvSpPr>
          <p:cNvPr id="12" name="Picture Placeholder 13">
            <a:extLst>
              <a:ext uri="{FF2B5EF4-FFF2-40B4-BE49-F238E27FC236}">
                <a16:creationId xmlns:a16="http://schemas.microsoft.com/office/drawing/2014/main" id="{A090E575-E296-4741-9329-22F84F4CCD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51600" y="1828800"/>
            <a:ext cx="5281613" cy="41767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0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4"/>
            <a:ext cx="10818876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6CDAACF-333B-2D44-A3D8-041CBCC8DC79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12D2E94-5C13-6F48-B50C-3F32F1CEEBCF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833F7E-416F-4AD7-A175-B4F575C53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85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A99A6F-E9EB-7540-B3F9-AB81207EC0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t="8205" r="42070" b="14016"/>
          <a:stretch/>
        </p:blipFill>
        <p:spPr>
          <a:xfrm>
            <a:off x="7084187" y="0"/>
            <a:ext cx="510781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633EF3-E3F6-254D-8583-5D3FB05C0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0644"/>
            <a:ext cx="10518902" cy="830997"/>
          </a:xfrm>
          <a:noFill/>
          <a:ln w="0">
            <a:noFill/>
          </a:ln>
          <a:effectLst/>
        </p:spPr>
        <p:txBody>
          <a:bodyPr wrap="square" lIns="0" tIns="0" rIns="0" bIns="0" anchor="ctr" anchorCtr="0">
            <a:spAutoFit/>
          </a:bodyPr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1258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8AF98-0504-0D4E-885A-DE00E132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65126"/>
            <a:ext cx="10818020" cy="1106424"/>
          </a:xfrm>
        </p:spPr>
        <p:txBody>
          <a:bodyPr anchor="b" anchorCtr="0">
            <a:normAutofit/>
          </a:bodyPr>
          <a:lstStyle>
            <a:lvl1pPr>
              <a:defRPr sz="360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63B0C-CF35-DC46-B673-4DC90ED5B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825625"/>
            <a:ext cx="10818019" cy="4180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None/>
              <a:defRPr sz="2000"/>
            </a:lvl1pPr>
            <a:lvl2pPr marL="298450" indent="-285750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tabLst/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36FE4-9C6A-F343-8C0A-A3827A371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A0989-6EC4-5543-97EB-9B297387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1819" cy="365125"/>
          </a:xfrm>
        </p:spPr>
        <p:txBody>
          <a:bodyPr lIns="0" tIns="0" rIns="0" b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FCF431-482B-0240-A584-C3690B8D1698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E05B467-6FDC-EF46-9964-0E1CA9A2E32A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7B6274-8775-4B24-9C91-636F1468C0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07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4"/>
            <a:ext cx="10818876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DDEBD-B313-6045-8576-38C707644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828800"/>
            <a:ext cx="5202936" cy="4176991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None/>
              <a:defRPr sz="2000"/>
            </a:lvl1pPr>
            <a:lvl2pPr marL="233363" indent="-223838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tabLst/>
              <a:defRPr sz="2000"/>
            </a:lvl2pPr>
            <a:lvl3pPr marL="458788" indent="-225425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System Font Regular"/>
              <a:buChar char="-"/>
              <a:tabLst/>
              <a:defRPr sz="1800"/>
            </a:lvl3pPr>
            <a:lvl4pPr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defRPr sz="1600"/>
            </a:lvl4pPr>
            <a:lvl5pPr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D00E8E-C54E-2944-AB02-A68D14B4E9B3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5FA6F44-E7A9-9D43-BD2D-05E78941629E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558D5F-C3EB-4098-A490-572EBD3F26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6A012C00-A353-4B7D-B498-787E8809A11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51600" y="1828800"/>
            <a:ext cx="5281613" cy="41767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312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4"/>
            <a:ext cx="10818876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A9E713-DC8F-8B4A-98E3-7EBC227EC6C8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D0F9831-FCD9-1045-BBB7-05A0C1EE879E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046898-C857-4220-898B-7569C3C942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4879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33BA74D-8B45-7F48-9259-F6063300EC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23699" b="9083"/>
          <a:stretch/>
        </p:blipFill>
        <p:spPr>
          <a:xfrm>
            <a:off x="0" y="329184"/>
            <a:ext cx="5479218" cy="652881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3E8B1-C0F1-CF42-A86E-EACF1FF7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BAE0-B75F-9240-9400-156BDA191523}" type="datetime1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F1FDE-8110-744C-9D62-02E033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7A4CDC-45EB-1D43-AF0F-9B5C715F2EB8}"/>
              </a:ext>
            </a:extLst>
          </p:cNvPr>
          <p:cNvSpPr/>
          <p:nvPr userDrawn="1"/>
        </p:nvSpPr>
        <p:spPr>
          <a:xfrm>
            <a:off x="0" y="5591333"/>
            <a:ext cx="12192000" cy="1266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CE3530-6DF6-9840-B10C-966A745D84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5666" y="6117496"/>
            <a:ext cx="448007" cy="36512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6589899-B35C-AC47-B9DE-EDBCF3BFEB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30849" y="6117497"/>
            <a:ext cx="365125" cy="365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367EC9-7862-AE42-BA1E-94EE49503EC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197596" y="6117496"/>
            <a:ext cx="365126" cy="36512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EEDED33-3CBD-7547-96CA-876B2F577192}"/>
              </a:ext>
            </a:extLst>
          </p:cNvPr>
          <p:cNvSpPr txBox="1"/>
          <p:nvPr userDrawn="1"/>
        </p:nvSpPr>
        <p:spPr>
          <a:xfrm>
            <a:off x="7458612" y="6161560"/>
            <a:ext cx="272193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MarylandConnect</a:t>
            </a:r>
            <a:endParaRPr lang="en-US" sz="1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C41EA83-6FF3-5B45-A8B8-9E2BDE7C42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44077" y="800100"/>
            <a:ext cx="6818645" cy="4507944"/>
          </a:xfrm>
        </p:spPr>
        <p:txBody>
          <a:bodyPr anchor="ctr" anchorCtr="0">
            <a:normAutofit/>
          </a:bodyPr>
          <a:lstStyle>
            <a:lvl1pPr marL="0" indent="0" algn="r">
              <a:spcBef>
                <a:spcPts val="0"/>
              </a:spcBef>
              <a:spcAft>
                <a:spcPts val="3000"/>
              </a:spcAft>
              <a:buNone/>
              <a:defRPr sz="2400" b="0">
                <a:solidFill>
                  <a:schemeClr val="bg1"/>
                </a:solidFill>
              </a:defRPr>
            </a:lvl1pPr>
            <a:lvl2pPr marL="457200" indent="0" algn="r">
              <a:spcBef>
                <a:spcPts val="0"/>
              </a:spcBef>
              <a:spcAft>
                <a:spcPts val="3000"/>
              </a:spcAft>
              <a:buNone/>
              <a:defRPr sz="2000" b="0">
                <a:solidFill>
                  <a:schemeClr val="bg1"/>
                </a:solidFill>
              </a:defRPr>
            </a:lvl2pPr>
            <a:lvl3pPr marL="914400" indent="0" algn="r">
              <a:spcBef>
                <a:spcPts val="0"/>
              </a:spcBef>
              <a:spcAft>
                <a:spcPts val="3000"/>
              </a:spcAft>
              <a:buNone/>
              <a:defRPr sz="1800" b="0">
                <a:solidFill>
                  <a:schemeClr val="bg1"/>
                </a:solidFill>
              </a:defRPr>
            </a:lvl3pPr>
            <a:lvl4pPr marL="1371600" indent="0" algn="r">
              <a:spcBef>
                <a:spcPts val="0"/>
              </a:spcBef>
              <a:spcAft>
                <a:spcPts val="3000"/>
              </a:spcAft>
              <a:buNone/>
              <a:defRPr sz="1600" b="0">
                <a:solidFill>
                  <a:schemeClr val="bg1"/>
                </a:solidFill>
              </a:defRPr>
            </a:lvl4pPr>
            <a:lvl5pPr marL="1828800" indent="0" algn="r">
              <a:spcBef>
                <a:spcPts val="0"/>
              </a:spcBef>
              <a:spcAft>
                <a:spcPts val="3000"/>
              </a:spcAft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702D91F-EEC6-45D9-AC8A-0F601F6B774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33400" y="5720114"/>
            <a:ext cx="3083397" cy="94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640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15161" y="6128765"/>
            <a:ext cx="1705610" cy="0"/>
          </a:xfrm>
          <a:custGeom>
            <a:avLst/>
            <a:gdLst/>
            <a:ahLst/>
            <a:cxnLst/>
            <a:rect l="l" t="t" r="r" b="b"/>
            <a:pathLst>
              <a:path w="1705610">
                <a:moveTo>
                  <a:pt x="0" y="0"/>
                </a:moveTo>
                <a:lnTo>
                  <a:pt x="1705546" y="0"/>
                </a:lnTo>
              </a:path>
            </a:pathLst>
          </a:custGeom>
          <a:ln w="25400">
            <a:solidFill>
              <a:srgbClr val="2899B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60375" cy="6858000"/>
          </a:xfrm>
          <a:custGeom>
            <a:avLst/>
            <a:gdLst/>
            <a:ahLst/>
            <a:cxnLst/>
            <a:rect l="l" t="t" r="r" b="b"/>
            <a:pathLst>
              <a:path w="460375" h="6858000">
                <a:moveTo>
                  <a:pt x="460248" y="0"/>
                </a:moveTo>
                <a:lnTo>
                  <a:pt x="0" y="0"/>
                </a:lnTo>
                <a:lnTo>
                  <a:pt x="0" y="6858000"/>
                </a:lnTo>
                <a:lnTo>
                  <a:pt x="460248" y="6858000"/>
                </a:lnTo>
                <a:lnTo>
                  <a:pt x="460248" y="0"/>
                </a:lnTo>
                <a:close/>
              </a:path>
            </a:pathLst>
          </a:custGeom>
          <a:solidFill>
            <a:srgbClr val="2899B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929639" y="6239255"/>
            <a:ext cx="1690116" cy="490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17AFC-EA00-4038-8B41-C42A20C34A68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CB81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>
                <a:solidFill>
                  <a:srgbClr val="2899B7"/>
                </a:solidFill>
              </a:rPr>
              <a:t>‹#›</a:t>
            </a:fld>
            <a:endParaRPr dirty="0">
              <a:solidFill>
                <a:srgbClr val="2899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8AF98-0504-0D4E-885A-DE00E132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10818018" cy="1106424"/>
          </a:xfrm>
        </p:spPr>
        <p:txBody>
          <a:bodyPr anchor="b" anchorCtr="0">
            <a:normAutofit/>
          </a:bodyPr>
          <a:lstStyle>
            <a:lvl1pPr>
              <a:defRPr sz="3600" cap="none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63B0C-CF35-DC46-B673-4DC90ED5B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818018" cy="4180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Clr>
                <a:srgbClr val="F4901F"/>
              </a:buClr>
              <a:buNone/>
              <a:defRPr sz="2000"/>
            </a:lvl1pPr>
            <a:lvl2pPr marL="298450" indent="-285750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tabLst/>
              <a:defRPr sz="2000"/>
            </a:lvl2pPr>
            <a:lvl3pPr>
              <a:buClr>
                <a:schemeClr val="accent3"/>
              </a:buClr>
              <a:defRPr sz="1800"/>
            </a:lvl3pPr>
            <a:lvl4pPr>
              <a:buClr>
                <a:schemeClr val="accent3"/>
              </a:buClr>
              <a:defRPr sz="1600"/>
            </a:lvl4pPr>
            <a:lvl5pPr>
              <a:buClr>
                <a:schemeClr val="accent3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36FE4-9C6A-F343-8C0A-A3827A371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A0989-6EC4-5543-97EB-9B297387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1819" cy="365125"/>
          </a:xfrm>
        </p:spPr>
        <p:txBody>
          <a:bodyPr lIns="0" tIns="0" rIns="0" bIns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FCF431-482B-0240-A584-C3690B8D1698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7AFC4F1F-6C97-104C-A7D8-50944BE535EE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167D37-2AC9-4531-A3DF-A8CCEE9B6C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0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F8F917A-F347-4CD7-9BFA-51AE70E3F5F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51600" y="1828800"/>
            <a:ext cx="5281613" cy="41767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448" y="365124"/>
            <a:ext cx="10815828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DDEBD-B313-6045-8576-38C707644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7447" y="1828799"/>
            <a:ext cx="5202936" cy="4176991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None/>
              <a:defRPr sz="2000"/>
            </a:lvl1pPr>
            <a:lvl2pPr marL="233363" indent="-223838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tabLst/>
              <a:defRPr sz="2000"/>
            </a:lvl2pPr>
            <a:lvl3pPr marL="458788" indent="-225425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System Font Regular"/>
              <a:buChar char="-"/>
              <a:tabLst/>
              <a:defRPr sz="1800"/>
            </a:lvl3pPr>
            <a:lvl4pPr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defRPr sz="1600"/>
            </a:lvl4pPr>
            <a:lvl5pPr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02ADE8-5D0E-8841-89A3-2BC9D4994A9F}"/>
              </a:ext>
            </a:extLst>
          </p:cNvPr>
          <p:cNvCxnSpPr>
            <a:cxnSpLocks/>
          </p:cNvCxnSpPr>
          <p:nvPr userDrawn="1"/>
        </p:nvCxnSpPr>
        <p:spPr>
          <a:xfrm>
            <a:off x="917448" y="6128452"/>
            <a:ext cx="1705550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74FD76C-6CE4-3246-B6BF-69756DBE5DA7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3CFA9AD-E13C-4ABA-8BC4-B3C46B0EF7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4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448" y="365124"/>
            <a:ext cx="10815828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27F2D7-8828-474A-BC4B-9E8FA92D2752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A6A60E-73F8-DB41-8BB3-05957E734C04}"/>
              </a:ext>
            </a:extLst>
          </p:cNvPr>
          <p:cNvCxnSpPr>
            <a:cxnSpLocks/>
          </p:cNvCxnSpPr>
          <p:nvPr userDrawn="1"/>
        </p:nvCxnSpPr>
        <p:spPr>
          <a:xfrm>
            <a:off x="917448" y="6128452"/>
            <a:ext cx="1705550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FC862EF-C746-474B-BCC9-3E417D6042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7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03BBEF-0A33-6549-ABF1-AB1D9D79CD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22947" b="32840"/>
          <a:stretch/>
        </p:blipFill>
        <p:spPr>
          <a:xfrm>
            <a:off x="0" y="936371"/>
            <a:ext cx="6793992" cy="59216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633EF3-E3F6-254D-8583-5D3FB05C0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0644"/>
            <a:ext cx="10518902" cy="830997"/>
          </a:xfrm>
          <a:noFill/>
          <a:ln w="0">
            <a:noFill/>
          </a:ln>
          <a:effectLst/>
        </p:spPr>
        <p:txBody>
          <a:bodyPr wrap="square" lIns="0" tIns="0" rIns="0" bIns="0" anchor="ctr" anchorCtr="0">
            <a:spAutoFit/>
          </a:bodyPr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66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8AF98-0504-0D4E-885A-DE00E132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10818018" cy="1106424"/>
          </a:xfrm>
        </p:spPr>
        <p:txBody>
          <a:bodyPr anchor="b" anchorCtr="0">
            <a:normAutofit/>
          </a:bodyPr>
          <a:lstStyle>
            <a:lvl1pPr>
              <a:defRPr sz="3600" cap="none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63B0C-CF35-DC46-B673-4DC90ED5B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818018" cy="4180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None/>
              <a:defRPr sz="2000"/>
            </a:lvl1pPr>
            <a:lvl2pPr marL="298450" indent="-285750"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tabLst/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36FE4-9C6A-F343-8C0A-A3827A371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A0989-6EC4-5543-97EB-9B297387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1819" cy="365125"/>
          </a:xfrm>
        </p:spPr>
        <p:txBody>
          <a:bodyPr lIns="0"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FCF431-482B-0240-A584-C3690B8D1698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8452"/>
            <a:ext cx="170555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C61F0C3-A3D2-C045-B773-22C25838E423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88D1668-1182-439D-A9BA-640CFDD31D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7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760"/>
            <a:ext cx="10818876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DDEBD-B313-6045-8576-38C707644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828800"/>
            <a:ext cx="5202936" cy="4176991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None/>
              <a:defRPr sz="2000"/>
            </a:lvl1pPr>
            <a:lvl2pPr marL="233363" indent="-223838"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tabLst/>
              <a:defRPr sz="2000"/>
            </a:lvl2pPr>
            <a:lvl3pPr marL="458788" indent="-225425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System Font Regular"/>
              <a:buChar char="-"/>
              <a:tabLst/>
              <a:defRPr sz="1800"/>
            </a:lvl3pPr>
            <a:lvl4pPr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defRPr sz="1600"/>
            </a:lvl4pPr>
            <a:lvl5pPr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02ADE8-5D0E-8841-89A3-2BC9D4994A9F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6480"/>
            <a:ext cx="170555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0FE2F6B-9BD2-094D-A8C6-6425286843CA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81FE7E1-899D-44C8-ACFA-6FA9483DAF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CBE79748-492C-4D9E-B8B6-00454012B7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51600" y="1828800"/>
            <a:ext cx="5281613" cy="41767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5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149C-E22D-D74F-9FD5-B07D3FD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4"/>
            <a:ext cx="10818876" cy="1106424"/>
          </a:xfrm>
        </p:spPr>
        <p:txBody>
          <a:bodyPr anchor="b" anchorCtr="0"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D1E4F-0201-EC43-9138-3EB31031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0DF12-115B-4542-BAF5-6DD4BD15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122677" cy="365125"/>
          </a:xfrm>
        </p:spPr>
        <p:txBody>
          <a:bodyPr lIns="0" tIns="0" rIns="0" bIns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188296-07A3-A24B-B169-ACF0B1713AB4}"/>
              </a:ext>
            </a:extLst>
          </p:cNvPr>
          <p:cNvCxnSpPr>
            <a:cxnSpLocks/>
          </p:cNvCxnSpPr>
          <p:nvPr userDrawn="1"/>
        </p:nvCxnSpPr>
        <p:spPr>
          <a:xfrm>
            <a:off x="914400" y="6126480"/>
            <a:ext cx="170555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3AB706C5-2EBB-7345-BFB6-170E1A7854E5}"/>
              </a:ext>
            </a:extLst>
          </p:cNvPr>
          <p:cNvSpPr/>
          <p:nvPr userDrawn="1"/>
        </p:nvSpPr>
        <p:spPr>
          <a:xfrm>
            <a:off x="0" y="0"/>
            <a:ext cx="45958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6226F-9A3B-4441-9951-7A0BB945A8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103" y="6239971"/>
            <a:ext cx="1689847" cy="51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6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9CC178-F1FD-6D40-A405-C5A6DCD16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8FDB2-B90A-3048-AFFC-518E383F8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3004E-DD18-5C43-83B4-684D0DBEA2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D1AFD1-0903-1549-8B2C-BAD9316B70FE}" type="datetime1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4F15D-369B-004A-9EF7-E69329D91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5BD16-D4E5-5A41-B9FE-6E10D34CD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C7E1D1C-CF22-E84F-B05D-DE0C532CFA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0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7" r:id="rId3"/>
    <p:sldLayoutId id="2147483677" r:id="rId4"/>
    <p:sldLayoutId id="2147483679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4" r:id="rId18"/>
    <p:sldLayoutId id="2147483705" r:id="rId19"/>
    <p:sldLayoutId id="2147483706" r:id="rId20"/>
    <p:sldLayoutId id="2147483707" r:id="rId21"/>
    <p:sldLayoutId id="2147483700" r:id="rId22"/>
    <p:sldLayoutId id="2147483701" r:id="rId23"/>
    <p:sldLayoutId id="2147483702" r:id="rId24"/>
    <p:sldLayoutId id="2147483703" r:id="rId25"/>
    <p:sldLayoutId id="2147483684" r:id="rId26"/>
    <p:sldLayoutId id="2147483708" r:id="rId2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0880F-5A59-4D68-ADCB-1AE2095F20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Young Adult Premium Subsidy Proposed Parameters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D7D26-3B06-4515-B4E3-76B7B939A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655220"/>
            <a:ext cx="6000750" cy="165576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Johanna Fabian-Marks, Director of Policy &amp; Plan Management</a:t>
            </a:r>
          </a:p>
          <a:p>
            <a:pPr>
              <a:lnSpc>
                <a:spcPct val="120000"/>
              </a:lnSpc>
            </a:pPr>
            <a:r>
              <a:rPr lang="en-US" dirty="0"/>
              <a:t>Maryland Health Benefit Exchange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April 19, 2021</a:t>
            </a:r>
          </a:p>
        </p:txBody>
      </p:sp>
    </p:spTree>
    <p:extLst>
      <p:ext uri="{BB962C8B-B14F-4D97-AF65-F5344CB8AC3E}">
        <p14:creationId xmlns:p14="http://schemas.microsoft.com/office/powerpoint/2010/main" val="308295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9AA612-BC9E-4F37-AB64-161E0E22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16D0EC-4891-4230-A6F4-F5A03D2CF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April 19: Board votes on proposed 2022 parameters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April 19-30: Public comment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May 17: Board votes on final 2022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71741-0F41-41C8-96DD-3111C2E6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1D1C-CF22-E84F-B05D-DE0C532CFA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87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81D7-C674-41E9-AE66-C57AADBC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D5261-1ADE-47CE-B1EA-EECBA06CF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move to [approve/defer/reject] the proposed young adult premium subsidy parameters for plan year 2022 [as presented] </a:t>
            </a:r>
            <a:r>
              <a:rPr lang="en-US" sz="36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[as amended].</a:t>
            </a: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31E64-1D87-4315-8B20-2ECE3D8B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1D1C-CF22-E84F-B05D-DE0C532CFAB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24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0880F-5A59-4D68-ADCB-1AE2095F20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2380800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4F65C-3E8D-41AB-B14C-9B39B40C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Reinsurance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112BC-F1D8-4969-A24F-B3B4D1B1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Our last actuarial analysis in July 2020 estimated federal funding would exceed program cost for all years of the waiver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Recent data challenges some assumptions in the July 2020 analysis</a:t>
            </a:r>
          </a:p>
          <a:p>
            <a:pPr marL="641350" lvl="1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i="1" dirty="0"/>
              <a:t>Lower federal funding for 2021</a:t>
            </a:r>
            <a:r>
              <a:rPr lang="en-US" dirty="0"/>
              <a:t>: CMS estimate for 2021 is 25% below 2020 level</a:t>
            </a:r>
          </a:p>
          <a:p>
            <a:pPr marL="1485900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900" dirty="0"/>
              <a:t>Federal funding may increase if recalculated to account for American Rescue Plan Act </a:t>
            </a:r>
          </a:p>
          <a:p>
            <a:pPr marL="641350" lvl="1" indent="-34290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i="1" dirty="0"/>
              <a:t>Slightly higher cost for 2020</a:t>
            </a:r>
            <a:r>
              <a:rPr lang="en-US" dirty="0"/>
              <a:t>: Recent CMS estimates lead us to estimate 2020 costs will be ~7% above projection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Legislative draws on reinsurance funding</a:t>
            </a:r>
          </a:p>
          <a:p>
            <a:pPr marL="641350" lvl="1" indent="-342900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/>
              <a:t>FY22 budget transfers $100M in state funds from the reinsurance fund in FY 21 and FY 22 </a:t>
            </a:r>
          </a:p>
          <a:p>
            <a:pPr marL="641350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SB 172 would transfer $15M in state funds from the reinsurance fund in each of FY 23-25</a:t>
            </a:r>
          </a:p>
          <a:p>
            <a:pPr marL="342900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A08AC-5A44-4FF0-9422-37D04156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7E1D1C-CF22-E84F-B05D-DE0C532CFA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0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60D4B-EF8E-47E4-8C98-FEB0EC3A0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Actual &amp; Projected SRP Fund Expenses and Income</a:t>
            </a:r>
            <a:b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6AA89-3741-496F-83D6-8299A029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1D1C-CF22-E84F-B05D-DE0C532CFAB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EE752F-BC56-4D5E-81DC-224013594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549D6EF7-F59B-405F-BEDF-34384FCB9D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286525"/>
              </p:ext>
            </p:extLst>
          </p:nvPr>
        </p:nvGraphicFramePr>
        <p:xfrm>
          <a:off x="762000" y="1102559"/>
          <a:ext cx="11068050" cy="4955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1986">
                  <a:extLst>
                    <a:ext uri="{9D8B030D-6E8A-4147-A177-3AD203B41FA5}">
                      <a16:colId xmlns:a16="http://schemas.microsoft.com/office/drawing/2014/main" val="2686619514"/>
                    </a:ext>
                  </a:extLst>
                </a:gridCol>
                <a:gridCol w="1398828">
                  <a:extLst>
                    <a:ext uri="{9D8B030D-6E8A-4147-A177-3AD203B41FA5}">
                      <a16:colId xmlns:a16="http://schemas.microsoft.com/office/drawing/2014/main" val="3514372952"/>
                    </a:ext>
                  </a:extLst>
                </a:gridCol>
                <a:gridCol w="1954309">
                  <a:extLst>
                    <a:ext uri="{9D8B030D-6E8A-4147-A177-3AD203B41FA5}">
                      <a16:colId xmlns:a16="http://schemas.microsoft.com/office/drawing/2014/main" val="4046345033"/>
                    </a:ext>
                  </a:extLst>
                </a:gridCol>
                <a:gridCol w="1954309">
                  <a:extLst>
                    <a:ext uri="{9D8B030D-6E8A-4147-A177-3AD203B41FA5}">
                      <a16:colId xmlns:a16="http://schemas.microsoft.com/office/drawing/2014/main" val="3722692904"/>
                    </a:ext>
                  </a:extLst>
                </a:gridCol>
                <a:gridCol w="1954309">
                  <a:extLst>
                    <a:ext uri="{9D8B030D-6E8A-4147-A177-3AD203B41FA5}">
                      <a16:colId xmlns:a16="http://schemas.microsoft.com/office/drawing/2014/main" val="2581978496"/>
                    </a:ext>
                  </a:extLst>
                </a:gridCol>
                <a:gridCol w="1954309">
                  <a:extLst>
                    <a:ext uri="{9D8B030D-6E8A-4147-A177-3AD203B41FA5}">
                      <a16:colId xmlns:a16="http://schemas.microsoft.com/office/drawing/2014/main" val="755682712"/>
                    </a:ext>
                  </a:extLst>
                </a:gridCol>
              </a:tblGrid>
              <a:tr h="27162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2019 Act.</a:t>
                      </a:r>
                    </a:p>
                  </a:txBody>
                  <a:tcPr marL="68580" marR="68580" marT="635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2020 Est.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2021 Est.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2022 Est.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2023 Est.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/>
                </a:tc>
                <a:extLst>
                  <a:ext uri="{0D108BD9-81ED-4DB2-BD59-A6C34878D82A}">
                    <a16:rowId xmlns:a16="http://schemas.microsoft.com/office/drawing/2014/main" val="3013911635"/>
                  </a:ext>
                </a:extLst>
              </a:tr>
              <a:tr h="620238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SRP Cost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$352,798,597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err="1">
                          <a:effectLst/>
                        </a:rPr>
                        <a:t>Orig</a:t>
                      </a:r>
                      <a:r>
                        <a:rPr lang="en-US" sz="1600" u="none" strike="noStrike" dirty="0">
                          <a:effectLst/>
                        </a:rPr>
                        <a:t>: $377,828,828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New: 405,000,000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err="1">
                          <a:effectLst/>
                        </a:rPr>
                        <a:t>Orig</a:t>
                      </a:r>
                      <a:r>
                        <a:rPr lang="en-US" sz="1600" u="none" strike="noStrike" dirty="0">
                          <a:effectLst/>
                        </a:rPr>
                        <a:t>: $416,782,404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New: 445,500,000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err="1">
                          <a:effectLst/>
                        </a:rPr>
                        <a:t>Orig</a:t>
                      </a:r>
                      <a:r>
                        <a:rPr lang="en-US" sz="1600" u="none" strike="noStrike" dirty="0">
                          <a:effectLst/>
                        </a:rPr>
                        <a:t>: $447,975,589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New: 490,000,000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err="1">
                          <a:effectLst/>
                        </a:rPr>
                        <a:t>Orig</a:t>
                      </a:r>
                      <a:r>
                        <a:rPr lang="en-US" sz="1600" u="none" strike="noStrike" dirty="0">
                          <a:effectLst/>
                        </a:rPr>
                        <a:t>: $478,434,269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New: $539,000,000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extLst>
                  <a:ext uri="{0D108BD9-81ED-4DB2-BD59-A6C34878D82A}">
                    <a16:rowId xmlns:a16="http://schemas.microsoft.com/office/drawing/2014/main" val="2434294146"/>
                  </a:ext>
                </a:extLst>
              </a:tr>
              <a:tr h="530466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 Transfer</a:t>
                      </a:r>
                    </a:p>
                  </a:txBody>
                  <a:tcPr marL="68580" marR="68580" marT="635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$100,000,000</a:t>
                      </a: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$100,000,000</a:t>
                      </a: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extLst>
                  <a:ext uri="{0D108BD9-81ED-4DB2-BD59-A6C34878D82A}">
                    <a16:rowId xmlns:a16="http://schemas.microsoft.com/office/drawing/2014/main" val="2398589667"/>
                  </a:ext>
                </a:extLst>
              </a:tr>
              <a:tr h="530466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 Subsidy</a:t>
                      </a:r>
                    </a:p>
                  </a:txBody>
                  <a:tcPr marL="68580" marR="68580" marT="635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$20,000,000</a:t>
                      </a: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$20,000,000</a:t>
                      </a:r>
                    </a:p>
                  </a:txBody>
                  <a:tcPr marL="68580" marR="68580" marT="6350" marB="0" anchor="ctr"/>
                </a:tc>
                <a:extLst>
                  <a:ext uri="{0D108BD9-81ED-4DB2-BD59-A6C34878D82A}">
                    <a16:rowId xmlns:a16="http://schemas.microsoft.com/office/drawing/2014/main" val="3257114435"/>
                  </a:ext>
                </a:extLst>
              </a:tr>
              <a:tr h="530466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Equity</a:t>
                      </a:r>
                    </a:p>
                  </a:txBody>
                  <a:tcPr marL="68580" marR="68580" marT="635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$15,000,000</a:t>
                      </a:r>
                    </a:p>
                  </a:txBody>
                  <a:tcPr marL="68580" marR="68580" marT="635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1342859"/>
                  </a:ext>
                </a:extLst>
              </a:tr>
              <a:tr h="530466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Fed. Funding</a:t>
                      </a:r>
                    </a:p>
                  </a:txBody>
                  <a:tcPr marL="68580" marR="6858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$373,395,635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$447,277,359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strike="noStrike" dirty="0" err="1">
                          <a:effectLst/>
                        </a:rPr>
                        <a:t>Orig</a:t>
                      </a:r>
                      <a:r>
                        <a:rPr lang="en-US" sz="1600" u="none" strike="noStrike" dirty="0">
                          <a:effectLst/>
                        </a:rPr>
                        <a:t>: $567,748,703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New: </a:t>
                      </a:r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335,383,207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err="1">
                          <a:effectLst/>
                        </a:rPr>
                        <a:t>Orig</a:t>
                      </a:r>
                      <a:r>
                        <a:rPr lang="en-US" sz="1600" u="none" strike="noStrike" dirty="0">
                          <a:effectLst/>
                        </a:rPr>
                        <a:t>: $628,614,048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New: $335,000,000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 err="1">
                          <a:effectLst/>
                        </a:rPr>
                        <a:t>Orig</a:t>
                      </a:r>
                      <a:r>
                        <a:rPr lang="en-US" sz="1600" u="none" strike="noStrike" dirty="0">
                          <a:effectLst/>
                        </a:rPr>
                        <a:t>: $684,842,457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New: $358,000,000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74772777"/>
                  </a:ext>
                </a:extLst>
              </a:tr>
              <a:tr h="650534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State Funding</a:t>
                      </a:r>
                    </a:p>
                  </a:txBody>
                  <a:tcPr marL="68580" marR="68580" marT="635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$326,889,258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$118,517,416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$112,591,545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$118,896,671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$125,554,885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751342"/>
                  </a:ext>
                </a:extLst>
              </a:tr>
              <a:tr h="662848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End of Year Balance – Fed.</a:t>
                      </a:r>
                    </a:p>
                  </a:txBody>
                  <a:tcPr marL="68580" marR="6858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$20,249,819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$62,874,397</a:t>
                      </a:r>
                    </a:p>
                  </a:txBody>
                  <a:tcPr marL="6350" marR="635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68580" marR="6858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68580" marR="6858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68580" marR="68580" marT="635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0507827"/>
                  </a:ext>
                </a:extLst>
              </a:tr>
              <a:tr h="618877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End of Year Balance - State</a:t>
                      </a: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$326,889,258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$445,406,674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$410,755,823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$254,602,494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$164,552,379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6732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076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4F65C-3E8D-41AB-B14C-9B39B40C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Actual &amp; Projected SRP Fund Expenses and Income - Caveats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112BC-F1D8-4969-A24F-B3B4D1B1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Numbers presented in previous chart are high-level estimates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Federal funding for 2021 may be higher than shown if CMS incorporates the effect of the American Rescue Plan Act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Lewis &amp; Ellis will be doing a detailed update of reinsurance projections between now and July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A08AC-5A44-4FF0-9422-37D04156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7E1D1C-CF22-E84F-B05D-DE0C532CFA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4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81D7-C674-41E9-AE66-C57AADBC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Impact of Proposed Subsidy*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31E64-1D87-4315-8B20-2ECE3D8B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1D1C-CF22-E84F-B05D-DE0C532CFAB0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DB21D46-9BBD-411E-8205-2E666070D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442537"/>
              </p:ext>
            </p:extLst>
          </p:nvPr>
        </p:nvGraphicFramePr>
        <p:xfrm>
          <a:off x="2567031" y="1856638"/>
          <a:ext cx="6996420" cy="1562999"/>
        </p:xfrm>
        <a:graphic>
          <a:graphicData uri="http://schemas.openxmlformats.org/drawingml/2006/table">
            <a:tbl>
              <a:tblPr/>
              <a:tblGrid>
                <a:gridCol w="1166070">
                  <a:extLst>
                    <a:ext uri="{9D8B030D-6E8A-4147-A177-3AD203B41FA5}">
                      <a16:colId xmlns:a16="http://schemas.microsoft.com/office/drawing/2014/main" val="3549591900"/>
                    </a:ext>
                  </a:extLst>
                </a:gridCol>
                <a:gridCol w="1166070">
                  <a:extLst>
                    <a:ext uri="{9D8B030D-6E8A-4147-A177-3AD203B41FA5}">
                      <a16:colId xmlns:a16="http://schemas.microsoft.com/office/drawing/2014/main" val="2749753917"/>
                    </a:ext>
                  </a:extLst>
                </a:gridCol>
                <a:gridCol w="1166070">
                  <a:extLst>
                    <a:ext uri="{9D8B030D-6E8A-4147-A177-3AD203B41FA5}">
                      <a16:colId xmlns:a16="http://schemas.microsoft.com/office/drawing/2014/main" val="3832072576"/>
                    </a:ext>
                  </a:extLst>
                </a:gridCol>
                <a:gridCol w="1166070">
                  <a:extLst>
                    <a:ext uri="{9D8B030D-6E8A-4147-A177-3AD203B41FA5}">
                      <a16:colId xmlns:a16="http://schemas.microsoft.com/office/drawing/2014/main" val="1541784735"/>
                    </a:ext>
                  </a:extLst>
                </a:gridCol>
                <a:gridCol w="1166070">
                  <a:extLst>
                    <a:ext uri="{9D8B030D-6E8A-4147-A177-3AD203B41FA5}">
                      <a16:colId xmlns:a16="http://schemas.microsoft.com/office/drawing/2014/main" val="1200456059"/>
                    </a:ext>
                  </a:extLst>
                </a:gridCol>
                <a:gridCol w="1166070">
                  <a:extLst>
                    <a:ext uri="{9D8B030D-6E8A-4147-A177-3AD203B41FA5}">
                      <a16:colId xmlns:a16="http://schemas.microsoft.com/office/drawing/2014/main" val="3907141100"/>
                    </a:ext>
                  </a:extLst>
                </a:gridCol>
              </a:tblGrid>
              <a:tr h="11860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2021 % enrolled of eligible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2023 % enrolled of eligible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Increase </a:t>
                      </a:r>
                      <a:b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Enrollment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Gross Premium PCPY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Net Premium PCPY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State  Subsidy PCPY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787324"/>
                  </a:ext>
                </a:extLst>
              </a:tr>
              <a:tr h="376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$4,587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$713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$537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52416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8C154B2-1335-4071-8823-ECAAC65DD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37255"/>
              </p:ext>
            </p:extLst>
          </p:nvPr>
        </p:nvGraphicFramePr>
        <p:xfrm>
          <a:off x="2567031" y="3804725"/>
          <a:ext cx="6996420" cy="1582420"/>
        </p:xfrm>
        <a:graphic>
          <a:graphicData uri="http://schemas.openxmlformats.org/drawingml/2006/table">
            <a:tbl>
              <a:tblPr/>
              <a:tblGrid>
                <a:gridCol w="1399284">
                  <a:extLst>
                    <a:ext uri="{9D8B030D-6E8A-4147-A177-3AD203B41FA5}">
                      <a16:colId xmlns:a16="http://schemas.microsoft.com/office/drawing/2014/main" val="3008360569"/>
                    </a:ext>
                  </a:extLst>
                </a:gridCol>
                <a:gridCol w="1399284">
                  <a:extLst>
                    <a:ext uri="{9D8B030D-6E8A-4147-A177-3AD203B41FA5}">
                      <a16:colId xmlns:a16="http://schemas.microsoft.com/office/drawing/2014/main" val="3390121266"/>
                    </a:ext>
                  </a:extLst>
                </a:gridCol>
                <a:gridCol w="1399284">
                  <a:extLst>
                    <a:ext uri="{9D8B030D-6E8A-4147-A177-3AD203B41FA5}">
                      <a16:colId xmlns:a16="http://schemas.microsoft.com/office/drawing/2014/main" val="4055485668"/>
                    </a:ext>
                  </a:extLst>
                </a:gridCol>
                <a:gridCol w="1399284">
                  <a:extLst>
                    <a:ext uri="{9D8B030D-6E8A-4147-A177-3AD203B41FA5}">
                      <a16:colId xmlns:a16="http://schemas.microsoft.com/office/drawing/2014/main" val="3954438720"/>
                    </a:ext>
                  </a:extLst>
                </a:gridCol>
                <a:gridCol w="1399284">
                  <a:extLst>
                    <a:ext uri="{9D8B030D-6E8A-4147-A177-3AD203B41FA5}">
                      <a16:colId xmlns:a16="http://schemas.microsoft.com/office/drawing/2014/main" val="2740083360"/>
                    </a:ext>
                  </a:extLst>
                </a:gridCol>
              </a:tblGrid>
              <a:tr h="1285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YA </a:t>
                      </a:r>
                      <a:b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Subsidy Cost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YA </a:t>
                      </a:r>
                      <a:b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Subsidy Cost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 Change in Morbidity </a:t>
                      </a:r>
                      <a:b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– Impact to Premiums (all)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Subsidy Recipients </a:t>
                      </a:r>
                      <a:b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who are </a:t>
                      </a:r>
                      <a:b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New Enrollees by 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Cost per New Member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756717"/>
                  </a:ext>
                </a:extLst>
              </a:tr>
              <a:tr h="277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$17.0M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$19.4M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10718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32D744FD-C744-4982-90DE-336C8B7C5D4E}"/>
              </a:ext>
            </a:extLst>
          </p:cNvPr>
          <p:cNvSpPr txBox="1"/>
          <p:nvPr/>
        </p:nvSpPr>
        <p:spPr>
          <a:xfrm>
            <a:off x="914400" y="5717859"/>
            <a:ext cx="8817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*Assumes ARPA APTC levels are continued in 2023</a:t>
            </a:r>
          </a:p>
        </p:txBody>
      </p:sp>
    </p:spTree>
    <p:extLst>
      <p:ext uri="{BB962C8B-B14F-4D97-AF65-F5344CB8AC3E}">
        <p14:creationId xmlns:p14="http://schemas.microsoft.com/office/powerpoint/2010/main" val="2601904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81D7-C674-41E9-AE66-C57AADBC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Subsidy Structures Considered - Impacts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31E64-1D87-4315-8B20-2ECE3D8B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1D1C-CF22-E84F-B05D-DE0C532CFAB0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1BC3A5-13B4-4976-9F81-08D33348E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030603"/>
              </p:ext>
            </p:extLst>
          </p:nvPr>
        </p:nvGraphicFramePr>
        <p:xfrm>
          <a:off x="183502" y="2409592"/>
          <a:ext cx="11938254" cy="3983990"/>
        </p:xfrm>
        <a:graphic>
          <a:graphicData uri="http://schemas.openxmlformats.org/drawingml/2006/table">
            <a:tbl>
              <a:tblPr firstRow="1" firstCol="1" bandRow="1"/>
              <a:tblGrid>
                <a:gridCol w="1257263">
                  <a:extLst>
                    <a:ext uri="{9D8B030D-6E8A-4147-A177-3AD203B41FA5}">
                      <a16:colId xmlns:a16="http://schemas.microsoft.com/office/drawing/2014/main" val="4227600048"/>
                    </a:ext>
                  </a:extLst>
                </a:gridCol>
                <a:gridCol w="476890">
                  <a:extLst>
                    <a:ext uri="{9D8B030D-6E8A-4147-A177-3AD203B41FA5}">
                      <a16:colId xmlns:a16="http://schemas.microsoft.com/office/drawing/2014/main" val="3831882279"/>
                    </a:ext>
                  </a:extLst>
                </a:gridCol>
                <a:gridCol w="892731">
                  <a:extLst>
                    <a:ext uri="{9D8B030D-6E8A-4147-A177-3AD203B41FA5}">
                      <a16:colId xmlns:a16="http://schemas.microsoft.com/office/drawing/2014/main" val="1204155206"/>
                    </a:ext>
                  </a:extLst>
                </a:gridCol>
                <a:gridCol w="915979">
                  <a:extLst>
                    <a:ext uri="{9D8B030D-6E8A-4147-A177-3AD203B41FA5}">
                      <a16:colId xmlns:a16="http://schemas.microsoft.com/office/drawing/2014/main" val="1512328358"/>
                    </a:ext>
                  </a:extLst>
                </a:gridCol>
                <a:gridCol w="982004">
                  <a:extLst>
                    <a:ext uri="{9D8B030D-6E8A-4147-A177-3AD203B41FA5}">
                      <a16:colId xmlns:a16="http://schemas.microsoft.com/office/drawing/2014/main" val="1830869629"/>
                    </a:ext>
                  </a:extLst>
                </a:gridCol>
                <a:gridCol w="915979">
                  <a:extLst>
                    <a:ext uri="{9D8B030D-6E8A-4147-A177-3AD203B41FA5}">
                      <a16:colId xmlns:a16="http://schemas.microsoft.com/office/drawing/2014/main" val="3136494058"/>
                    </a:ext>
                  </a:extLst>
                </a:gridCol>
                <a:gridCol w="915979">
                  <a:extLst>
                    <a:ext uri="{9D8B030D-6E8A-4147-A177-3AD203B41FA5}">
                      <a16:colId xmlns:a16="http://schemas.microsoft.com/office/drawing/2014/main" val="2510973869"/>
                    </a:ext>
                  </a:extLst>
                </a:gridCol>
                <a:gridCol w="915979">
                  <a:extLst>
                    <a:ext uri="{9D8B030D-6E8A-4147-A177-3AD203B41FA5}">
                      <a16:colId xmlns:a16="http://schemas.microsoft.com/office/drawing/2014/main" val="4141163775"/>
                    </a:ext>
                  </a:extLst>
                </a:gridCol>
                <a:gridCol w="915979">
                  <a:extLst>
                    <a:ext uri="{9D8B030D-6E8A-4147-A177-3AD203B41FA5}">
                      <a16:colId xmlns:a16="http://schemas.microsoft.com/office/drawing/2014/main" val="2022194357"/>
                    </a:ext>
                  </a:extLst>
                </a:gridCol>
                <a:gridCol w="892731">
                  <a:extLst>
                    <a:ext uri="{9D8B030D-6E8A-4147-A177-3AD203B41FA5}">
                      <a16:colId xmlns:a16="http://schemas.microsoft.com/office/drawing/2014/main" val="4101141164"/>
                    </a:ext>
                  </a:extLst>
                </a:gridCol>
                <a:gridCol w="1071277">
                  <a:extLst>
                    <a:ext uri="{9D8B030D-6E8A-4147-A177-3AD203B41FA5}">
                      <a16:colId xmlns:a16="http://schemas.microsoft.com/office/drawing/2014/main" val="4100246493"/>
                    </a:ext>
                  </a:extLst>
                </a:gridCol>
                <a:gridCol w="982004">
                  <a:extLst>
                    <a:ext uri="{9D8B030D-6E8A-4147-A177-3AD203B41FA5}">
                      <a16:colId xmlns:a16="http://schemas.microsoft.com/office/drawing/2014/main" val="3781075342"/>
                    </a:ext>
                  </a:extLst>
                </a:gridCol>
                <a:gridCol w="803459">
                  <a:extLst>
                    <a:ext uri="{9D8B030D-6E8A-4147-A177-3AD203B41FA5}">
                      <a16:colId xmlns:a16="http://schemas.microsoft.com/office/drawing/2014/main" val="3707526735"/>
                    </a:ext>
                  </a:extLst>
                </a:gridCol>
              </a:tblGrid>
              <a:tr h="1254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orbel" panose="020B0503020204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65639" marR="65639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65639" marR="65639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L="65639" marR="65639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5639" marR="65639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 marL="65639" marR="65639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marL="65639" marR="65639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548226"/>
                  </a:ext>
                </a:extLst>
              </a:tr>
              <a:tr h="811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Scenario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Age</a:t>
                      </a: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2021 % enrolled of eligible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2023 % enrolled of eligible</a:t>
                      </a: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2023 Increase in Enrollment</a:t>
                      </a: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2023 </a:t>
                      </a:r>
                      <a:b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Gross Premium PCPY</a:t>
                      </a:r>
                    </a:p>
                  </a:txBody>
                  <a:tcPr marL="65639" marR="65639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Net Premium PCPY</a:t>
                      </a: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2023 </a:t>
                      </a:r>
                      <a:b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State  Subsidy PCPY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YA Subsidy Cost</a:t>
                      </a:r>
                    </a:p>
                  </a:txBody>
                  <a:tcPr marL="65639" marR="65639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YA Subsidy Cost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2022 Change in Morbidity – Impact to Premiums (all)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Subsidy Recipients who are New Enrollees by 202</a:t>
                      </a: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2023 Cost per New Member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877156"/>
                  </a:ext>
                </a:extLst>
              </a:tr>
              <a:tr h="1791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 dirty="0"/>
                        <a:t>Reinsurance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18-34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Corbel" panose="020B0503020204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$4,782 </a:t>
                      </a:r>
                    </a:p>
                  </a:txBody>
                  <a:tcPr marL="65639" marR="65639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$1,035 </a:t>
                      </a: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$0 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5639" marR="65639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990303"/>
                  </a:ext>
                </a:extLst>
              </a:tr>
              <a:tr h="179111">
                <a:tc gridSpan="1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Subsidies for Young Adults under 400% FPL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orbel" panose="020B0503020204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5639" marR="65639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rbel" panose="020B0503020204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5639" marR="656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639" marR="65639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639" marR="6563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639" marR="65639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639" marR="6563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863184"/>
                  </a:ext>
                </a:extLst>
              </a:tr>
              <a:tr h="1791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AASE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18-34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Yu Mincho" panose="02020400000000000000" pitchFamily="18" charset="-128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67%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24,400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$4,584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$486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$857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$27.4M</a:t>
                      </a:r>
                    </a:p>
                  </a:txBody>
                  <a:tcPr marL="65639" marR="65639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$32.0M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-5.0%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53%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$1,312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200956"/>
                  </a:ext>
                </a:extLst>
              </a:tr>
              <a:tr h="1791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Proposed Subsidy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18-34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rbel" panose="020B0503020204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5639" marR="65639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64%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99B7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21,800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99B7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0" algn="r" fontAlgn="b"/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$4,587 </a:t>
                      </a:r>
                    </a:p>
                  </a:txBody>
                  <a:tcPr marL="73152" marR="73152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99B7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$713 </a:t>
                      </a:r>
                    </a:p>
                  </a:txBody>
                  <a:tcPr marL="73152" marR="7315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99B7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$537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99B7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$17.0M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99B7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$19.4M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99B7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-4.6%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99B7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99B7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$888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99B7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782941"/>
                  </a:ext>
                </a:extLst>
              </a:tr>
              <a:tr h="230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AASE 34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18-34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65639" marR="656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orbel" panose="020B0503020204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5639" marR="65639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3,300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$4,820 </a:t>
                      </a:r>
                    </a:p>
                  </a:txBody>
                  <a:tcPr marL="73152" marR="73152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$948 </a:t>
                      </a:r>
                    </a:p>
                  </a:txBody>
                  <a:tcPr marL="73152" marR="73152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$131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$3.1M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$3.3M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-0.8%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$997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18116"/>
                  </a:ext>
                </a:extLst>
              </a:tr>
              <a:tr h="179111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Variation of original AASE with no cliff (LI = linear interpolation)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Corbel" panose="020B0503020204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5639" marR="65639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65639" marR="656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729083"/>
                  </a:ext>
                </a:extLst>
              </a:tr>
              <a:tr h="179111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AASE 30; LI to 35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18-34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23,400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$4,598 </a:t>
                      </a:r>
                    </a:p>
                  </a:txBody>
                  <a:tcPr marL="73152" marR="73152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$594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$732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$23.1M</a:t>
                      </a:r>
                    </a:p>
                  </a:txBody>
                  <a:tcPr marL="73152" marR="73152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$26.9M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-4.9%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51%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$1,148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703835"/>
                  </a:ext>
                </a:extLst>
              </a:tr>
              <a:tr h="179111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AASE; LI to 40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18-39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 modeled – was most expensive YA subsidy in original modelling and would be more expensive than AASE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20,900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$5,255 </a:t>
                      </a:r>
                    </a:p>
                  </a:txBody>
                  <a:tcPr marL="73152" marR="73152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$1,244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$1,326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$64M</a:t>
                      </a:r>
                    </a:p>
                  </a:txBody>
                  <a:tcPr marL="73152" marR="73152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$12M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-3.5%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$3,066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060797"/>
                  </a:ext>
                </a:extLst>
              </a:tr>
              <a:tr h="179111">
                <a:tc gridSpan="13"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Variation between the original AASE and AYEA (LI = linear interpolation)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Corbel" panose="020B0503020204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5639" marR="65639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5639" marR="6563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638255"/>
                  </a:ext>
                </a:extLst>
              </a:tr>
              <a:tr h="179111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AASE +1%; LI to 35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18-34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$4,714 </a:t>
                      </a:r>
                    </a:p>
                  </a:txBody>
                  <a:tcPr marL="73152" marR="73152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$887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$532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$14.5M</a:t>
                      </a:r>
                    </a:p>
                  </a:txBody>
                  <a:tcPr marL="73152" marR="73152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$16.9M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-3.1%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39%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$1,122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262886"/>
                  </a:ext>
                </a:extLst>
              </a:tr>
              <a:tr h="179111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AYEA -3.5%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18-34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65639" marR="65639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23,600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$4,582 </a:t>
                      </a:r>
                    </a:p>
                  </a:txBody>
                  <a:tcPr marL="73152" marR="73152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$561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$719 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$23.2M</a:t>
                      </a:r>
                    </a:p>
                  </a:txBody>
                  <a:tcPr marL="73152" marR="73152" marT="0" marB="0" anchor="ctr">
                    <a:lnL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$26.5M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-4.8%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$1,126</a:t>
                      </a:r>
                    </a:p>
                  </a:txBody>
                  <a:tcPr marL="73152" marR="73152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2E7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09027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B23EB28-ED4C-459B-BE13-DF3D1B5B7001}"/>
              </a:ext>
            </a:extLst>
          </p:cNvPr>
          <p:cNvSpPr txBox="1"/>
          <p:nvPr/>
        </p:nvSpPr>
        <p:spPr>
          <a:xfrm>
            <a:off x="615820" y="1156996"/>
            <a:ext cx="1139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Advantages of the proposed subsidy compared to other subsidy structures that were modeled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2F7149-E829-4618-93CE-B04B85B149F1}"/>
              </a:ext>
            </a:extLst>
          </p:cNvPr>
          <p:cNvSpPr txBox="1"/>
          <p:nvPr/>
        </p:nvSpPr>
        <p:spPr>
          <a:xfrm>
            <a:off x="6529096" y="1505609"/>
            <a:ext cx="53767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Design targets aid to lower-income young adults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Within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Simple formula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7C3CA0-1725-4CD3-9116-EA02B011C554}"/>
              </a:ext>
            </a:extLst>
          </p:cNvPr>
          <p:cNvSpPr txBox="1"/>
          <p:nvPr/>
        </p:nvSpPr>
        <p:spPr>
          <a:xfrm>
            <a:off x="615820" y="1505809"/>
            <a:ext cx="57756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efficient as measured by cost per new member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in enrollment and impact to premiums comparable to more costly structures</a:t>
            </a:r>
          </a:p>
        </p:txBody>
      </p:sp>
    </p:spTree>
    <p:extLst>
      <p:ext uri="{BB962C8B-B14F-4D97-AF65-F5344CB8AC3E}">
        <p14:creationId xmlns:p14="http://schemas.microsoft.com/office/powerpoint/2010/main" val="3842852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8D65A1-DB6B-473F-8A18-6E1147BB5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284480"/>
            <a:ext cx="10553700" cy="67710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2899B7"/>
                </a:solidFill>
              </a:rPr>
              <a:t>Young Adult Subsidy Structures Detailed (1/2)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768AA0-B8FB-4610-ABE0-24F91D91C8D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066047" y="6356350"/>
            <a:ext cx="2743200" cy="365125"/>
          </a:xfrm>
        </p:spPr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US" smtClean="0">
                <a:solidFill>
                  <a:srgbClr val="2899B7"/>
                </a:solidFill>
              </a:rPr>
              <a:t>18</a:t>
            </a:fld>
            <a:endParaRPr lang="en-US" dirty="0">
              <a:solidFill>
                <a:srgbClr val="2899B7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4B7E87-90D2-4917-81BA-879BF393CBA9}"/>
              </a:ext>
            </a:extLst>
          </p:cNvPr>
          <p:cNvSpPr/>
          <p:nvPr/>
        </p:nvSpPr>
        <p:spPr>
          <a:xfrm>
            <a:off x="307296" y="1230381"/>
            <a:ext cx="11567680" cy="45214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F516D2-737A-44F3-B7C6-2339D1BF8C76}"/>
              </a:ext>
            </a:extLst>
          </p:cNvPr>
          <p:cNvSpPr/>
          <p:nvPr/>
        </p:nvSpPr>
        <p:spPr>
          <a:xfrm>
            <a:off x="317024" y="928823"/>
            <a:ext cx="11567680" cy="30155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Maximum Applicable Percentage by Subsidy and Age at various FPL 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537AC9D8-C168-4322-BA6E-47B8A4CF7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7942" y="5014547"/>
            <a:ext cx="6372809" cy="17069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chemeClr val="bg1"/>
                </a:solidFill>
              </a:rPr>
              <a:t>The graphs above illustrate the income cap (maximum applicable percentage) for three scenarios at various FPLs: 1) APTC (federal APTC under ARPA), 2) AYEA, and 3) AASE+1% with linear interpolation to 35. The distance between a Young Adult scenario and the APTC scenario is the state subsidy.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chemeClr val="bg1"/>
              </a:solidFill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chemeClr val="bg1"/>
                </a:solidFill>
              </a:rPr>
              <a:t>AYEA is richer for lower income groups (and results in a free plan for those at or below ~212% FPL), while AASE+1%, LI to 35 is richer for higher income groups.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D380CA0-5C21-466C-98EE-90DAE581CFEB}"/>
              </a:ext>
            </a:extLst>
          </p:cNvPr>
          <p:cNvGraphicFramePr/>
          <p:nvPr/>
        </p:nvGraphicFramePr>
        <p:xfrm>
          <a:off x="6166368" y="1274428"/>
          <a:ext cx="5206482" cy="3740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A2A681C-E80E-4CEE-BB6C-7396EF184F1F}"/>
              </a:ext>
            </a:extLst>
          </p:cNvPr>
          <p:cNvGraphicFramePr/>
          <p:nvPr/>
        </p:nvGraphicFramePr>
        <p:xfrm>
          <a:off x="317024" y="1274428"/>
          <a:ext cx="5206482" cy="4127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8777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8D65A1-DB6B-473F-8A18-6E1147BB5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284480"/>
            <a:ext cx="10553700" cy="67710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2899B7"/>
                </a:solidFill>
              </a:rPr>
              <a:t>Young Adult Subsidy Structures Detailed (2/2)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768AA0-B8FB-4610-ABE0-24F91D91C8D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017000" y="6356350"/>
            <a:ext cx="2743200" cy="365125"/>
          </a:xfrm>
        </p:spPr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US" smtClean="0">
                <a:solidFill>
                  <a:srgbClr val="2899B7"/>
                </a:solidFill>
              </a:rPr>
              <a:t>19</a:t>
            </a:fld>
            <a:endParaRPr lang="en-US" dirty="0">
              <a:solidFill>
                <a:srgbClr val="2899B7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4B7E87-90D2-4917-81BA-879BF393CBA9}"/>
              </a:ext>
            </a:extLst>
          </p:cNvPr>
          <p:cNvSpPr/>
          <p:nvPr/>
        </p:nvSpPr>
        <p:spPr>
          <a:xfrm>
            <a:off x="307296" y="1230381"/>
            <a:ext cx="11567680" cy="45214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F516D2-737A-44F3-B7C6-2339D1BF8C76}"/>
              </a:ext>
            </a:extLst>
          </p:cNvPr>
          <p:cNvSpPr/>
          <p:nvPr/>
        </p:nvSpPr>
        <p:spPr>
          <a:xfrm>
            <a:off x="317024" y="928823"/>
            <a:ext cx="11567680" cy="30155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Maximum Applicable Percentage by Subsidy and Age at various FPL 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537AC9D8-C168-4322-BA6E-47B8A4CF7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7942" y="5014547"/>
            <a:ext cx="6372809" cy="17069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chemeClr val="bg1"/>
                </a:solidFill>
              </a:rPr>
              <a:t>The graphs above illustrate the income cap (maximum applicable percentage) for three scenarios at various FPLs: 1) APTC (federal APTC under ARPA), 2) AYEA, and 3) AASE+1% with linear interpolation to 35. The distance between a Young Adult scenario and the APTC scenario is the state subsidy.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chemeClr val="bg1"/>
              </a:solidFill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chemeClr val="bg1"/>
                </a:solidFill>
              </a:rPr>
              <a:t>AYEA is richer for lower income groups (and results in a free plan for those at or below ~212% FPL), while AASE+1%, LI to 35 is richer for higher income groups.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A38D648-B097-472F-A159-80D580DFD748}"/>
              </a:ext>
            </a:extLst>
          </p:cNvPr>
          <p:cNvGraphicFramePr/>
          <p:nvPr/>
        </p:nvGraphicFramePr>
        <p:xfrm>
          <a:off x="297568" y="1263146"/>
          <a:ext cx="5206482" cy="4256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30C708F1-95D8-403C-AED9-0282336CD751}"/>
              </a:ext>
            </a:extLst>
          </p:cNvPr>
          <p:cNvGraphicFramePr/>
          <p:nvPr/>
        </p:nvGraphicFramePr>
        <p:xfrm>
          <a:off x="6007359" y="1313754"/>
          <a:ext cx="5206482" cy="3827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8BBC8AB-0DD5-4D88-8C22-86FB2C60F8B2}"/>
              </a:ext>
            </a:extLst>
          </p:cNvPr>
          <p:cNvSpPr txBox="1"/>
          <p:nvPr/>
        </p:nvSpPr>
        <p:spPr>
          <a:xfrm>
            <a:off x="987887" y="1863926"/>
            <a:ext cx="4525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Note: y-axis scale is different between previous slide and current slide</a:t>
            </a:r>
          </a:p>
        </p:txBody>
      </p:sp>
    </p:spTree>
    <p:extLst>
      <p:ext uri="{BB962C8B-B14F-4D97-AF65-F5344CB8AC3E}">
        <p14:creationId xmlns:p14="http://schemas.microsoft.com/office/powerpoint/2010/main" val="140298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4F65C-3E8D-41AB-B14C-9B39B40C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112BC-F1D8-4969-A24F-B3B4D1B1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Proposed Program 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Next Steps</a:t>
            </a:r>
          </a:p>
          <a:p>
            <a:pPr marL="641350" lvl="1" indent="-34290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D0B7-0AC4-4332-86AF-A0A9349D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1D1C-CF22-E84F-B05D-DE0C532CFA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90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8D65A1-DB6B-473F-8A18-6E1147BB5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284480"/>
            <a:ext cx="10553700" cy="67710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2899B7"/>
                </a:solidFill>
              </a:rPr>
              <a:t>Young Adult Subsidy Structures Formulas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768AA0-B8FB-4610-ABE0-24F91D91C8D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006840" y="6338299"/>
            <a:ext cx="2743200" cy="365125"/>
          </a:xfrm>
        </p:spPr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US" smtClean="0">
                <a:solidFill>
                  <a:srgbClr val="2899B7"/>
                </a:solidFill>
              </a:rPr>
              <a:t>20</a:t>
            </a:fld>
            <a:endParaRPr lang="en-US" dirty="0">
              <a:solidFill>
                <a:srgbClr val="2899B7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4B7E87-90D2-4917-81BA-879BF393CBA9}"/>
                  </a:ext>
                </a:extLst>
              </p:cNvPr>
              <p:cNvSpPr/>
              <p:nvPr/>
            </p:nvSpPr>
            <p:spPr>
              <a:xfrm>
                <a:off x="819150" y="960328"/>
                <a:ext cx="10553700" cy="50672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400" b="1" u="sng" dirty="0">
                    <a:solidFill>
                      <a:schemeClr val="tx1"/>
                    </a:solidFill>
                  </a:rPr>
                  <a:t>AYEA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Subsidy formula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Reduce the maximum applicable percentage by 2.5% between ages 18 and 30.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For ages 30 to 35, reduce the 2.5% reduction by 0.5% for each age (i.e., 2.0% for 31, 1.5% for 32, …, 0% for 35 etc.)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Examples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A 21-year-old at 200% of FPL pays 2% of income on premiums (under ARPA APTC structure). The AYEA would reduce this young adult’s percentage to 0% (2% - 2.5% = -0.5%, which is floored at 0%).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A 33-year-old at 300% of FPL pays 6% of income on premiums (under ARPA APTC structure). The AYEA would reduce this young adult’s percentage to 5% (6% - 2.5% + (0.5% X 3)) = 5%).</a:t>
                </a:r>
              </a:p>
              <a:p>
                <a:pPr marL="0" lvl="2"/>
                <a:r>
                  <a:rPr lang="en-US" sz="1400" b="1" u="sng" dirty="0">
                    <a:solidFill>
                      <a:schemeClr val="tx1"/>
                    </a:solidFill>
                  </a:rPr>
                  <a:t>AASE+1%, LI to 35</a:t>
                </a:r>
              </a:p>
              <a:p>
                <a:pPr marL="742950" lvl="3" indent="-285750">
                  <a:buFont typeface="Arial" panose="020B0604020202020204" pitchFamily="34" charset="0"/>
                  <a:buChar char="•"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Subsidy formula</a:t>
                </a:r>
              </a:p>
              <a:p>
                <a:pPr marL="1200150" lvl="4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For ages 18 to 30, use the formula:</a:t>
                </a:r>
                <a14:m>
                  <m:oMath xmlns:m="http://schemas.openxmlformats.org/officeDocument/2006/math">
                    <m:r>
                      <a:rPr lang="en-US" sz="1100" b="0" i="0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en-US" sz="1100" b="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𝑁𝑒𝑤</m:t>
                    </m:r>
                    <m:r>
                      <a:rPr lang="en-US" sz="1100" b="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100" b="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𝐴𝑝𝑝𝑙𝑖𝑐𝑎𝑏𝑙𝑒</m:t>
                    </m:r>
                    <m:r>
                      <a:rPr lang="en-US" sz="1100" b="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100" b="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𝑃𝑒𝑟𝑐𝑒𝑛𝑡𝑎𝑔𝑒</m:t>
                    </m:r>
                    <m:r>
                      <a:rPr lang="en-US" sz="1100" b="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100" b="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𝐹𝑒𝑑𝑒𝑟𝑎𝑙</m:t>
                    </m:r>
                    <m:r>
                      <a:rPr lang="en-US" sz="1100" b="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10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𝐴𝑝𝑝𝑙𝑖𝑐𝑎𝑏𝑙𝑒</m:t>
                    </m:r>
                    <m:r>
                      <a:rPr lang="en-US" sz="110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10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𝑃𝑒𝑟𝑐𝑒𝑛𝑡𝑎𝑔𝑒</m:t>
                    </m:r>
                    <m:r>
                      <a:rPr lang="en-US" sz="110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 ∗</m:t>
                    </m:r>
                    <m:d>
                      <m:dPr>
                        <m:ctrlPr>
                          <a:rPr lang="en-US" sz="1100" i="1">
                            <a:solidFill>
                              <a:srgbClr val="707372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100" i="1">
                                <a:solidFill>
                                  <a:srgbClr val="707372"/>
                                </a:solidFill>
                                <a:effectLst/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100" i="1" smtClean="0">
                                    <a:solidFill>
                                      <a:srgbClr val="707372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100" i="1">
                                    <a:solidFill>
                                      <a:srgbClr val="707372"/>
                                    </a:solidFill>
                                    <a:latin typeface="Cambria Math" panose="02040503050406030204" pitchFamily="18" charset="0"/>
                                    <a:ea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𝐸𝑛𝑟𝑜𝑙𝑙𝑒</m:t>
                                </m:r>
                                <m:sSup>
                                  <m:sSupPr>
                                    <m:ctrlPr>
                                      <a:rPr lang="en-US" sz="1100" i="1">
                                        <a:solidFill>
                                          <a:srgbClr val="707372"/>
                                        </a:solidFill>
                                        <a:latin typeface="Cambria Math" panose="02040503050406030204" pitchFamily="18" charset="0"/>
                                        <a:ea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100" i="1">
                                        <a:solidFill>
                                          <a:srgbClr val="707372"/>
                                        </a:solidFill>
                                        <a:latin typeface="Cambria Math" panose="02040503050406030204" pitchFamily="18" charset="0"/>
                                        <a:ea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solidFill>
                                          <a:srgbClr val="707372"/>
                                        </a:solidFill>
                                        <a:latin typeface="Cambria Math" panose="02040503050406030204" pitchFamily="18" charset="0"/>
                                        <a:ea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1100" i="1">
                                    <a:solidFill>
                                      <a:srgbClr val="707372"/>
                                    </a:solidFill>
                                    <a:latin typeface="Cambria Math" panose="02040503050406030204" pitchFamily="18" charset="0"/>
                                    <a:ea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  <m:r>
                                  <a:rPr lang="en-US" sz="1100" i="1">
                                    <a:solidFill>
                                      <a:srgbClr val="707372"/>
                                    </a:solidFill>
                                    <a:latin typeface="Cambria Math" panose="02040503050406030204" pitchFamily="18" charset="0"/>
                                    <a:ea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lang="en-US" sz="1100" i="1">
                                    <a:solidFill>
                                      <a:srgbClr val="707372"/>
                                    </a:solidFill>
                                    <a:latin typeface="Cambria Math" panose="02040503050406030204" pitchFamily="18" charset="0"/>
                                    <a:ea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𝐴𝑣𝑔</m:t>
                                </m:r>
                                <m:r>
                                  <a:rPr lang="en-US" sz="1100" i="1">
                                    <a:solidFill>
                                      <a:srgbClr val="707372"/>
                                    </a:solidFill>
                                    <a:latin typeface="Cambria Math" panose="02040503050406030204" pitchFamily="18" charset="0"/>
                                    <a:ea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.  </m:t>
                                </m:r>
                                <m:r>
                                  <a:rPr lang="en-US" sz="1100" i="1">
                                    <a:solidFill>
                                      <a:srgbClr val="707372"/>
                                    </a:solidFill>
                                    <a:latin typeface="Cambria Math" panose="02040503050406030204" pitchFamily="18" charset="0"/>
                                    <a:ea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𝐴𝑔𝑒</m:t>
                                </m:r>
                                <m:r>
                                  <a:rPr lang="en-US" sz="1100" i="1">
                                    <a:solidFill>
                                      <a:srgbClr val="707372"/>
                                    </a:solidFill>
                                    <a:latin typeface="Cambria Math" panose="02040503050406030204" pitchFamily="18" charset="0"/>
                                    <a:ea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 </m:t>
                                </m:r>
                                <m:r>
                                  <a:rPr lang="en-US" sz="1100" i="1">
                                    <a:solidFill>
                                      <a:srgbClr val="707372"/>
                                    </a:solidFill>
                                    <a:latin typeface="Cambria Math" panose="02040503050406030204" pitchFamily="18" charset="0"/>
                                    <a:ea typeface="Arial" panose="020B0604020202020204" pitchFamily="34" charset="0"/>
                                    <a:cs typeface="Arial" panose="020B0604020202020204" pitchFamily="34" charset="0"/>
                                  </a:rPr>
                                  <m:t>𝑅𝑎𝑡𝑒</m:t>
                                </m:r>
                              </m:e>
                              <m:sup>
                                <m:r>
                                  <a:rPr lang="en-US" sz="1100" b="0" i="1" smtClean="0">
                                    <a:solidFill>
                                      <a:srgbClr val="707372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100" i="1">
                                <a:solidFill>
                                  <a:srgbClr val="707372"/>
                                </a:solidFill>
                                <a:effectLst/>
                                <a:latin typeface="Cambria Math" panose="02040503050406030204" pitchFamily="18" charset="0"/>
                                <a:ea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1100" b="0" i="1" smtClean="0">
                        <a:solidFill>
                          <a:srgbClr val="707372"/>
                        </a:solidFill>
                        <a:effectLst/>
                        <a:latin typeface="Cambria Math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rPr>
                      <m:t>+1%</m:t>
                    </m:r>
                  </m:oMath>
                </a14:m>
                <a:endParaRPr lang="en-US" sz="1100" dirty="0">
                  <a:latin typeface="Corbel" panose="020B0503020204020204" pitchFamily="34" charset="0"/>
                  <a:ea typeface="Yu Mincho" panose="02020400000000000000" pitchFamily="18" charset="-128"/>
                  <a:cs typeface="Arial" panose="020B0604020202020204" pitchFamily="34" charset="0"/>
                </a:endParaRPr>
              </a:p>
              <a:p>
                <a:pPr marL="1200150" lvl="4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Between ages 30 to 35, linearly interpolate the applicable percentage from the new applicable percentage for age 30 and the federal applicable percentage (since age 35 does not qualify for a subsidy).</a:t>
                </a:r>
                <a:endParaRPr lang="en-US" sz="1400" b="1" dirty="0">
                  <a:solidFill>
                    <a:schemeClr val="tx1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Examples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A 21-year-old at 200% of FPL pays 2% of income on premiums (under ARPA APTC structure). The AASE+1%, LI to 35 would reduce this young adult’s percentage to 1.67% (2% X (1</a:t>
                </a:r>
                <a:r>
                  <a:rPr lang="en-US" sz="1400" baseline="30000" dirty="0">
                    <a:solidFill>
                      <a:schemeClr val="tx1"/>
                    </a:solidFill>
                  </a:rPr>
                  <a:t>1</a:t>
                </a:r>
                <a:r>
                  <a:rPr lang="en-US" sz="1400" dirty="0">
                    <a:solidFill>
                      <a:schemeClr val="tx1"/>
                    </a:solidFill>
                  </a:rPr>
                  <a:t> / 3) + 1% = 1.67%).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A 33-year-old at 300% of FPL pays 6% of income on premiums (under ARPA APTC structure). The AASE+1%, LI to 35 would reduce this young adult’s percentage to 4.91%.</a:t>
                </a:r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For age 30 at 300% FPL, the applicable percentage would be 3.27% (6% X (1.135</a:t>
                </a:r>
                <a:r>
                  <a:rPr lang="en-US" sz="1400" baseline="30000" dirty="0">
                    <a:solidFill>
                      <a:schemeClr val="tx1"/>
                    </a:solidFill>
                  </a:rPr>
                  <a:t>1</a:t>
                </a:r>
                <a:r>
                  <a:rPr lang="en-US" sz="1400" dirty="0">
                    <a:solidFill>
                      <a:schemeClr val="tx1"/>
                    </a:solidFill>
                  </a:rPr>
                  <a:t> / 3) + 1% = 3.27%)</a:t>
                </a:r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For age 35 at 300% FPL, the applicable percentage would be 6% (does not qualify for a subsidy).</a:t>
                </a:r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1"/>
                    </a:solidFill>
                  </a:rPr>
                  <a:t>Linearly interpolating between the two, results in 4.91% for age 33.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44B7E87-90D2-4917-81BA-879BF393CB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50" y="960328"/>
                <a:ext cx="10553700" cy="5067248"/>
              </a:xfrm>
              <a:prstGeom prst="rect">
                <a:avLst/>
              </a:prstGeom>
              <a:blipFill>
                <a:blip r:embed="rId2"/>
                <a:stretch>
                  <a:fillRect l="-115" t="-120" r="-46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A59D2FE-D6AC-47D7-BA02-8139F934BBD6}"/>
              </a:ext>
            </a:extLst>
          </p:cNvPr>
          <p:cNvSpPr txBox="1"/>
          <p:nvPr/>
        </p:nvSpPr>
        <p:spPr>
          <a:xfrm>
            <a:off x="2659225" y="6201337"/>
            <a:ext cx="8817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 The Enrollee’s Avg. Age Rate is based on a 3:1 ACA age curve. This age curve has a 1.0 factor for age 21 and 3.0 factor for age 64. In the example listed, age 30’s age curve factor is 1.135.</a:t>
            </a:r>
          </a:p>
        </p:txBody>
      </p:sp>
    </p:spTree>
    <p:extLst>
      <p:ext uri="{BB962C8B-B14F-4D97-AF65-F5344CB8AC3E}">
        <p14:creationId xmlns:p14="http://schemas.microsoft.com/office/powerpoint/2010/main" val="2188460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16D89CFF-189E-453A-8716-999591D3EEB6}"/>
              </a:ext>
            </a:extLst>
          </p:cNvPr>
          <p:cNvSpPr txBox="1"/>
          <p:nvPr/>
        </p:nvSpPr>
        <p:spPr>
          <a:xfrm>
            <a:off x="846348" y="5931176"/>
            <a:ext cx="104167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*This reflects increases to on-exchange silver plan premiums to adjust for the fact that the federal government stopped making cost-sharing reduction payments. Absent this adjustment, the average premium change would have been 28%. The additional increase is largely born by higher APTCs from the federal government rather than paid directly by consumers.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335C62-0E3E-40F3-A1D6-0E571F7E3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482"/>
            <a:ext cx="10818876" cy="1106424"/>
          </a:xfrm>
        </p:spPr>
        <p:txBody>
          <a:bodyPr/>
          <a:lstStyle/>
          <a:p>
            <a:r>
              <a:rPr lang="en-US" dirty="0"/>
              <a:t>The Reinsurance Program Has Successfully Reduced Premiums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6BA48-3763-4B09-9220-09D4AB0C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7E1D1C-CF22-E84F-B05D-DE0C532CFA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899B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899B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257E443-1402-4592-BDDC-57505409D34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74775" y="1123950"/>
            <a:ext cx="10817225" cy="417988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Monthly premiums are down an average of 11.9% for 2021, and more than 30% compared to 2018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In 2021, Maryland’s lowest cost plans will be about 20-30% below US averages, depending on metal level</a:t>
            </a:r>
          </a:p>
        </p:txBody>
      </p:sp>
      <p:graphicFrame>
        <p:nvGraphicFramePr>
          <p:cNvPr id="12" name="Table 39">
            <a:extLst>
              <a:ext uri="{FF2B5EF4-FFF2-40B4-BE49-F238E27FC236}">
                <a16:creationId xmlns:a16="http://schemas.microsoft.com/office/drawing/2014/main" id="{B6868579-4A04-4060-A332-CD98C903112E}"/>
              </a:ext>
            </a:extLst>
          </p:cNvPr>
          <p:cNvGraphicFramePr>
            <a:graphicFrameLocks noGrp="1"/>
          </p:cNvGraphicFramePr>
          <p:nvPr/>
        </p:nvGraphicFramePr>
        <p:xfrm>
          <a:off x="1227804" y="1943014"/>
          <a:ext cx="2577824" cy="388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21">
                  <a:extLst>
                    <a:ext uri="{9D8B030D-6E8A-4147-A177-3AD203B41FA5}">
                      <a16:colId xmlns:a16="http://schemas.microsoft.com/office/drawing/2014/main" val="1747730560"/>
                    </a:ext>
                  </a:extLst>
                </a:gridCol>
                <a:gridCol w="1319603">
                  <a:extLst>
                    <a:ext uri="{9D8B030D-6E8A-4147-A177-3AD203B41FA5}">
                      <a16:colId xmlns:a16="http://schemas.microsoft.com/office/drawing/2014/main" val="3087738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Plan </a:t>
                      </a:r>
                    </a:p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Individual Premium Change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8141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5845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172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60766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15503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50%*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24215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7511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09027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15383367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EC66CD8-B888-4B88-9BB2-CFFBCDD6FBAA}"/>
              </a:ext>
            </a:extLst>
          </p:cNvPr>
          <p:cNvSpPr txBox="1"/>
          <p:nvPr/>
        </p:nvSpPr>
        <p:spPr>
          <a:xfrm>
            <a:off x="4464229" y="5629754"/>
            <a:ext cx="6846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Data from Kaiser Family Foundation, “Average Marketplace Premiums by Metal Tier, 2018-2020</a:t>
            </a:r>
            <a:r>
              <a:rPr lang="en-US" sz="800" i="1" dirty="0">
                <a:solidFill>
                  <a:srgbClr val="000000">
                    <a:lumMod val="50000"/>
                    <a:lumOff val="50000"/>
                  </a:srgbClr>
                </a:solidFill>
              </a:rPr>
              <a:t>”, available at https://www.kff.org/health-reform/state-indicator/average-marketplace-premiums-by-metal-tier</a:t>
            </a: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5985ED-483D-4299-B542-1A872C4D4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141" y="1957036"/>
            <a:ext cx="6172139" cy="37098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3676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35C62-0E3E-40F3-A1D6-0E571F7E3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Not Everyone Feels the Benefit of the Reinsurance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6BA48-3763-4B09-9220-09D4AB0C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7E1D1C-CF22-E84F-B05D-DE0C532CFA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899B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899B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257E443-1402-4592-BDDC-57505409D34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737" y="1661433"/>
            <a:ext cx="5702300" cy="4391025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benefits of the reinsurance program are primarily felt by households earning &gt;300% FPL and particularly households earning &gt;400% FPL (about $51,000 for an individual or $105,000 for a family of four), who earn too much to qualify for federal premium subsidies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Because of the way the federal subsidy structure works, reductions in premiums resulting from the reinsurance program are not typically felt by individuals at lower FPLs.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As a result, the reinsurance program is not an effective way to reduce premiums for individuals at lower FPLs, or to target subsidies towards specific populations such as young adults. </a:t>
            </a:r>
          </a:p>
        </p:txBody>
      </p:sp>
      <p:pic>
        <p:nvPicPr>
          <p:cNvPr id="9" name="image7.png">
            <a:extLst>
              <a:ext uri="{FF2B5EF4-FFF2-40B4-BE49-F238E27FC236}">
                <a16:creationId xmlns:a16="http://schemas.microsoft.com/office/drawing/2014/main" id="{0C0A4344-A669-4892-BE23-0B72CFDD539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800740" y="2548529"/>
            <a:ext cx="4123421" cy="3650725"/>
          </a:xfrm>
          <a:prstGeom prst="rect">
            <a:avLst/>
          </a:prstGeom>
          <a:ln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CC46D5C-4B20-47D0-AF09-B94E479910D1}"/>
              </a:ext>
            </a:extLst>
          </p:cNvPr>
          <p:cNvSpPr/>
          <p:nvPr/>
        </p:nvSpPr>
        <p:spPr>
          <a:xfrm>
            <a:off x="6753114" y="1471550"/>
            <a:ext cx="43547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ea typeface="Times New Roman" panose="02020603050405020304" pitchFamily="18" charset="0"/>
              </a:rPr>
              <a:t>Comparison of 2021 Benchmark Plan Monthly Out-of-Pocket Premium Cost for 27-Year-Old in Baltimore City at 250% and 400.5% FPL, </a:t>
            </a:r>
            <a:br>
              <a:rPr lang="en-US" sz="1600" i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i="1" dirty="0">
                <a:latin typeface="Arial" panose="020B0604020202020204" pitchFamily="34" charset="0"/>
                <a:ea typeface="Times New Roman" panose="02020603050405020304" pitchFamily="18" charset="0"/>
              </a:rPr>
              <a:t>With and Without the Reinsurance Program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0803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4F65C-3E8D-41AB-B14C-9B39B40C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112BC-F1D8-4969-A24F-B3B4D1B1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HB 780/SB 729 (2021), which establish a young adult subsidy pilot program, passed the legislature. If the Governor takes no action, they will become law on June 1.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This legislation grew out of work done throughout 2020.</a:t>
            </a:r>
          </a:p>
          <a:p>
            <a:pPr marL="641350" lvl="1" indent="-342900"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In accordance with HB 196/SB 124 (2020), MHBE submitted a report to the legislature evaluating a state-based individual market health insurance subsidy on Dec. 1, 2020. To inform the report:</a:t>
            </a:r>
          </a:p>
          <a:p>
            <a:pPr marL="1485900" lvl="2" indent="-342900"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MHBE worked with Lewis &amp; Ellis, in consultation with the MIA, to complete an actuarial analysis, which was published for public comment from Oct. 2-Nov. 2, 2020.</a:t>
            </a:r>
          </a:p>
          <a:p>
            <a:pPr marL="1485900" lvl="2" indent="-342900"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MHBE formed a stakeholder work group that met in fall 2020 and produced a report of recommendations.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A08AC-5A44-4FF0-9422-37D04156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7E1D1C-CF22-E84F-B05D-DE0C532CFA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899B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899B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67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4F65C-3E8D-41AB-B14C-9B39B40C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HB 780/SB 729 – Maryland Health Benefit Exchange – State-Based Young Adult Health Insurance Subsidies Pilot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112BC-F1D8-4969-A24F-B3B4D1B1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rgbClr val="000000"/>
                </a:solidFill>
                <a:latin typeface="+mn-lt"/>
              </a:rPr>
              <a:t>Directs MHBE, in consultation with the Insurance Commissioner and as approved by the Board, to e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stablish eligibility and payment parameters for the pilot program in 2022 and 2023</a:t>
            </a:r>
          </a:p>
          <a:p>
            <a:pPr marL="1485900" lvl="2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MHBE shall consider young adults 18-40, b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+mn-lt"/>
              </a:rPr>
              <a:t>etween 133% and 400% FPL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Directs MHBE to adopt implementing regulations by Jan. 1, 2022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Subject to available funds, in FY 22-24 MHBE may designate reinsurance funds to be used for the program so that not more than $20M in annual subsidies may be provided in CY 22 and 23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A08AC-5A44-4FF0-9422-37D04156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7E1D1C-CF22-E84F-B05D-DE0C532CFA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899B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899B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48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713494-3E73-47FE-A430-BFC94B263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Uninsured Maryland Adults by Age and Federal Poverty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A822D-73EF-4482-ACC5-A0C6AAEBF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86025"/>
            <a:ext cx="2657475" cy="3519764"/>
          </a:xfrm>
        </p:spPr>
        <p:txBody>
          <a:bodyPr numCol="1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100" dirty="0"/>
              <a:t>Young adults are the largest group of uninsured (67,200; 43% of adult uninsured). A majority are below 400% FPL.</a:t>
            </a:r>
          </a:p>
          <a:p>
            <a:pPr>
              <a:lnSpc>
                <a:spcPct val="120000"/>
              </a:lnSpc>
            </a:pPr>
            <a:endParaRPr lang="en-US" sz="3700" b="0" i="0" dirty="0">
              <a:solidFill>
                <a:srgbClr val="555555"/>
              </a:solidFill>
              <a:effectLst/>
            </a:endParaRPr>
          </a:p>
          <a:p>
            <a:pPr>
              <a:lnSpc>
                <a:spcPct val="120000"/>
              </a:lnSpc>
            </a:pPr>
            <a:endParaRPr lang="en-US" sz="3700" dirty="0">
              <a:solidFill>
                <a:srgbClr val="555555"/>
              </a:solidFill>
            </a:endParaRPr>
          </a:p>
          <a:p>
            <a:pPr>
              <a:lnSpc>
                <a:spcPct val="120000"/>
              </a:lnSpc>
            </a:pPr>
            <a:endParaRPr lang="en-US" sz="3700" b="0" i="0" dirty="0">
              <a:solidFill>
                <a:srgbClr val="555555"/>
              </a:solidFill>
              <a:effectLst/>
            </a:endParaRPr>
          </a:p>
          <a:p>
            <a:pPr>
              <a:lnSpc>
                <a:spcPct val="120000"/>
              </a:lnSpc>
            </a:pPr>
            <a:endParaRPr lang="en-US" sz="3700" b="0" i="0" dirty="0">
              <a:solidFill>
                <a:srgbClr val="555555"/>
              </a:solidFill>
              <a:effectLst/>
            </a:endParaRPr>
          </a:p>
          <a:p>
            <a:pPr marL="342900" indent="-342900"/>
            <a:endParaRPr lang="en-US" b="0" i="0" dirty="0">
              <a:solidFill>
                <a:srgbClr val="555555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BC12494-BDE9-4B73-B115-2D51454FE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899B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5" name="image3.png">
            <a:extLst>
              <a:ext uri="{FF2B5EF4-FFF2-40B4-BE49-F238E27FC236}">
                <a16:creationId xmlns:a16="http://schemas.microsoft.com/office/drawing/2014/main" id="{6557EAA9-741C-4D7C-AA5F-55AC794F00B3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835791" y="1599577"/>
            <a:ext cx="7765366" cy="455353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7967EBC-AA84-4ED0-993F-3C24DD01446A}"/>
              </a:ext>
            </a:extLst>
          </p:cNvPr>
          <p:cNvSpPr/>
          <p:nvPr/>
        </p:nvSpPr>
        <p:spPr>
          <a:xfrm>
            <a:off x="7605932" y="1745647"/>
            <a:ext cx="3826413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Distribution of uninsured Maryland adults with incomes too high for expanded Medicaid coverage, limited to lawfully present residents, by age and income as a percentage of FPL: 2018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C825CB-DC52-4F51-8E30-A796A8172DAC}"/>
              </a:ext>
            </a:extLst>
          </p:cNvPr>
          <p:cNvSpPr txBox="1"/>
          <p:nvPr/>
        </p:nvSpPr>
        <p:spPr>
          <a:xfrm>
            <a:off x="3716457" y="6153114"/>
            <a:ext cx="77789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Source: </a:t>
            </a:r>
            <a:r>
              <a:rPr lang="en-US" sz="1000" i="1" dirty="0"/>
              <a:t>Analysis by Families USA National Center for Coverage Innovation of 2018 data from the American Community Survey. IPUMS USA, University of Minnesota, www.ipums.org. Note: ACS data do not include immigration status. These estimates impute immigration status based generally on previous Urban Institute results. 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46BEE1-F840-48C8-B63A-D019F5DE4E43}"/>
              </a:ext>
            </a:extLst>
          </p:cNvPr>
          <p:cNvSpPr/>
          <p:nvPr/>
        </p:nvSpPr>
        <p:spPr>
          <a:xfrm>
            <a:off x="6096000" y="2307102"/>
            <a:ext cx="867508" cy="3846012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3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210938C-DA60-4331-82AA-052A26064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2022 Young Adult Subsidy Program Parameters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C2086-C49F-409F-86C4-331FADC7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1D1C-CF22-E84F-B05D-DE0C532CFAB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FE344AB-E290-4B6A-AF07-85AE8E2F9F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845716"/>
              </p:ext>
            </p:extLst>
          </p:nvPr>
        </p:nvGraphicFramePr>
        <p:xfrm>
          <a:off x="2427288" y="2992033"/>
          <a:ext cx="7792242" cy="3094692"/>
        </p:xfrm>
        <a:graphic>
          <a:graphicData uri="http://schemas.openxmlformats.org/drawingml/2006/table">
            <a:tbl>
              <a:tblPr/>
              <a:tblGrid>
                <a:gridCol w="980975">
                  <a:extLst>
                    <a:ext uri="{9D8B030D-6E8A-4147-A177-3AD203B41FA5}">
                      <a16:colId xmlns:a16="http://schemas.microsoft.com/office/drawing/2014/main" val="2238191489"/>
                    </a:ext>
                  </a:extLst>
                </a:gridCol>
                <a:gridCol w="980975">
                  <a:extLst>
                    <a:ext uri="{9D8B030D-6E8A-4147-A177-3AD203B41FA5}">
                      <a16:colId xmlns:a16="http://schemas.microsoft.com/office/drawing/2014/main" val="774994550"/>
                    </a:ext>
                  </a:extLst>
                </a:gridCol>
                <a:gridCol w="980975">
                  <a:extLst>
                    <a:ext uri="{9D8B030D-6E8A-4147-A177-3AD203B41FA5}">
                      <a16:colId xmlns:a16="http://schemas.microsoft.com/office/drawing/2014/main" val="2713728883"/>
                    </a:ext>
                  </a:extLst>
                </a:gridCol>
                <a:gridCol w="980975">
                  <a:extLst>
                    <a:ext uri="{9D8B030D-6E8A-4147-A177-3AD203B41FA5}">
                      <a16:colId xmlns:a16="http://schemas.microsoft.com/office/drawing/2014/main" val="1856550159"/>
                    </a:ext>
                  </a:extLst>
                </a:gridCol>
                <a:gridCol w="980975">
                  <a:extLst>
                    <a:ext uri="{9D8B030D-6E8A-4147-A177-3AD203B41FA5}">
                      <a16:colId xmlns:a16="http://schemas.microsoft.com/office/drawing/2014/main" val="3549530104"/>
                    </a:ext>
                  </a:extLst>
                </a:gridCol>
                <a:gridCol w="980975">
                  <a:extLst>
                    <a:ext uri="{9D8B030D-6E8A-4147-A177-3AD203B41FA5}">
                      <a16:colId xmlns:a16="http://schemas.microsoft.com/office/drawing/2014/main" val="3773392288"/>
                    </a:ext>
                  </a:extLst>
                </a:gridCol>
                <a:gridCol w="980975">
                  <a:extLst>
                    <a:ext uri="{9D8B030D-6E8A-4147-A177-3AD203B41FA5}">
                      <a16:colId xmlns:a16="http://schemas.microsoft.com/office/drawing/2014/main" val="3149397876"/>
                    </a:ext>
                  </a:extLst>
                </a:gridCol>
                <a:gridCol w="925417">
                  <a:extLst>
                    <a:ext uri="{9D8B030D-6E8A-4147-A177-3AD203B41FA5}">
                      <a16:colId xmlns:a16="http://schemas.microsoft.com/office/drawing/2014/main" val="3017626342"/>
                    </a:ext>
                  </a:extLst>
                </a:gridCol>
              </a:tblGrid>
              <a:tr h="582556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Expected Contribution (EC) for Benchmark Plan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966753"/>
                  </a:ext>
                </a:extLst>
              </a:tr>
              <a:tr h="3140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FPL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EC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MD Young Adult EC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573898"/>
                  </a:ext>
                </a:extLst>
              </a:tr>
              <a:tr h="314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82795"/>
                  </a:ext>
                </a:extLst>
              </a:tr>
              <a:tr h="314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406338"/>
                  </a:ext>
                </a:extLst>
              </a:tr>
              <a:tr h="314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≤150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18891"/>
                  </a:ext>
                </a:extLst>
              </a:tr>
              <a:tr h="314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562342"/>
                  </a:ext>
                </a:extLst>
              </a:tr>
              <a:tr h="314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563936"/>
                  </a:ext>
                </a:extLst>
              </a:tr>
              <a:tr h="314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924444"/>
                  </a:ext>
                </a:extLst>
              </a:tr>
              <a:tr h="314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49388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1FAD51D-00EC-4D79-9B92-0DE9726DD93A}"/>
              </a:ext>
            </a:extLst>
          </p:cNvPr>
          <p:cNvSpPr txBox="1"/>
          <p:nvPr/>
        </p:nvSpPr>
        <p:spPr>
          <a:xfrm>
            <a:off x="990600" y="1269907"/>
            <a:ext cx="50141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Eligibility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Age: 18-34 (18 or older; younger than 35)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Income: 138% to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400%</a:t>
            </a:r>
            <a:r>
              <a:rPr lang="en-US" dirty="0"/>
              <a:t> FPL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Eligible to enroll through MHC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Enrolled through MHC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Enrollment cap if projections indicate that budget may be exceeded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21F0D1-E39C-4E03-A173-CCD8BA50430E}"/>
              </a:ext>
            </a:extLst>
          </p:cNvPr>
          <p:cNvSpPr txBox="1"/>
          <p:nvPr/>
        </p:nvSpPr>
        <p:spPr>
          <a:xfrm>
            <a:off x="6004715" y="1269907"/>
            <a:ext cx="51966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Subsidy Design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Reduce the maximum expected contribution by 2.5% between ages 18 and 30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ages 31 to 35, reduce the 2.5% reduction by 0.5% each year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Projected 2022 cost: $17M</a:t>
            </a:r>
          </a:p>
        </p:txBody>
      </p:sp>
    </p:spTree>
    <p:extLst>
      <p:ext uri="{BB962C8B-B14F-4D97-AF65-F5344CB8AC3E}">
        <p14:creationId xmlns:p14="http://schemas.microsoft.com/office/powerpoint/2010/main" val="179028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C2086-C49F-409F-86C4-331FADC7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1D1C-CF22-E84F-B05D-DE0C532CFAB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5CBBEA2-C6CA-4291-8040-9E28FB7293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164658"/>
              </p:ext>
            </p:extLst>
          </p:nvPr>
        </p:nvGraphicFramePr>
        <p:xfrm>
          <a:off x="1969450" y="1847022"/>
          <a:ext cx="7984651" cy="4108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itle 6">
            <a:extLst>
              <a:ext uri="{FF2B5EF4-FFF2-40B4-BE49-F238E27FC236}">
                <a16:creationId xmlns:a16="http://schemas.microsoft.com/office/drawing/2014/main" id="{2D327A01-35AF-431F-85A8-1307FF7E55CC}"/>
              </a:ext>
            </a:extLst>
          </p:cNvPr>
          <p:cNvSpPr txBox="1">
            <a:spLocks/>
          </p:cNvSpPr>
          <p:nvPr/>
        </p:nvSpPr>
        <p:spPr>
          <a:xfrm>
            <a:off x="914400" y="364891"/>
            <a:ext cx="10818018" cy="1106424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none" baseline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Proposed MD Young Adult Subsidy Expected Contribution Levels by FPL, Compared to Federal Levels </a:t>
            </a:r>
          </a:p>
        </p:txBody>
      </p:sp>
    </p:spTree>
    <p:extLst>
      <p:ext uri="{BB962C8B-B14F-4D97-AF65-F5344CB8AC3E}">
        <p14:creationId xmlns:p14="http://schemas.microsoft.com/office/powerpoint/2010/main" val="134932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210938C-DA60-4331-82AA-052A26064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Young Adult Subsidy Example: </a:t>
            </a:r>
            <a:br>
              <a:rPr lang="en-US" dirty="0"/>
            </a:br>
            <a:r>
              <a:rPr lang="en-US" dirty="0"/>
              <a:t>28-year-old in Baltimore City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C2086-C49F-409F-86C4-331FADC7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1D1C-CF22-E84F-B05D-DE0C532CFAB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E2BE4B-4A8D-4DED-9D94-69445F90C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569" y="1841582"/>
            <a:ext cx="8200862" cy="35440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BE6C13-60DB-4C7A-B898-80493B3A8044}"/>
              </a:ext>
            </a:extLst>
          </p:cNvPr>
          <p:cNvSpPr txBox="1"/>
          <p:nvPr/>
        </p:nvSpPr>
        <p:spPr>
          <a:xfrm>
            <a:off x="1895998" y="1889849"/>
            <a:ext cx="402894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Benchmark Plan Monthly Premium After APTC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2CEF9E-1E69-49E9-8669-EE5F73C46659}"/>
              </a:ext>
            </a:extLst>
          </p:cNvPr>
          <p:cNvSpPr txBox="1"/>
          <p:nvPr/>
        </p:nvSpPr>
        <p:spPr>
          <a:xfrm>
            <a:off x="6167490" y="1889849"/>
            <a:ext cx="402894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Benchmark Plan Monthly Premium After APTC + State Subsidy</a:t>
            </a:r>
          </a:p>
        </p:txBody>
      </p:sp>
    </p:spTree>
    <p:extLst>
      <p:ext uri="{BB962C8B-B14F-4D97-AF65-F5344CB8AC3E}">
        <p14:creationId xmlns:p14="http://schemas.microsoft.com/office/powerpoint/2010/main" val="3703279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8D65A1-DB6B-473F-8A18-6E1147BB5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284480"/>
            <a:ext cx="10553700" cy="67710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2899B7"/>
                </a:solidFill>
              </a:rPr>
              <a:t>Other Subsidy Structures Considered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768AA0-B8FB-4610-ABE0-24F91D91C8D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045874" y="6356350"/>
            <a:ext cx="2743200" cy="365125"/>
          </a:xfrm>
        </p:spPr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US" smtClean="0">
                <a:solidFill>
                  <a:srgbClr val="2899B7"/>
                </a:solidFill>
              </a:rPr>
              <a:t>9</a:t>
            </a:fld>
            <a:endParaRPr lang="en-US" dirty="0">
              <a:solidFill>
                <a:srgbClr val="2899B7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7B47802-0293-467D-B5D4-96B26A1177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2484296"/>
              </p:ext>
            </p:extLst>
          </p:nvPr>
        </p:nvGraphicFramePr>
        <p:xfrm>
          <a:off x="549876" y="1710320"/>
          <a:ext cx="7613339" cy="3929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0F516D2-737A-44F3-B7C6-2339D1BF8C76}"/>
              </a:ext>
            </a:extLst>
          </p:cNvPr>
          <p:cNvSpPr/>
          <p:nvPr/>
        </p:nvSpPr>
        <p:spPr>
          <a:xfrm>
            <a:off x="317024" y="1171423"/>
            <a:ext cx="8290925" cy="30155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Maximum Applicable Percentage by Subsidy and Age at 200% of the FPL 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537AC9D8-C168-4322-BA6E-47B8A4CF7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3875" y="2254976"/>
            <a:ext cx="3525519" cy="292958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</a:rPr>
              <a:t>This graph illustrates the impact of each subsidy by age.</a:t>
            </a: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</a:rPr>
              <a:t>The graph focuses on an individual at 200% of the FPL – these lines will vary at other income levels.</a:t>
            </a:r>
          </a:p>
          <a:p>
            <a:pPr marL="742950" lvl="1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</a:rPr>
              <a:t>For higher incomes (e.g., 300% of FPL), AASE becomes the richest subsidy structure</a:t>
            </a:r>
            <a:r>
              <a:rPr lang="en-US" sz="1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34B1C2-7DDF-4620-AA9B-BF2B0AC9B61F}"/>
              </a:ext>
            </a:extLst>
          </p:cNvPr>
          <p:cNvSpPr/>
          <p:nvPr/>
        </p:nvSpPr>
        <p:spPr>
          <a:xfrm>
            <a:off x="5393094" y="4711959"/>
            <a:ext cx="2220686" cy="26125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HC">
      <a:dk1>
        <a:srgbClr val="000000"/>
      </a:dk1>
      <a:lt1>
        <a:srgbClr val="FFFFFF"/>
      </a:lt1>
      <a:dk2>
        <a:srgbClr val="565655"/>
      </a:dk2>
      <a:lt2>
        <a:srgbClr val="F05928"/>
      </a:lt2>
      <a:accent1>
        <a:srgbClr val="2899B7"/>
      </a:accent1>
      <a:accent2>
        <a:srgbClr val="8CC247"/>
      </a:accent2>
      <a:accent3>
        <a:srgbClr val="5D2C80"/>
      </a:accent3>
      <a:accent4>
        <a:srgbClr val="FDB813"/>
      </a:accent4>
      <a:accent5>
        <a:srgbClr val="008C83"/>
      </a:accent5>
      <a:accent6>
        <a:srgbClr val="BE1E2C"/>
      </a:accent6>
      <a:hlink>
        <a:srgbClr val="0563C1"/>
      </a:hlink>
      <a:folHlink>
        <a:srgbClr val="9E1E6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31887</TotalTime>
  <Words>2616</Words>
  <Application>Microsoft Office PowerPoint</Application>
  <PresentationFormat>Widescreen</PresentationFormat>
  <Paragraphs>419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 Math</vt:lpstr>
      <vt:lpstr>Corbel</vt:lpstr>
      <vt:lpstr>Courier New</vt:lpstr>
      <vt:lpstr>System Font Regular</vt:lpstr>
      <vt:lpstr>Wingdings</vt:lpstr>
      <vt:lpstr>Office Theme</vt:lpstr>
      <vt:lpstr>Young Adult Premium Subsidy Proposed Parameters</vt:lpstr>
      <vt:lpstr>Agenda</vt:lpstr>
      <vt:lpstr>Background</vt:lpstr>
      <vt:lpstr>HB 780/SB 729 – Maryland Health Benefit Exchange – State-Based Young Adult Health Insurance Subsidies Pilot Program</vt:lpstr>
      <vt:lpstr>Uninsured Maryland Adults by Age and Federal Poverty Level</vt:lpstr>
      <vt:lpstr>Proposed 2022 Young Adult Subsidy Program Parameters  </vt:lpstr>
      <vt:lpstr>PowerPoint Presentation</vt:lpstr>
      <vt:lpstr>Young Adult Subsidy Example:  28-year-old in Baltimore City</vt:lpstr>
      <vt:lpstr>Other Subsidy Structures Considered</vt:lpstr>
      <vt:lpstr>Next Steps</vt:lpstr>
      <vt:lpstr>Motion</vt:lpstr>
      <vt:lpstr>Appendix</vt:lpstr>
      <vt:lpstr>Reinsurance Update</vt:lpstr>
      <vt:lpstr>Actual &amp; Projected SRP Fund Expenses and Income  </vt:lpstr>
      <vt:lpstr>Actual &amp; Projected SRP Fund Expenses and Income - Caveats</vt:lpstr>
      <vt:lpstr>Projected Impact of Proposed Subsidy* </vt:lpstr>
      <vt:lpstr>Other Subsidy Structures Considered - Impacts </vt:lpstr>
      <vt:lpstr>Young Adult Subsidy Structures Detailed (1/2)</vt:lpstr>
      <vt:lpstr>Young Adult Subsidy Structures Detailed (2/2)</vt:lpstr>
      <vt:lpstr>Young Adult Subsidy Structures Formulas</vt:lpstr>
      <vt:lpstr>The Reinsurance Program Has Successfully Reduced Premiums</vt:lpstr>
      <vt:lpstr>But Not Everyone Feels the Benefit of the Reinsurance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Wilkes, Stephen</dc:creator>
  <cp:lastModifiedBy>Johanna Fabian-Marks</cp:lastModifiedBy>
  <cp:revision>124</cp:revision>
  <dcterms:created xsi:type="dcterms:W3CDTF">2019-03-19T20:31:12Z</dcterms:created>
  <dcterms:modified xsi:type="dcterms:W3CDTF">2021-04-19T16:19:10Z</dcterms:modified>
</cp:coreProperties>
</file>