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theme/theme5.xml" ContentType="application/vnd.openxmlformats-officedocument.theme+xml"/>
  <Override PartName="/ppt/slideLayouts/slideLayout27.xml" ContentType="application/vnd.openxmlformats-officedocument.presentationml.slideLayout+xml"/>
  <Override PartName="/ppt/theme/theme6.xml" ContentType="application/vnd.openxmlformats-officedocument.theme+xml"/>
  <Override PartName="/ppt/slideLayouts/slideLayout28.xml" ContentType="application/vnd.openxmlformats-officedocument.presentationml.slideLayout+xml"/>
  <Override PartName="/ppt/theme/theme7.xml" ContentType="application/vnd.openxmlformats-officedocument.theme+xml"/>
  <Override PartName="/ppt/slideLayouts/slideLayout29.xml" ContentType="application/vnd.openxmlformats-officedocument.presentationml.slideLayout+xml"/>
  <Override PartName="/ppt/theme/theme8.xml" ContentType="application/vnd.openxmlformats-officedocument.theme+xml"/>
  <Override PartName="/ppt/slideLayouts/slideLayout30.xml" ContentType="application/vnd.openxmlformats-officedocument.presentationml.slideLayout+xml"/>
  <Override PartName="/ppt/theme/theme9.xml" ContentType="application/vnd.openxmlformats-officedocument.theme+xml"/>
  <Override PartName="/ppt/slideLayouts/slideLayout31.xml" ContentType="application/vnd.openxmlformats-officedocument.presentationml.slideLayout+xml"/>
  <Override PartName="/ppt/theme/theme10.xml" ContentType="application/vnd.openxmlformats-officedocument.theme+xml"/>
  <Override PartName="/ppt/slideLayouts/slideLayout32.xml" ContentType="application/vnd.openxmlformats-officedocument.presentationml.slideLayout+xml"/>
  <Override PartName="/ppt/theme/theme11.xml" ContentType="application/vnd.openxmlformats-officedocument.theme+xml"/>
  <Override PartName="/ppt/slideLayouts/slideLayout33.xml" ContentType="application/vnd.openxmlformats-officedocument.presentationml.slideLayout+xml"/>
  <Override PartName="/ppt/theme/theme12.xml" ContentType="application/vnd.openxmlformats-officedocument.theme+xml"/>
  <Override PartName="/ppt/slideLayouts/slideLayout34.xml" ContentType="application/vnd.openxmlformats-officedocument.presentationml.slideLayout+xml"/>
  <Override PartName="/ppt/theme/theme13.xml" ContentType="application/vnd.openxmlformats-officedocument.theme+xml"/>
  <Override PartName="/ppt/slideLayouts/slideLayout35.xml" ContentType="application/vnd.openxmlformats-officedocument.presentationml.slideLayout+xml"/>
  <Override PartName="/ppt/theme/theme14.xml" ContentType="application/vnd.openxmlformats-officedocument.theme+xml"/>
  <Override PartName="/ppt/slideLayouts/slideLayout36.xml" ContentType="application/vnd.openxmlformats-officedocument.presentationml.slideLayout+xml"/>
  <Override PartName="/ppt/theme/theme15.xml" ContentType="application/vnd.openxmlformats-officedocument.theme+xml"/>
  <Override PartName="/ppt/slideLayouts/slideLayout37.xml" ContentType="application/vnd.openxmlformats-officedocument.presentationml.slideLayout+xml"/>
  <Override PartName="/ppt/theme/theme16.xml" ContentType="application/vnd.openxmlformats-officedocument.theme+xml"/>
  <Override PartName="/ppt/slideLayouts/slideLayout38.xml" ContentType="application/vnd.openxmlformats-officedocument.presentationml.slideLayout+xml"/>
  <Override PartName="/ppt/theme/theme17.xml" ContentType="application/vnd.openxmlformats-officedocument.theme+xml"/>
  <Override PartName="/ppt/slideLayouts/slideLayout39.xml" ContentType="application/vnd.openxmlformats-officedocument.presentationml.slideLayout+xml"/>
  <Override PartName="/ppt/theme/theme18.xml" ContentType="application/vnd.openxmlformats-officedocument.theme+xml"/>
  <Override PartName="/ppt/slideLayouts/slideLayout40.xml" ContentType="application/vnd.openxmlformats-officedocument.presentationml.slideLayout+xml"/>
  <Override PartName="/ppt/theme/theme19.xml" ContentType="application/vnd.openxmlformats-officedocument.theme+xml"/>
  <Override PartName="/ppt/slideLayouts/slideLayout41.xml" ContentType="application/vnd.openxmlformats-officedocument.presentationml.slideLayout+xml"/>
  <Override PartName="/ppt/theme/theme20.xml" ContentType="application/vnd.openxmlformats-officedocument.theme+xml"/>
  <Override PartName="/ppt/slideLayouts/slideLayout42.xml" ContentType="application/vnd.openxmlformats-officedocument.presentationml.slideLayout+xml"/>
  <Override PartName="/ppt/theme/theme21.xml" ContentType="application/vnd.openxmlformats-officedocument.theme+xml"/>
  <Override PartName="/ppt/slideLayouts/slideLayout43.xml" ContentType="application/vnd.openxmlformats-officedocument.presentationml.slideLayout+xml"/>
  <Override PartName="/ppt/theme/theme22.xml" ContentType="application/vnd.openxmlformats-officedocument.theme+xml"/>
  <Override PartName="/ppt/slideLayouts/slideLayout44.xml" ContentType="application/vnd.openxmlformats-officedocument.presentationml.slideLayout+xml"/>
  <Override PartName="/ppt/theme/theme23.xml" ContentType="application/vnd.openxmlformats-officedocument.theme+xml"/>
  <Override PartName="/ppt/slideLayouts/slideLayout45.xml" ContentType="application/vnd.openxmlformats-officedocument.presentationml.slideLayout+xml"/>
  <Override PartName="/ppt/theme/theme24.xml" ContentType="application/vnd.openxmlformats-officedocument.theme+xml"/>
  <Override PartName="/ppt/slideLayouts/slideLayout46.xml" ContentType="application/vnd.openxmlformats-officedocument.presentationml.slideLayout+xml"/>
  <Override PartName="/ppt/theme/theme25.xml" ContentType="application/vnd.openxmlformats-officedocument.theme+xml"/>
  <Override PartName="/ppt/slideLayouts/slideLayout47.xml" ContentType="application/vnd.openxmlformats-officedocument.presentationml.slideLayout+xml"/>
  <Override PartName="/ppt/theme/theme26.xml" ContentType="application/vnd.openxmlformats-officedocument.theme+xml"/>
  <Override PartName="/ppt/slideLayouts/slideLayout48.xml" ContentType="application/vnd.openxmlformats-officedocument.presentationml.slideLayout+xml"/>
  <Override PartName="/ppt/theme/theme27.xml" ContentType="application/vnd.openxmlformats-officedocument.theme+xml"/>
  <Override PartName="/ppt/slideLayouts/slideLayout49.xml" ContentType="application/vnd.openxmlformats-officedocument.presentationml.slideLayout+xml"/>
  <Override PartName="/ppt/theme/theme28.xml" ContentType="application/vnd.openxmlformats-officedocument.theme+xml"/>
  <Override PartName="/ppt/slideLayouts/slideLayout50.xml" ContentType="application/vnd.openxmlformats-officedocument.presentationml.slideLayout+xml"/>
  <Override PartName="/ppt/theme/theme29.xml" ContentType="application/vnd.openxmlformats-officedocument.theme+xml"/>
  <Override PartName="/ppt/slideLayouts/slideLayout51.xml" ContentType="application/vnd.openxmlformats-officedocument.presentationml.slideLayout+xml"/>
  <Override PartName="/ppt/theme/theme30.xml" ContentType="application/vnd.openxmlformats-officedocument.theme+xml"/>
  <Override PartName="/ppt/slideLayouts/slideLayout52.xml" ContentType="application/vnd.openxmlformats-officedocument.presentationml.slideLayout+xml"/>
  <Override PartName="/ppt/theme/theme31.xml" ContentType="application/vnd.openxmlformats-officedocument.theme+xml"/>
  <Override PartName="/ppt/slideLayouts/slideLayout53.xml" ContentType="application/vnd.openxmlformats-officedocument.presentationml.slideLayout+xml"/>
  <Override PartName="/ppt/theme/theme32.xml" ContentType="application/vnd.openxmlformats-officedocument.theme+xml"/>
  <Override PartName="/ppt/slideLayouts/slideLayout54.xml" ContentType="application/vnd.openxmlformats-officedocument.presentationml.slideLayout+xml"/>
  <Override PartName="/ppt/theme/theme33.xml" ContentType="application/vnd.openxmlformats-officedocument.theme+xml"/>
  <Override PartName="/ppt/theme/theme34.xml" ContentType="application/vnd.openxmlformats-officedocument.theme+xml"/>
  <Override PartName="/ppt/theme/theme3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drawings/drawing2.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7" r:id="rId2"/>
    <p:sldMasterId id="2147483689" r:id="rId3"/>
    <p:sldMasterId id="2147483691" r:id="rId4"/>
    <p:sldMasterId id="2147483693" r:id="rId5"/>
    <p:sldMasterId id="2147483695" r:id="rId6"/>
    <p:sldMasterId id="2147483697" r:id="rId7"/>
    <p:sldMasterId id="2147483699" r:id="rId8"/>
    <p:sldMasterId id="2147483701" r:id="rId9"/>
    <p:sldMasterId id="2147483703" r:id="rId10"/>
    <p:sldMasterId id="2147483705" r:id="rId11"/>
    <p:sldMasterId id="2147483707" r:id="rId12"/>
    <p:sldMasterId id="2147483709" r:id="rId13"/>
    <p:sldMasterId id="2147483711" r:id="rId14"/>
    <p:sldMasterId id="2147483713" r:id="rId15"/>
    <p:sldMasterId id="2147483715" r:id="rId16"/>
    <p:sldMasterId id="2147483717" r:id="rId17"/>
    <p:sldMasterId id="2147483719" r:id="rId18"/>
    <p:sldMasterId id="2147483721" r:id="rId19"/>
    <p:sldMasterId id="2147483723" r:id="rId20"/>
    <p:sldMasterId id="2147483725" r:id="rId21"/>
    <p:sldMasterId id="2147483727" r:id="rId22"/>
    <p:sldMasterId id="2147483729" r:id="rId23"/>
    <p:sldMasterId id="2147483731" r:id="rId24"/>
    <p:sldMasterId id="2147483733" r:id="rId25"/>
    <p:sldMasterId id="2147483735" r:id="rId26"/>
    <p:sldMasterId id="2147483737" r:id="rId27"/>
    <p:sldMasterId id="2147483739" r:id="rId28"/>
    <p:sldMasterId id="2147483741" r:id="rId29"/>
    <p:sldMasterId id="2147483743" r:id="rId30"/>
    <p:sldMasterId id="2147483745" r:id="rId31"/>
    <p:sldMasterId id="2147483747" r:id="rId32"/>
    <p:sldMasterId id="2147483749" r:id="rId33"/>
  </p:sldMasterIdLst>
  <p:notesMasterIdLst>
    <p:notesMasterId r:id="rId90"/>
  </p:notesMasterIdLst>
  <p:handoutMasterIdLst>
    <p:handoutMasterId r:id="rId91"/>
  </p:handoutMasterIdLst>
  <p:sldIdLst>
    <p:sldId id="257" r:id="rId34"/>
    <p:sldId id="276" r:id="rId35"/>
    <p:sldId id="260" r:id="rId36"/>
    <p:sldId id="279" r:id="rId37"/>
    <p:sldId id="280" r:id="rId38"/>
    <p:sldId id="281" r:id="rId39"/>
    <p:sldId id="282" r:id="rId40"/>
    <p:sldId id="283" r:id="rId41"/>
    <p:sldId id="284" r:id="rId42"/>
    <p:sldId id="285" r:id="rId43"/>
    <p:sldId id="286" r:id="rId44"/>
    <p:sldId id="287" r:id="rId45"/>
    <p:sldId id="288" r:id="rId46"/>
    <p:sldId id="289" r:id="rId47"/>
    <p:sldId id="290" r:id="rId48"/>
    <p:sldId id="291" r:id="rId49"/>
    <p:sldId id="292" r:id="rId50"/>
    <p:sldId id="293" r:id="rId51"/>
    <p:sldId id="294" r:id="rId52"/>
    <p:sldId id="295" r:id="rId53"/>
    <p:sldId id="296" r:id="rId54"/>
    <p:sldId id="297" r:id="rId55"/>
    <p:sldId id="298" r:id="rId56"/>
    <p:sldId id="299" r:id="rId57"/>
    <p:sldId id="300" r:id="rId58"/>
    <p:sldId id="301" r:id="rId59"/>
    <p:sldId id="302" r:id="rId60"/>
    <p:sldId id="303" r:id="rId61"/>
    <p:sldId id="304" r:id="rId62"/>
    <p:sldId id="305" r:id="rId63"/>
    <p:sldId id="306" r:id="rId64"/>
    <p:sldId id="307" r:id="rId65"/>
    <p:sldId id="308" r:id="rId66"/>
    <p:sldId id="309" r:id="rId67"/>
    <p:sldId id="310" r:id="rId68"/>
    <p:sldId id="278" r:id="rId69"/>
    <p:sldId id="269" r:id="rId70"/>
    <p:sldId id="311" r:id="rId71"/>
    <p:sldId id="313" r:id="rId72"/>
    <p:sldId id="314" r:id="rId73"/>
    <p:sldId id="315" r:id="rId74"/>
    <p:sldId id="316" r:id="rId75"/>
    <p:sldId id="317" r:id="rId76"/>
    <p:sldId id="318" r:id="rId77"/>
    <p:sldId id="319" r:id="rId78"/>
    <p:sldId id="320" r:id="rId79"/>
    <p:sldId id="321" r:id="rId80"/>
    <p:sldId id="322" r:id="rId81"/>
    <p:sldId id="323" r:id="rId82"/>
    <p:sldId id="324" r:id="rId83"/>
    <p:sldId id="325" r:id="rId84"/>
    <p:sldId id="326" r:id="rId85"/>
    <p:sldId id="327" r:id="rId86"/>
    <p:sldId id="277" r:id="rId87"/>
    <p:sldId id="312" r:id="rId88"/>
    <p:sldId id="328" r:id="rId8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5655"/>
    <a:srgbClr val="A5ACB0"/>
    <a:srgbClr val="FFFFFF"/>
    <a:srgbClr val="DE7553"/>
    <a:srgbClr val="F2E3BC"/>
    <a:srgbClr val="A3D869"/>
    <a:srgbClr val="003E74"/>
    <a:srgbClr val="8CC247"/>
    <a:srgbClr val="2899B7"/>
    <a:srgbClr val="DA98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17" autoAdjust="0"/>
    <p:restoredTop sz="94660"/>
  </p:normalViewPr>
  <p:slideViewPr>
    <p:cSldViewPr snapToGrid="0">
      <p:cViewPr varScale="1">
        <p:scale>
          <a:sx n="66" d="100"/>
          <a:sy n="66" d="100"/>
        </p:scale>
        <p:origin x="1320" y="4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9.xml"/><Relationship Id="rId47" Type="http://schemas.openxmlformats.org/officeDocument/2006/relationships/slide" Target="slides/slide14.xml"/><Relationship Id="rId63" Type="http://schemas.openxmlformats.org/officeDocument/2006/relationships/slide" Target="slides/slide30.xml"/><Relationship Id="rId68" Type="http://schemas.openxmlformats.org/officeDocument/2006/relationships/slide" Target="slides/slide35.xml"/><Relationship Id="rId84" Type="http://schemas.openxmlformats.org/officeDocument/2006/relationships/slide" Target="slides/slide51.xml"/><Relationship Id="rId89" Type="http://schemas.openxmlformats.org/officeDocument/2006/relationships/slide" Target="slides/slide56.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 Target="slides/slide4.xml"/><Relationship Id="rId53" Type="http://schemas.openxmlformats.org/officeDocument/2006/relationships/slide" Target="slides/slide20.xml"/><Relationship Id="rId58" Type="http://schemas.openxmlformats.org/officeDocument/2006/relationships/slide" Target="slides/slide25.xml"/><Relationship Id="rId74" Type="http://schemas.openxmlformats.org/officeDocument/2006/relationships/slide" Target="slides/slide41.xml"/><Relationship Id="rId79" Type="http://schemas.openxmlformats.org/officeDocument/2006/relationships/slide" Target="slides/slide46.xml"/><Relationship Id="rId5" Type="http://schemas.openxmlformats.org/officeDocument/2006/relationships/slideMaster" Target="slideMasters/slideMaster5.xml"/><Relationship Id="rId90" Type="http://schemas.openxmlformats.org/officeDocument/2006/relationships/notesMaster" Target="notesMasters/notesMaster1.xml"/><Relationship Id="rId95" Type="http://schemas.openxmlformats.org/officeDocument/2006/relationships/tableStyles" Target="tableStyles.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 Target="slides/slide10.xml"/><Relationship Id="rId48" Type="http://schemas.openxmlformats.org/officeDocument/2006/relationships/slide" Target="slides/slide15.xml"/><Relationship Id="rId64" Type="http://schemas.openxmlformats.org/officeDocument/2006/relationships/slide" Target="slides/slide31.xml"/><Relationship Id="rId69" Type="http://schemas.openxmlformats.org/officeDocument/2006/relationships/slide" Target="slides/slide36.xml"/><Relationship Id="rId8" Type="http://schemas.openxmlformats.org/officeDocument/2006/relationships/slideMaster" Target="slideMasters/slideMaster8.xml"/><Relationship Id="rId51" Type="http://schemas.openxmlformats.org/officeDocument/2006/relationships/slide" Target="slides/slide18.xml"/><Relationship Id="rId72" Type="http://schemas.openxmlformats.org/officeDocument/2006/relationships/slide" Target="slides/slide39.xml"/><Relationship Id="rId80" Type="http://schemas.openxmlformats.org/officeDocument/2006/relationships/slide" Target="slides/slide47.xml"/><Relationship Id="rId85" Type="http://schemas.openxmlformats.org/officeDocument/2006/relationships/slide" Target="slides/slide52.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5.xml"/><Relationship Id="rId46" Type="http://schemas.openxmlformats.org/officeDocument/2006/relationships/slide" Target="slides/slide13.xml"/><Relationship Id="rId59" Type="http://schemas.openxmlformats.org/officeDocument/2006/relationships/slide" Target="slides/slide26.xml"/><Relationship Id="rId67" Type="http://schemas.openxmlformats.org/officeDocument/2006/relationships/slide" Target="slides/slide34.xml"/><Relationship Id="rId20" Type="http://schemas.openxmlformats.org/officeDocument/2006/relationships/slideMaster" Target="slideMasters/slideMaster20.xml"/><Relationship Id="rId41" Type="http://schemas.openxmlformats.org/officeDocument/2006/relationships/slide" Target="slides/slide8.xml"/><Relationship Id="rId54" Type="http://schemas.openxmlformats.org/officeDocument/2006/relationships/slide" Target="slides/slide21.xml"/><Relationship Id="rId62" Type="http://schemas.openxmlformats.org/officeDocument/2006/relationships/slide" Target="slides/slide29.xml"/><Relationship Id="rId70" Type="http://schemas.openxmlformats.org/officeDocument/2006/relationships/slide" Target="slides/slide37.xml"/><Relationship Id="rId75" Type="http://schemas.openxmlformats.org/officeDocument/2006/relationships/slide" Target="slides/slide42.xml"/><Relationship Id="rId83" Type="http://schemas.openxmlformats.org/officeDocument/2006/relationships/slide" Target="slides/slide50.xml"/><Relationship Id="rId88" Type="http://schemas.openxmlformats.org/officeDocument/2006/relationships/slide" Target="slides/slide55.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3.xml"/><Relationship Id="rId49" Type="http://schemas.openxmlformats.org/officeDocument/2006/relationships/slide" Target="slides/slide16.xml"/><Relationship Id="rId57" Type="http://schemas.openxmlformats.org/officeDocument/2006/relationships/slide" Target="slides/slide24.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11.xml"/><Relationship Id="rId52" Type="http://schemas.openxmlformats.org/officeDocument/2006/relationships/slide" Target="slides/slide19.xml"/><Relationship Id="rId60" Type="http://schemas.openxmlformats.org/officeDocument/2006/relationships/slide" Target="slides/slide27.xml"/><Relationship Id="rId65" Type="http://schemas.openxmlformats.org/officeDocument/2006/relationships/slide" Target="slides/slide32.xml"/><Relationship Id="rId73" Type="http://schemas.openxmlformats.org/officeDocument/2006/relationships/slide" Target="slides/slide40.xml"/><Relationship Id="rId78" Type="http://schemas.openxmlformats.org/officeDocument/2006/relationships/slide" Target="slides/slide45.xml"/><Relationship Id="rId81" Type="http://schemas.openxmlformats.org/officeDocument/2006/relationships/slide" Target="slides/slide48.xml"/><Relationship Id="rId86" Type="http://schemas.openxmlformats.org/officeDocument/2006/relationships/slide" Target="slides/slide53.xml"/><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6.xml"/><Relationship Id="rId34" Type="http://schemas.openxmlformats.org/officeDocument/2006/relationships/slide" Target="slides/slide1.xml"/><Relationship Id="rId50" Type="http://schemas.openxmlformats.org/officeDocument/2006/relationships/slide" Target="slides/slide17.xml"/><Relationship Id="rId55" Type="http://schemas.openxmlformats.org/officeDocument/2006/relationships/slide" Target="slides/slide22.xml"/><Relationship Id="rId76" Type="http://schemas.openxmlformats.org/officeDocument/2006/relationships/slide" Target="slides/slide43.xml"/><Relationship Id="rId7" Type="http://schemas.openxmlformats.org/officeDocument/2006/relationships/slideMaster" Target="slideMasters/slideMaster7.xml"/><Relationship Id="rId71" Type="http://schemas.openxmlformats.org/officeDocument/2006/relationships/slide" Target="slides/slide38.xml"/><Relationship Id="rId9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7.xml"/><Relationship Id="rId45" Type="http://schemas.openxmlformats.org/officeDocument/2006/relationships/slide" Target="slides/slide12.xml"/><Relationship Id="rId66" Type="http://schemas.openxmlformats.org/officeDocument/2006/relationships/slide" Target="slides/slide33.xml"/><Relationship Id="rId87" Type="http://schemas.openxmlformats.org/officeDocument/2006/relationships/slide" Target="slides/slide54.xml"/><Relationship Id="rId61" Type="http://schemas.openxmlformats.org/officeDocument/2006/relationships/slide" Target="slides/slide28.xml"/><Relationship Id="rId82" Type="http://schemas.openxmlformats.org/officeDocument/2006/relationships/slide" Target="slides/slide49.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 Target="slides/slide2.xml"/><Relationship Id="rId56" Type="http://schemas.openxmlformats.org/officeDocument/2006/relationships/slide" Target="slides/slide23.xml"/><Relationship Id="rId77" Type="http://schemas.openxmlformats.org/officeDocument/2006/relationships/slide" Target="slides/slide44.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gmorgan\Desktop\medical%20expense%20s%20by%20category.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gmorgan\AppData\Roaming\Microsoft\Excel\Book1%20(version%201).xlsb"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Macintosh%20HD:Users:CKoller:Documents:general%20program:pri%20care%20spend:pcp%20change%20figures.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400832966178098"/>
          <c:y val="0.170993072151742"/>
          <c:w val="0.54984047116935697"/>
          <c:h val="0.67818891000444104"/>
        </c:manualLayout>
      </c:layout>
      <c:pieChart>
        <c:varyColors val="1"/>
        <c:ser>
          <c:idx val="0"/>
          <c:order val="0"/>
          <c:spPr>
            <a:ln>
              <a:noFill/>
            </a:ln>
          </c:spPr>
          <c:explosion val="1"/>
          <c:dPt>
            <c:idx val="0"/>
            <c:bubble3D val="0"/>
            <c:spPr>
              <a:solidFill>
                <a:schemeClr val="accent1"/>
              </a:solidFill>
              <a:ln w="19050">
                <a:noFill/>
              </a:ln>
              <a:effectLst/>
            </c:spPr>
          </c:dPt>
          <c:dPt>
            <c:idx val="1"/>
            <c:bubble3D val="0"/>
            <c:explosion val="28"/>
            <c:spPr>
              <a:solidFill>
                <a:schemeClr val="accent2"/>
              </a:solidFill>
              <a:ln w="19050">
                <a:noFill/>
              </a:ln>
              <a:effectLst/>
            </c:spPr>
          </c:dPt>
          <c:dPt>
            <c:idx val="2"/>
            <c:bubble3D val="0"/>
            <c:spPr>
              <a:solidFill>
                <a:schemeClr val="accent3"/>
              </a:solidFill>
              <a:ln w="19050">
                <a:noFill/>
              </a:ln>
              <a:effectLst/>
            </c:spPr>
          </c:dPt>
          <c:dPt>
            <c:idx val="3"/>
            <c:bubble3D val="0"/>
            <c:spPr>
              <a:solidFill>
                <a:schemeClr val="accent4"/>
              </a:solidFill>
              <a:ln w="19050">
                <a:noFill/>
              </a:ln>
              <a:effectLst/>
            </c:spPr>
          </c:dPt>
          <c:dPt>
            <c:idx val="4"/>
            <c:bubble3D val="0"/>
            <c:spPr>
              <a:solidFill>
                <a:schemeClr val="accent5"/>
              </a:solidFill>
              <a:ln w="19050">
                <a:noFill/>
              </a:ln>
              <a:effectLst/>
            </c:spPr>
          </c:dPt>
          <c:dPt>
            <c:idx val="5"/>
            <c:bubble3D val="0"/>
            <c:spPr>
              <a:solidFill>
                <a:schemeClr val="accent3">
                  <a:lumMod val="60000"/>
                  <a:lumOff val="40000"/>
                </a:schemeClr>
              </a:solidFill>
              <a:ln w="19050">
                <a:noFill/>
              </a:ln>
              <a:effectLst/>
            </c:spPr>
          </c:dPt>
          <c:dPt>
            <c:idx val="6"/>
            <c:bubble3D val="0"/>
            <c:spPr>
              <a:solidFill>
                <a:schemeClr val="accent1">
                  <a:lumMod val="60000"/>
                </a:schemeClr>
              </a:solidFill>
              <a:ln w="19050">
                <a:noFill/>
              </a:ln>
              <a:effectLst/>
            </c:spPr>
          </c:dPt>
          <c:dPt>
            <c:idx val="7"/>
            <c:bubble3D val="0"/>
            <c:spPr>
              <a:solidFill>
                <a:schemeClr val="accent2">
                  <a:lumMod val="60000"/>
                </a:schemeClr>
              </a:solidFill>
              <a:ln w="19050">
                <a:noFill/>
              </a:ln>
              <a:effectLst/>
            </c:spPr>
          </c:dPt>
          <c:dPt>
            <c:idx val="8"/>
            <c:bubble3D val="0"/>
            <c:spPr>
              <a:solidFill>
                <a:schemeClr val="accent3">
                  <a:lumMod val="60000"/>
                </a:schemeClr>
              </a:solidFill>
              <a:ln w="19050">
                <a:noFill/>
              </a:ln>
              <a:effectLst/>
            </c:spPr>
          </c:dPt>
          <c:dLbls>
            <c:dLbl>
              <c:idx val="1"/>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'expense by category'!$B$3:$J$3</c:f>
              <c:strCache>
                <c:ptCount val="9"/>
                <c:pt idx="0">
                  <c:v>Hospital Care</c:v>
                </c:pt>
                <c:pt idx="1">
                  <c:v>Primary Care(estimated commercial)</c:v>
                </c:pt>
                <c:pt idx="2">
                  <c:v>All Other Physician and Professional Services</c:v>
                </c:pt>
                <c:pt idx="3">
                  <c:v>Prescription Drugs and Other Medical Nondurables</c:v>
                </c:pt>
                <c:pt idx="4">
                  <c:v>Nursing Home Care</c:v>
                </c:pt>
                <c:pt idx="5">
                  <c:v>Dental Services</c:v>
                </c:pt>
                <c:pt idx="6">
                  <c:v>Home Health Care</c:v>
                </c:pt>
                <c:pt idx="7">
                  <c:v>Medical Durables</c:v>
                </c:pt>
                <c:pt idx="8">
                  <c:v>Other Health, Residential, and Personal Care</c:v>
                </c:pt>
              </c:strCache>
            </c:strRef>
          </c:cat>
          <c:val>
            <c:numRef>
              <c:f>'expense by category'!$B$4:$J$4</c:f>
              <c:numCache>
                <c:formatCode>0.00%</c:formatCode>
                <c:ptCount val="9"/>
                <c:pt idx="0">
                  <c:v>0.38300000000000001</c:v>
                </c:pt>
                <c:pt idx="1">
                  <c:v>7.0000000000000007E-2</c:v>
                </c:pt>
                <c:pt idx="2">
                  <c:v>0.19500000000000001</c:v>
                </c:pt>
                <c:pt idx="3">
                  <c:v>0.13800000000000001</c:v>
                </c:pt>
                <c:pt idx="4">
                  <c:v>0.06</c:v>
                </c:pt>
                <c:pt idx="5">
                  <c:v>4.3999999999999997E-2</c:v>
                </c:pt>
                <c:pt idx="6">
                  <c:v>3.3000000000000002E-2</c:v>
                </c:pt>
                <c:pt idx="7">
                  <c:v>1.7999999999999999E-2</c:v>
                </c:pt>
                <c:pt idx="8">
                  <c:v>5.8999999999999997E-2</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r"/>
      <c:legendEntry>
        <c:idx val="1"/>
        <c:delete val="1"/>
      </c:legendEntry>
      <c:layout>
        <c:manualLayout>
          <c:xMode val="edge"/>
          <c:yMode val="edge"/>
          <c:x val="1.6699724283754901E-2"/>
          <c:y val="3.61722505385473E-2"/>
          <c:w val="0.42166770038562801"/>
          <c:h val="0.9421074894025449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effectLst/>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4673991166850698E-2"/>
          <c:y val="9.2546204280354705E-2"/>
          <c:w val="0.831857127343406"/>
          <c:h val="0.77402456829643396"/>
        </c:manualLayout>
      </c:layout>
      <c:lineChart>
        <c:grouping val="standard"/>
        <c:varyColors val="0"/>
        <c:ser>
          <c:idx val="0"/>
          <c:order val="0"/>
          <c:tx>
            <c:strRef>
              <c:f>Sheet1!$A$2</c:f>
              <c:strCache>
                <c:ptCount val="1"/>
                <c:pt idx="0">
                  <c:v>BCBSRI</c:v>
                </c:pt>
              </c:strCache>
            </c:strRef>
          </c:tx>
          <c:spPr>
            <a:ln w="22225" cap="rnd">
              <a:solidFill>
                <a:schemeClr val="accent6"/>
              </a:solidFill>
              <a:round/>
            </a:ln>
            <a:effectLst/>
          </c:spPr>
          <c:marker>
            <c:symbol val="diamond"/>
            <c:size val="6"/>
            <c:spPr>
              <a:solidFill>
                <a:schemeClr val="accent6"/>
              </a:solidFill>
              <a:ln w="9525">
                <a:solidFill>
                  <a:schemeClr val="accent6"/>
                </a:solidFill>
                <a:round/>
              </a:ln>
              <a:effectLst/>
            </c:spPr>
          </c:marker>
          <c:cat>
            <c:numRef>
              <c:f>Sheet1!$B$1:$K$1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Sheet1!$B$2:$K$2</c:f>
              <c:numCache>
                <c:formatCode>0.0%</c:formatCode>
                <c:ptCount val="10"/>
                <c:pt idx="0">
                  <c:v>5.8000000000000003E-2</c:v>
                </c:pt>
                <c:pt idx="1">
                  <c:v>6.4000000000000001E-2</c:v>
                </c:pt>
                <c:pt idx="2">
                  <c:v>7.1999999999999995E-2</c:v>
                </c:pt>
                <c:pt idx="3" formatCode="0.00%">
                  <c:v>8.2000000000000003E-2</c:v>
                </c:pt>
                <c:pt idx="4">
                  <c:v>9.4E-2</c:v>
                </c:pt>
                <c:pt idx="5">
                  <c:v>0.10100000000000001</c:v>
                </c:pt>
                <c:pt idx="6">
                  <c:v>0.108</c:v>
                </c:pt>
                <c:pt idx="7">
                  <c:v>0.11799999999999999</c:v>
                </c:pt>
                <c:pt idx="8">
                  <c:v>0.115</c:v>
                </c:pt>
                <c:pt idx="9">
                  <c:v>0.11799999999999999</c:v>
                </c:pt>
              </c:numCache>
            </c:numRef>
          </c:val>
          <c:smooth val="0"/>
        </c:ser>
        <c:ser>
          <c:idx val="1"/>
          <c:order val="1"/>
          <c:tx>
            <c:strRef>
              <c:f>Sheet1!$A$3</c:f>
              <c:strCache>
                <c:ptCount val="1"/>
                <c:pt idx="0">
                  <c:v>UHC</c:v>
                </c:pt>
              </c:strCache>
            </c:strRef>
          </c:tx>
          <c:spPr>
            <a:ln w="22225" cap="rnd">
              <a:solidFill>
                <a:schemeClr val="accent5"/>
              </a:solidFill>
              <a:round/>
            </a:ln>
            <a:effectLst/>
          </c:spPr>
          <c:marker>
            <c:symbol val="square"/>
            <c:size val="6"/>
            <c:spPr>
              <a:solidFill>
                <a:schemeClr val="accent5"/>
              </a:solidFill>
              <a:ln w="9525">
                <a:solidFill>
                  <a:schemeClr val="accent5"/>
                </a:solidFill>
                <a:round/>
              </a:ln>
              <a:effectLst/>
            </c:spPr>
          </c:marker>
          <c:cat>
            <c:numRef>
              <c:f>Sheet1!$B$1:$K$1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Sheet1!$B$3:$K$3</c:f>
              <c:numCache>
                <c:formatCode>0.0%</c:formatCode>
                <c:ptCount val="10"/>
                <c:pt idx="0">
                  <c:v>5.4512872218050297E-2</c:v>
                </c:pt>
                <c:pt idx="1">
                  <c:v>5.9694212857072597E-2</c:v>
                </c:pt>
                <c:pt idx="2">
                  <c:v>6.4565647571828699E-2</c:v>
                </c:pt>
                <c:pt idx="3">
                  <c:v>7.4999999999999997E-2</c:v>
                </c:pt>
                <c:pt idx="4">
                  <c:v>8.5000000000000006E-2</c:v>
                </c:pt>
                <c:pt idx="5">
                  <c:v>9.5000000000000001E-2</c:v>
                </c:pt>
                <c:pt idx="6">
                  <c:v>0.105</c:v>
                </c:pt>
                <c:pt idx="7">
                  <c:v>0.107</c:v>
                </c:pt>
                <c:pt idx="8">
                  <c:v>0.107</c:v>
                </c:pt>
                <c:pt idx="9">
                  <c:v>0.107</c:v>
                </c:pt>
              </c:numCache>
            </c:numRef>
          </c:val>
          <c:smooth val="0"/>
        </c:ser>
        <c:ser>
          <c:idx val="2"/>
          <c:order val="2"/>
          <c:tx>
            <c:strRef>
              <c:f>Sheet1!$A$4</c:f>
              <c:strCache>
                <c:ptCount val="1"/>
                <c:pt idx="0">
                  <c:v>Tufts</c:v>
                </c:pt>
              </c:strCache>
            </c:strRef>
          </c:tx>
          <c:spPr>
            <a:ln w="22225" cap="rnd">
              <a:solidFill>
                <a:schemeClr val="accent4"/>
              </a:solidFill>
              <a:round/>
            </a:ln>
            <a:effectLst/>
          </c:spPr>
          <c:marker>
            <c:symbol val="triangle"/>
            <c:size val="6"/>
            <c:spPr>
              <a:solidFill>
                <a:schemeClr val="accent4"/>
              </a:solidFill>
              <a:ln w="9525">
                <a:solidFill>
                  <a:schemeClr val="accent4"/>
                </a:solidFill>
                <a:round/>
              </a:ln>
              <a:effectLst/>
            </c:spPr>
          </c:marker>
          <c:cat>
            <c:numRef>
              <c:f>Sheet1!$B$1:$K$1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Sheet1!$B$4:$K$4</c:f>
              <c:numCache>
                <c:formatCode>0.0%</c:formatCode>
                <c:ptCount val="10"/>
                <c:pt idx="1">
                  <c:v>6.4000000000000001E-2</c:v>
                </c:pt>
                <c:pt idx="2">
                  <c:v>0.08</c:v>
                </c:pt>
                <c:pt idx="3">
                  <c:v>7.0000000000000007E-2</c:v>
                </c:pt>
                <c:pt idx="4">
                  <c:v>8.2000000000000003E-2</c:v>
                </c:pt>
                <c:pt idx="5">
                  <c:v>7.4999999999999997E-2</c:v>
                </c:pt>
                <c:pt idx="6">
                  <c:v>7.1999999999999995E-2</c:v>
                </c:pt>
                <c:pt idx="7">
                  <c:v>8.8999999999999996E-2</c:v>
                </c:pt>
                <c:pt idx="8">
                  <c:v>9.1999999999999998E-2</c:v>
                </c:pt>
                <c:pt idx="9">
                  <c:v>0.09</c:v>
                </c:pt>
              </c:numCache>
            </c:numRef>
          </c:val>
          <c:smooth val="0"/>
        </c:ser>
        <c:dLbls>
          <c:showLegendKey val="0"/>
          <c:showVal val="0"/>
          <c:showCatName val="0"/>
          <c:showSerName val="0"/>
          <c:showPercent val="0"/>
          <c:showBubbleSize val="0"/>
        </c:dLbls>
        <c:marker val="1"/>
        <c:smooth val="0"/>
        <c:axId val="-1956227632"/>
        <c:axId val="-1956227088"/>
      </c:lineChart>
      <c:catAx>
        <c:axId val="-19562276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cap="all" spc="120" normalizeH="0" baseline="0">
                <a:solidFill>
                  <a:schemeClr val="tx1">
                    <a:lumMod val="65000"/>
                    <a:lumOff val="35000"/>
                  </a:schemeClr>
                </a:solidFill>
                <a:latin typeface="+mn-lt"/>
                <a:ea typeface="+mn-ea"/>
                <a:cs typeface="+mn-cs"/>
              </a:defRPr>
            </a:pPr>
            <a:endParaRPr lang="en-US"/>
          </a:p>
        </c:txPr>
        <c:crossAx val="-1956227088"/>
        <c:crosses val="autoZero"/>
        <c:auto val="1"/>
        <c:lblAlgn val="ctr"/>
        <c:lblOffset val="100"/>
        <c:noMultiLvlLbl val="0"/>
      </c:catAx>
      <c:valAx>
        <c:axId val="-1956227088"/>
        <c:scaling>
          <c:orientation val="minMax"/>
        </c:scaling>
        <c:delete val="0"/>
        <c:axPos val="l"/>
        <c:numFmt formatCode="0.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56227632"/>
        <c:crosses val="autoZero"/>
        <c:crossBetween val="between"/>
      </c:valAx>
      <c:spPr>
        <a:noFill/>
        <a:ln>
          <a:noFill/>
        </a:ln>
        <a:effectLst/>
      </c:spPr>
    </c:plotArea>
    <c:legend>
      <c:legendPos val="t"/>
      <c:layout>
        <c:manualLayout>
          <c:xMode val="edge"/>
          <c:yMode val="edge"/>
          <c:x val="0.86150676066513998"/>
          <c:y val="7.3217731951036397E-2"/>
          <c:w val="0.12220227182767"/>
          <c:h val="0.3640619602654480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2075293163461802E-2"/>
          <c:y val="3.3075141773860603E-2"/>
          <c:w val="0.85614285875209795"/>
          <c:h val="0.86902243857551198"/>
        </c:manualLayout>
      </c:layout>
      <c:barChart>
        <c:barDir val="col"/>
        <c:grouping val="clustered"/>
        <c:varyColors val="0"/>
        <c:ser>
          <c:idx val="0"/>
          <c:order val="0"/>
          <c:tx>
            <c:strRef>
              <c:f>'Per capita numbers'!$B$16</c:f>
              <c:strCache>
                <c:ptCount val="1"/>
                <c:pt idx="0">
                  <c:v>2005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'Per capita numbers'!$A$17:$A$24</c:f>
              <c:strCache>
                <c:ptCount val="7"/>
                <c:pt idx="0">
                  <c:v>RI</c:v>
                </c:pt>
                <c:pt idx="1">
                  <c:v>New England</c:v>
                </c:pt>
                <c:pt idx="2">
                  <c:v>US</c:v>
                </c:pt>
                <c:pt idx="3">
                  <c:v> </c:v>
                </c:pt>
                <c:pt idx="4">
                  <c:v>RI</c:v>
                </c:pt>
                <c:pt idx="5">
                  <c:v>New England</c:v>
                </c:pt>
                <c:pt idx="6">
                  <c:v>US</c:v>
                </c:pt>
              </c:strCache>
            </c:strRef>
          </c:cat>
          <c:val>
            <c:numRef>
              <c:f>'Per capita numbers'!$B$17:$B$24</c:f>
              <c:numCache>
                <c:formatCode>General</c:formatCode>
                <c:ptCount val="7"/>
                <c:pt idx="0">
                  <c:v>79.5</c:v>
                </c:pt>
                <c:pt idx="1">
                  <c:v>89.5</c:v>
                </c:pt>
                <c:pt idx="2">
                  <c:v>64.7</c:v>
                </c:pt>
                <c:pt idx="4">
                  <c:v>172.6</c:v>
                </c:pt>
                <c:pt idx="5">
                  <c:v>182</c:v>
                </c:pt>
                <c:pt idx="6">
                  <c:v>134.80000000000001</c:v>
                </c:pt>
              </c:numCache>
            </c:numRef>
          </c:val>
        </c:ser>
        <c:ser>
          <c:idx val="1"/>
          <c:order val="1"/>
          <c:tx>
            <c:strRef>
              <c:f>'Per capita numbers'!$C$16</c:f>
              <c:strCache>
                <c:ptCount val="1"/>
                <c:pt idx="0">
                  <c:v>2015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'Per capita numbers'!$A$17:$A$24</c:f>
              <c:strCache>
                <c:ptCount val="7"/>
                <c:pt idx="0">
                  <c:v>RI</c:v>
                </c:pt>
                <c:pt idx="1">
                  <c:v>New England</c:v>
                </c:pt>
                <c:pt idx="2">
                  <c:v>US</c:v>
                </c:pt>
                <c:pt idx="3">
                  <c:v> </c:v>
                </c:pt>
                <c:pt idx="4">
                  <c:v>RI</c:v>
                </c:pt>
                <c:pt idx="5">
                  <c:v>New England</c:v>
                </c:pt>
                <c:pt idx="6">
                  <c:v>US</c:v>
                </c:pt>
              </c:strCache>
            </c:strRef>
          </c:cat>
          <c:val>
            <c:numRef>
              <c:f>'Per capita numbers'!$C$17:$C$24</c:f>
              <c:numCache>
                <c:formatCode>General</c:formatCode>
                <c:ptCount val="7"/>
                <c:pt idx="0">
                  <c:v>86</c:v>
                </c:pt>
                <c:pt idx="1">
                  <c:v>87.1</c:v>
                </c:pt>
                <c:pt idx="2">
                  <c:v>67.599999999999994</c:v>
                </c:pt>
                <c:pt idx="4">
                  <c:v>203.4</c:v>
                </c:pt>
                <c:pt idx="5">
                  <c:v>211.2</c:v>
                </c:pt>
                <c:pt idx="6">
                  <c:v>150.69999999999999</c:v>
                </c:pt>
              </c:numCache>
            </c:numRef>
          </c:val>
        </c:ser>
        <c:dLbls>
          <c:showLegendKey val="0"/>
          <c:showVal val="1"/>
          <c:showCatName val="0"/>
          <c:showSerName val="0"/>
          <c:showPercent val="0"/>
          <c:showBubbleSize val="0"/>
        </c:dLbls>
        <c:gapWidth val="150"/>
        <c:axId val="-1956218928"/>
        <c:axId val="-1956224368"/>
      </c:barChart>
      <c:catAx>
        <c:axId val="-1956218928"/>
        <c:scaling>
          <c:orientation val="minMax"/>
        </c:scaling>
        <c:delete val="0"/>
        <c:axPos val="b"/>
        <c:numFmt formatCode="General" sourceLinked="0"/>
        <c:majorTickMark val="out"/>
        <c:minorTickMark val="none"/>
        <c:tickLblPos val="nextTo"/>
        <c:txPr>
          <a:bodyPr/>
          <a:lstStyle/>
          <a:p>
            <a:pPr>
              <a:defRPr sz="1500"/>
            </a:pPr>
            <a:endParaRPr lang="en-US"/>
          </a:p>
        </c:txPr>
        <c:crossAx val="-1956224368"/>
        <c:crosses val="autoZero"/>
        <c:auto val="1"/>
        <c:lblAlgn val="ctr"/>
        <c:lblOffset val="100"/>
        <c:noMultiLvlLbl val="0"/>
      </c:catAx>
      <c:valAx>
        <c:axId val="-1956224368"/>
        <c:scaling>
          <c:orientation val="minMax"/>
        </c:scaling>
        <c:delete val="0"/>
        <c:axPos val="l"/>
        <c:majorGridlines/>
        <c:numFmt formatCode="General" sourceLinked="1"/>
        <c:majorTickMark val="out"/>
        <c:minorTickMark val="none"/>
        <c:tickLblPos val="nextTo"/>
        <c:crossAx val="-1956218928"/>
        <c:crosses val="autoZero"/>
        <c:crossBetween val="between"/>
      </c:valAx>
    </c:plotArea>
    <c:legend>
      <c:legendPos val="r"/>
      <c:legendEntry>
        <c:idx val="0"/>
        <c:txPr>
          <a:bodyPr/>
          <a:lstStyle/>
          <a:p>
            <a:pPr>
              <a:defRPr sz="1800"/>
            </a:pPr>
            <a:endParaRPr lang="en-US"/>
          </a:p>
        </c:txPr>
      </c:legendEntry>
      <c:legendEntry>
        <c:idx val="1"/>
        <c:txPr>
          <a:bodyPr/>
          <a:lstStyle/>
          <a:p>
            <a:pPr>
              <a:defRPr sz="1800"/>
            </a:pPr>
            <a:endParaRPr lang="en-US"/>
          </a:p>
        </c:txPr>
      </c:legendEntry>
      <c:layout>
        <c:manualLayout>
          <c:xMode val="edge"/>
          <c:yMode val="edge"/>
          <c:x val="0.42676193775134302"/>
          <c:y val="0.75006848647218105"/>
          <c:w val="8.2894714609171694E-2"/>
          <c:h val="0.24993157623252901"/>
        </c:manualLayout>
      </c:layout>
      <c:overlay val="0"/>
    </c:legend>
    <c:plotVisOnly val="1"/>
    <c:dispBlanksAs val="gap"/>
    <c:showDLblsOverMax val="0"/>
  </c:chart>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49D95E-5A47-424A-8637-F826737F98E8}" type="doc">
      <dgm:prSet loTypeId="urn:microsoft.com/office/officeart/2005/8/layout/chevron1" loCatId="process" qsTypeId="urn:microsoft.com/office/officeart/2005/8/quickstyle/simple1" qsCatId="simple" csTypeId="urn:microsoft.com/office/officeart/2005/8/colors/accent5_4" csCatId="accent5" phldr="1"/>
      <dgm:spPr/>
    </dgm:pt>
    <dgm:pt modelId="{CE17929F-1CE7-4D10-B5E6-8A79E2328E64}">
      <dgm:prSet phldrT="[Text]" custT="1"/>
      <dgm:spPr>
        <a:xfrm>
          <a:off x="3474" y="0"/>
          <a:ext cx="2022276" cy="751114"/>
        </a:xfrm>
        <a:solidFill>
          <a:srgbClr val="57B09A">
            <a:shade val="50000"/>
            <a:hueOff val="0"/>
            <a:satOff val="0"/>
            <a:lumOff val="0"/>
            <a:alpha val="78000"/>
          </a:srgbClr>
        </a:solidFill>
        <a:ln w="25400" cap="flat" cmpd="sng" algn="ctr">
          <a:solidFill>
            <a:srgbClr val="FFFFFF">
              <a:hueOff val="0"/>
              <a:satOff val="0"/>
              <a:lumOff val="0"/>
              <a:alphaOff val="0"/>
            </a:srgbClr>
          </a:solidFill>
          <a:prstDash val="solid"/>
        </a:ln>
        <a:effectLst/>
      </dgm:spPr>
      <dgm:t>
        <a:bodyPr/>
        <a:lstStyle/>
        <a:p>
          <a:r>
            <a:rPr lang="en-US" sz="1200" b="1" dirty="0">
              <a:solidFill>
                <a:schemeClr val="bg1">
                  <a:lumMod val="85000"/>
                </a:schemeClr>
              </a:solidFill>
              <a:latin typeface="Arial"/>
              <a:ea typeface="+mn-ea"/>
              <a:cs typeface="+mn-cs"/>
            </a:rPr>
            <a:t>TRIPLE AIM</a:t>
          </a:r>
        </a:p>
      </dgm:t>
    </dgm:pt>
    <dgm:pt modelId="{343227AF-8048-4F84-9D6B-96470CA4FDFC}" type="parTrans" cxnId="{B23FBCDD-49E0-4366-A2C0-AE52ED7F3A43}">
      <dgm:prSet/>
      <dgm:spPr/>
      <dgm:t>
        <a:bodyPr/>
        <a:lstStyle/>
        <a:p>
          <a:endParaRPr lang="en-US" sz="1400"/>
        </a:p>
      </dgm:t>
    </dgm:pt>
    <dgm:pt modelId="{106A307C-DAC1-4297-B3BE-9AB1FE4530AB}" type="sibTrans" cxnId="{B23FBCDD-49E0-4366-A2C0-AE52ED7F3A43}">
      <dgm:prSet/>
      <dgm:spPr/>
      <dgm:t>
        <a:bodyPr/>
        <a:lstStyle/>
        <a:p>
          <a:endParaRPr lang="en-US" sz="1400"/>
        </a:p>
      </dgm:t>
    </dgm:pt>
    <dgm:pt modelId="{7973B819-3595-45FC-97F1-8E4A83F8E065}">
      <dgm:prSet phldrT="[Text]" custT="1"/>
      <dgm:spPr>
        <a:xfrm>
          <a:off x="3643572" y="0"/>
          <a:ext cx="2022276" cy="751114"/>
        </a:xfrm>
        <a:solidFill>
          <a:srgbClr val="57B09A">
            <a:shade val="50000"/>
            <a:hueOff val="-218625"/>
            <a:satOff val="-8273"/>
            <a:lumOff val="42004"/>
          </a:srgbClr>
        </a:solidFill>
        <a:ln w="25400" cap="flat" cmpd="sng" algn="ctr">
          <a:solidFill>
            <a:srgbClr val="FFFFFF">
              <a:hueOff val="0"/>
              <a:satOff val="0"/>
              <a:lumOff val="0"/>
              <a:alphaOff val="0"/>
            </a:srgbClr>
          </a:solidFill>
          <a:prstDash val="solid"/>
        </a:ln>
        <a:effectLst/>
      </dgm:spPr>
      <dgm:t>
        <a:bodyPr/>
        <a:lstStyle/>
        <a:p>
          <a:r>
            <a:rPr lang="en-US" sz="1100" baseline="0" dirty="0">
              <a:solidFill>
                <a:schemeClr val="accent5">
                  <a:lumMod val="50000"/>
                </a:schemeClr>
              </a:solidFill>
              <a:latin typeface="Arial"/>
              <a:ea typeface="+mn-ea"/>
              <a:cs typeface="+mn-cs"/>
            </a:rPr>
            <a:t>Improve health of populations</a:t>
          </a:r>
        </a:p>
      </dgm:t>
    </dgm:pt>
    <dgm:pt modelId="{F73A80E3-182A-4DE6-BC32-5FD27F17ECC5}" type="parTrans" cxnId="{A72067B6-D0AF-4357-9B9E-F8B1FFF3CB10}">
      <dgm:prSet/>
      <dgm:spPr/>
      <dgm:t>
        <a:bodyPr/>
        <a:lstStyle/>
        <a:p>
          <a:endParaRPr lang="en-US" sz="1400"/>
        </a:p>
      </dgm:t>
    </dgm:pt>
    <dgm:pt modelId="{98D7393B-AA13-4A5F-A505-869B580ACC02}" type="sibTrans" cxnId="{A72067B6-D0AF-4357-9B9E-F8B1FFF3CB10}">
      <dgm:prSet/>
      <dgm:spPr/>
      <dgm:t>
        <a:bodyPr/>
        <a:lstStyle/>
        <a:p>
          <a:endParaRPr lang="en-US" sz="1400"/>
        </a:p>
      </dgm:t>
    </dgm:pt>
    <dgm:pt modelId="{DE6FEC94-D2AB-4203-ABC1-5942F6DB63C5}">
      <dgm:prSet phldrT="[Text]" custT="1"/>
      <dgm:spPr>
        <a:xfrm>
          <a:off x="5463621" y="0"/>
          <a:ext cx="2022276" cy="751114"/>
        </a:xfrm>
        <a:solidFill>
          <a:schemeClr val="accent5">
            <a:lumMod val="60000"/>
            <a:lumOff val="40000"/>
            <a:alpha val="39000"/>
          </a:schemeClr>
        </a:solidFill>
        <a:ln w="25400" cap="flat" cmpd="sng" algn="ctr">
          <a:solidFill>
            <a:srgbClr val="FFFFFF">
              <a:hueOff val="0"/>
              <a:satOff val="0"/>
              <a:lumOff val="0"/>
              <a:alphaOff val="0"/>
            </a:srgbClr>
          </a:solidFill>
          <a:prstDash val="solid"/>
        </a:ln>
        <a:effectLst/>
      </dgm:spPr>
      <dgm:t>
        <a:bodyPr/>
        <a:lstStyle/>
        <a:p>
          <a:r>
            <a:rPr lang="en-US" sz="1100" dirty="0">
              <a:solidFill>
                <a:schemeClr val="accent5">
                  <a:lumMod val="50000"/>
                </a:schemeClr>
              </a:solidFill>
              <a:latin typeface="Arial"/>
              <a:ea typeface="+mn-ea"/>
              <a:cs typeface="+mn-cs"/>
            </a:rPr>
            <a:t>Reduce </a:t>
          </a:r>
          <a:r>
            <a:rPr lang="en-US" sz="1100" baseline="0" dirty="0">
              <a:solidFill>
                <a:schemeClr val="accent5">
                  <a:lumMod val="50000"/>
                </a:schemeClr>
              </a:solidFill>
              <a:latin typeface="Arial"/>
              <a:ea typeface="+mn-ea"/>
              <a:cs typeface="+mn-cs"/>
            </a:rPr>
            <a:t>costs</a:t>
          </a:r>
          <a:r>
            <a:rPr lang="en-US" sz="1100" dirty="0">
              <a:solidFill>
                <a:schemeClr val="accent5">
                  <a:lumMod val="50000"/>
                </a:schemeClr>
              </a:solidFill>
              <a:latin typeface="Arial"/>
              <a:ea typeface="+mn-ea"/>
              <a:cs typeface="+mn-cs"/>
            </a:rPr>
            <a:t> of health care</a:t>
          </a:r>
        </a:p>
      </dgm:t>
    </dgm:pt>
    <dgm:pt modelId="{AD4429D4-8676-4D78-9145-4DF301B017E4}" type="parTrans" cxnId="{2A1B6700-DB0A-4C88-B015-64C7B807BE75}">
      <dgm:prSet/>
      <dgm:spPr/>
      <dgm:t>
        <a:bodyPr/>
        <a:lstStyle/>
        <a:p>
          <a:endParaRPr lang="en-US" sz="1400"/>
        </a:p>
      </dgm:t>
    </dgm:pt>
    <dgm:pt modelId="{67E09C57-AA8B-42CA-81FE-DB48A7A276FD}" type="sibTrans" cxnId="{2A1B6700-DB0A-4C88-B015-64C7B807BE75}">
      <dgm:prSet/>
      <dgm:spPr/>
      <dgm:t>
        <a:bodyPr/>
        <a:lstStyle/>
        <a:p>
          <a:endParaRPr lang="en-US" sz="1400"/>
        </a:p>
      </dgm:t>
    </dgm:pt>
    <dgm:pt modelId="{93153EED-C772-4F0A-85BE-A04D5B8F7E55}">
      <dgm:prSet phldrT="[Text]" custT="1"/>
      <dgm:spPr>
        <a:xfrm>
          <a:off x="1823523" y="0"/>
          <a:ext cx="2022276" cy="751114"/>
        </a:xfrm>
        <a:solidFill>
          <a:srgbClr val="57B09A">
            <a:shade val="50000"/>
            <a:hueOff val="-109313"/>
            <a:satOff val="-4136"/>
            <a:lumOff val="21002"/>
            <a:alpha val="75000"/>
          </a:srgbClr>
        </a:solidFill>
        <a:ln w="25400" cap="flat" cmpd="sng" algn="ctr">
          <a:solidFill>
            <a:srgbClr val="FFFFFF">
              <a:hueOff val="0"/>
              <a:satOff val="0"/>
              <a:lumOff val="0"/>
              <a:alphaOff val="0"/>
            </a:srgbClr>
          </a:solidFill>
          <a:prstDash val="solid"/>
        </a:ln>
        <a:effectLst/>
      </dgm:spPr>
      <dgm:t>
        <a:bodyPr/>
        <a:lstStyle/>
        <a:p>
          <a:r>
            <a:rPr lang="en-US" sz="1100" baseline="0" dirty="0">
              <a:solidFill>
                <a:schemeClr val="accent5">
                  <a:lumMod val="50000"/>
                </a:schemeClr>
              </a:solidFill>
              <a:latin typeface="Arial"/>
              <a:ea typeface="+mn-ea"/>
              <a:cs typeface="+mn-cs"/>
            </a:rPr>
            <a:t>Improve consumer experience of care</a:t>
          </a:r>
        </a:p>
      </dgm:t>
    </dgm:pt>
    <dgm:pt modelId="{509E1F97-4F69-40DA-A481-EEC1313F8977}" type="parTrans" cxnId="{F222B00D-E7CD-485F-B882-CB19A0EBD0F1}">
      <dgm:prSet/>
      <dgm:spPr/>
      <dgm:t>
        <a:bodyPr/>
        <a:lstStyle/>
        <a:p>
          <a:endParaRPr lang="en-US" sz="1400"/>
        </a:p>
      </dgm:t>
    </dgm:pt>
    <dgm:pt modelId="{7572FFC9-8D82-47B2-8D64-74229F0FBEE8}" type="sibTrans" cxnId="{F222B00D-E7CD-485F-B882-CB19A0EBD0F1}">
      <dgm:prSet/>
      <dgm:spPr/>
      <dgm:t>
        <a:bodyPr/>
        <a:lstStyle/>
        <a:p>
          <a:endParaRPr lang="en-US" sz="1400"/>
        </a:p>
      </dgm:t>
    </dgm:pt>
    <dgm:pt modelId="{F0A6BBB6-98A7-4B95-BA2E-FD0EAB96A4C3}" type="pres">
      <dgm:prSet presAssocID="{F249D95E-5A47-424A-8637-F826737F98E8}" presName="Name0" presStyleCnt="0">
        <dgm:presLayoutVars>
          <dgm:dir/>
          <dgm:animLvl val="lvl"/>
          <dgm:resizeHandles val="exact"/>
        </dgm:presLayoutVars>
      </dgm:prSet>
      <dgm:spPr/>
    </dgm:pt>
    <dgm:pt modelId="{BCE755B1-8840-4179-BFB9-113C14670926}" type="pres">
      <dgm:prSet presAssocID="{CE17929F-1CE7-4D10-B5E6-8A79E2328E64}" presName="parTxOnly" presStyleLbl="node1" presStyleIdx="0" presStyleCnt="4" custScaleX="133418" custScaleY="101475" custLinFactNeighborX="-644" custLinFactNeighborY="-8943">
        <dgm:presLayoutVars>
          <dgm:chMax val="0"/>
          <dgm:chPref val="0"/>
          <dgm:bulletEnabled val="1"/>
        </dgm:presLayoutVars>
      </dgm:prSet>
      <dgm:spPr>
        <a:prstGeom prst="chevron">
          <a:avLst/>
        </a:prstGeom>
      </dgm:spPr>
      <dgm:t>
        <a:bodyPr/>
        <a:lstStyle/>
        <a:p>
          <a:endParaRPr lang="en-US"/>
        </a:p>
      </dgm:t>
    </dgm:pt>
    <dgm:pt modelId="{CCE9B47B-8469-4854-BCE5-0DE9D327ABB5}" type="pres">
      <dgm:prSet presAssocID="{106A307C-DAC1-4297-B3BE-9AB1FE4530AB}" presName="parTxOnlySpace" presStyleCnt="0"/>
      <dgm:spPr/>
    </dgm:pt>
    <dgm:pt modelId="{8FDB3838-852E-4DD3-9124-7E9B0A210873}" type="pres">
      <dgm:prSet presAssocID="{93153EED-C772-4F0A-85BE-A04D5B8F7E55}" presName="parTxOnly" presStyleLbl="node1" presStyleIdx="1" presStyleCnt="4">
        <dgm:presLayoutVars>
          <dgm:chMax val="0"/>
          <dgm:chPref val="0"/>
          <dgm:bulletEnabled val="1"/>
        </dgm:presLayoutVars>
      </dgm:prSet>
      <dgm:spPr>
        <a:prstGeom prst="chevron">
          <a:avLst/>
        </a:prstGeom>
      </dgm:spPr>
      <dgm:t>
        <a:bodyPr/>
        <a:lstStyle/>
        <a:p>
          <a:endParaRPr lang="en-US"/>
        </a:p>
      </dgm:t>
    </dgm:pt>
    <dgm:pt modelId="{E5F35993-B71F-4B9B-9342-9382F0B20472}" type="pres">
      <dgm:prSet presAssocID="{7572FFC9-8D82-47B2-8D64-74229F0FBEE8}" presName="parTxOnlySpace" presStyleCnt="0"/>
      <dgm:spPr/>
    </dgm:pt>
    <dgm:pt modelId="{E428C8D3-76A9-4049-BA05-BC064DDD9A9B}" type="pres">
      <dgm:prSet presAssocID="{7973B819-3595-45FC-97F1-8E4A83F8E065}" presName="parTxOnly" presStyleLbl="node1" presStyleIdx="2" presStyleCnt="4">
        <dgm:presLayoutVars>
          <dgm:chMax val="0"/>
          <dgm:chPref val="0"/>
          <dgm:bulletEnabled val="1"/>
        </dgm:presLayoutVars>
      </dgm:prSet>
      <dgm:spPr>
        <a:prstGeom prst="chevron">
          <a:avLst/>
        </a:prstGeom>
      </dgm:spPr>
      <dgm:t>
        <a:bodyPr/>
        <a:lstStyle/>
        <a:p>
          <a:endParaRPr lang="en-US"/>
        </a:p>
      </dgm:t>
    </dgm:pt>
    <dgm:pt modelId="{5E70077E-AF06-451F-8BB6-840C98AF0C20}" type="pres">
      <dgm:prSet presAssocID="{98D7393B-AA13-4A5F-A505-869B580ACC02}" presName="parTxOnlySpace" presStyleCnt="0"/>
      <dgm:spPr/>
    </dgm:pt>
    <dgm:pt modelId="{6402CE14-4F8A-4119-829C-4EFC114A139F}" type="pres">
      <dgm:prSet presAssocID="{DE6FEC94-D2AB-4203-ABC1-5942F6DB63C5}" presName="parTxOnly" presStyleLbl="node1" presStyleIdx="3" presStyleCnt="4">
        <dgm:presLayoutVars>
          <dgm:chMax val="0"/>
          <dgm:chPref val="0"/>
          <dgm:bulletEnabled val="1"/>
        </dgm:presLayoutVars>
      </dgm:prSet>
      <dgm:spPr>
        <a:prstGeom prst="chevron">
          <a:avLst/>
        </a:prstGeom>
      </dgm:spPr>
      <dgm:t>
        <a:bodyPr/>
        <a:lstStyle/>
        <a:p>
          <a:endParaRPr lang="en-US"/>
        </a:p>
      </dgm:t>
    </dgm:pt>
  </dgm:ptLst>
  <dgm:cxnLst>
    <dgm:cxn modelId="{02A132F7-E72D-4EAD-97E3-D17DD94919F4}" type="presOf" srcId="{7973B819-3595-45FC-97F1-8E4A83F8E065}" destId="{E428C8D3-76A9-4049-BA05-BC064DDD9A9B}" srcOrd="0" destOrd="0" presId="urn:microsoft.com/office/officeart/2005/8/layout/chevron1"/>
    <dgm:cxn modelId="{836E9071-90D5-47ED-80FC-7B9D9B3D992A}" type="presOf" srcId="{93153EED-C772-4F0A-85BE-A04D5B8F7E55}" destId="{8FDB3838-852E-4DD3-9124-7E9B0A210873}" srcOrd="0" destOrd="0" presId="urn:microsoft.com/office/officeart/2005/8/layout/chevron1"/>
    <dgm:cxn modelId="{B23FBCDD-49E0-4366-A2C0-AE52ED7F3A43}" srcId="{F249D95E-5A47-424A-8637-F826737F98E8}" destId="{CE17929F-1CE7-4D10-B5E6-8A79E2328E64}" srcOrd="0" destOrd="0" parTransId="{343227AF-8048-4F84-9D6B-96470CA4FDFC}" sibTransId="{106A307C-DAC1-4297-B3BE-9AB1FE4530AB}"/>
    <dgm:cxn modelId="{A72067B6-D0AF-4357-9B9E-F8B1FFF3CB10}" srcId="{F249D95E-5A47-424A-8637-F826737F98E8}" destId="{7973B819-3595-45FC-97F1-8E4A83F8E065}" srcOrd="2" destOrd="0" parTransId="{F73A80E3-182A-4DE6-BC32-5FD27F17ECC5}" sibTransId="{98D7393B-AA13-4A5F-A505-869B580ACC02}"/>
    <dgm:cxn modelId="{F222B00D-E7CD-485F-B882-CB19A0EBD0F1}" srcId="{F249D95E-5A47-424A-8637-F826737F98E8}" destId="{93153EED-C772-4F0A-85BE-A04D5B8F7E55}" srcOrd="1" destOrd="0" parTransId="{509E1F97-4F69-40DA-A481-EEC1313F8977}" sibTransId="{7572FFC9-8D82-47B2-8D64-74229F0FBEE8}"/>
    <dgm:cxn modelId="{A62C14B9-0F0C-4154-8214-5A206674C754}" type="presOf" srcId="{DE6FEC94-D2AB-4203-ABC1-5942F6DB63C5}" destId="{6402CE14-4F8A-4119-829C-4EFC114A139F}" srcOrd="0" destOrd="0" presId="urn:microsoft.com/office/officeart/2005/8/layout/chevron1"/>
    <dgm:cxn modelId="{2A1B6700-DB0A-4C88-B015-64C7B807BE75}" srcId="{F249D95E-5A47-424A-8637-F826737F98E8}" destId="{DE6FEC94-D2AB-4203-ABC1-5942F6DB63C5}" srcOrd="3" destOrd="0" parTransId="{AD4429D4-8676-4D78-9145-4DF301B017E4}" sibTransId="{67E09C57-AA8B-42CA-81FE-DB48A7A276FD}"/>
    <dgm:cxn modelId="{BC6B5C6C-97F8-4CBB-A481-F2B381154383}" type="presOf" srcId="{F249D95E-5A47-424A-8637-F826737F98E8}" destId="{F0A6BBB6-98A7-4B95-BA2E-FD0EAB96A4C3}" srcOrd="0" destOrd="0" presId="urn:microsoft.com/office/officeart/2005/8/layout/chevron1"/>
    <dgm:cxn modelId="{7E0FDB89-22AC-4BC9-8CD9-64EDEC029486}" type="presOf" srcId="{CE17929F-1CE7-4D10-B5E6-8A79E2328E64}" destId="{BCE755B1-8840-4179-BFB9-113C14670926}" srcOrd="0" destOrd="0" presId="urn:microsoft.com/office/officeart/2005/8/layout/chevron1"/>
    <dgm:cxn modelId="{85A7B37A-A6D8-42E5-BF71-0913523252D4}" type="presParOf" srcId="{F0A6BBB6-98A7-4B95-BA2E-FD0EAB96A4C3}" destId="{BCE755B1-8840-4179-BFB9-113C14670926}" srcOrd="0" destOrd="0" presId="urn:microsoft.com/office/officeart/2005/8/layout/chevron1"/>
    <dgm:cxn modelId="{249EDD0B-5902-4D0E-A522-CDB055709817}" type="presParOf" srcId="{F0A6BBB6-98A7-4B95-BA2E-FD0EAB96A4C3}" destId="{CCE9B47B-8469-4854-BCE5-0DE9D327ABB5}" srcOrd="1" destOrd="0" presId="urn:microsoft.com/office/officeart/2005/8/layout/chevron1"/>
    <dgm:cxn modelId="{3D3E0DFE-1CA5-4649-9318-C13B19FC713D}" type="presParOf" srcId="{F0A6BBB6-98A7-4B95-BA2E-FD0EAB96A4C3}" destId="{8FDB3838-852E-4DD3-9124-7E9B0A210873}" srcOrd="2" destOrd="0" presId="urn:microsoft.com/office/officeart/2005/8/layout/chevron1"/>
    <dgm:cxn modelId="{B53F79FE-F44A-4852-9A21-40D18568B889}" type="presParOf" srcId="{F0A6BBB6-98A7-4B95-BA2E-FD0EAB96A4C3}" destId="{E5F35993-B71F-4B9B-9342-9382F0B20472}" srcOrd="3" destOrd="0" presId="urn:microsoft.com/office/officeart/2005/8/layout/chevron1"/>
    <dgm:cxn modelId="{E607E2EC-A7A6-4447-8162-56C98252529E}" type="presParOf" srcId="{F0A6BBB6-98A7-4B95-BA2E-FD0EAB96A4C3}" destId="{E428C8D3-76A9-4049-BA05-BC064DDD9A9B}" srcOrd="4" destOrd="0" presId="urn:microsoft.com/office/officeart/2005/8/layout/chevron1"/>
    <dgm:cxn modelId="{F98A5B41-B7F9-4EAA-87EB-42F478EBF61C}" type="presParOf" srcId="{F0A6BBB6-98A7-4B95-BA2E-FD0EAB96A4C3}" destId="{5E70077E-AF06-451F-8BB6-840C98AF0C20}" srcOrd="5" destOrd="0" presId="urn:microsoft.com/office/officeart/2005/8/layout/chevron1"/>
    <dgm:cxn modelId="{9EC5D2F9-E79F-4BE9-926C-5507FE0D75E9}" type="presParOf" srcId="{F0A6BBB6-98A7-4B95-BA2E-FD0EAB96A4C3}" destId="{6402CE14-4F8A-4119-829C-4EFC114A139F}"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E755B1-8840-4179-BFB9-113C14670926}">
      <dsp:nvSpPr>
        <dsp:cNvPr id="0" name=""/>
        <dsp:cNvSpPr/>
      </dsp:nvSpPr>
      <dsp:spPr>
        <a:xfrm>
          <a:off x="0" y="0"/>
          <a:ext cx="1976842" cy="601418"/>
        </a:xfrm>
        <a:prstGeom prst="chevron">
          <a:avLst/>
        </a:prstGeom>
        <a:solidFill>
          <a:srgbClr val="57B09A">
            <a:shade val="50000"/>
            <a:hueOff val="0"/>
            <a:satOff val="0"/>
            <a:lumOff val="0"/>
            <a:alpha val="78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b="1" kern="1200" dirty="0">
              <a:solidFill>
                <a:schemeClr val="bg1">
                  <a:lumMod val="85000"/>
                </a:schemeClr>
              </a:solidFill>
              <a:latin typeface="Arial"/>
              <a:ea typeface="+mn-ea"/>
              <a:cs typeface="+mn-cs"/>
            </a:rPr>
            <a:t>TRIPLE AIM</a:t>
          </a:r>
        </a:p>
      </dsp:txBody>
      <dsp:txXfrm>
        <a:off x="300709" y="0"/>
        <a:ext cx="1375424" cy="601418"/>
      </dsp:txXfrm>
    </dsp:sp>
    <dsp:sp modelId="{8FDB3838-852E-4DD3-9124-7E9B0A210873}">
      <dsp:nvSpPr>
        <dsp:cNvPr id="0" name=""/>
        <dsp:cNvSpPr/>
      </dsp:nvSpPr>
      <dsp:spPr>
        <a:xfrm>
          <a:off x="1829628" y="17986"/>
          <a:ext cx="1481691" cy="592676"/>
        </a:xfrm>
        <a:prstGeom prst="chevron">
          <a:avLst/>
        </a:prstGeom>
        <a:solidFill>
          <a:srgbClr val="57B09A">
            <a:shade val="50000"/>
            <a:hueOff val="-109313"/>
            <a:satOff val="-4136"/>
            <a:lumOff val="21002"/>
            <a:alpha val="75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baseline="0" dirty="0">
              <a:solidFill>
                <a:schemeClr val="accent5">
                  <a:lumMod val="50000"/>
                </a:schemeClr>
              </a:solidFill>
              <a:latin typeface="Arial"/>
              <a:ea typeface="+mn-ea"/>
              <a:cs typeface="+mn-cs"/>
            </a:rPr>
            <a:t>Improve consumer experience of care</a:t>
          </a:r>
        </a:p>
      </dsp:txBody>
      <dsp:txXfrm>
        <a:off x="2125966" y="17986"/>
        <a:ext cx="889015" cy="592676"/>
      </dsp:txXfrm>
    </dsp:sp>
    <dsp:sp modelId="{E428C8D3-76A9-4049-BA05-BC064DDD9A9B}">
      <dsp:nvSpPr>
        <dsp:cNvPr id="0" name=""/>
        <dsp:cNvSpPr/>
      </dsp:nvSpPr>
      <dsp:spPr>
        <a:xfrm>
          <a:off x="3163150" y="17986"/>
          <a:ext cx="1481691" cy="592676"/>
        </a:xfrm>
        <a:prstGeom prst="chevron">
          <a:avLst/>
        </a:prstGeom>
        <a:solidFill>
          <a:srgbClr val="57B09A">
            <a:shade val="50000"/>
            <a:hueOff val="-218625"/>
            <a:satOff val="-8273"/>
            <a:lumOff val="42004"/>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baseline="0" dirty="0">
              <a:solidFill>
                <a:schemeClr val="accent5">
                  <a:lumMod val="50000"/>
                </a:schemeClr>
              </a:solidFill>
              <a:latin typeface="Arial"/>
              <a:ea typeface="+mn-ea"/>
              <a:cs typeface="+mn-cs"/>
            </a:rPr>
            <a:t>Improve health of populations</a:t>
          </a:r>
        </a:p>
      </dsp:txBody>
      <dsp:txXfrm>
        <a:off x="3459488" y="17986"/>
        <a:ext cx="889015" cy="592676"/>
      </dsp:txXfrm>
    </dsp:sp>
    <dsp:sp modelId="{6402CE14-4F8A-4119-829C-4EFC114A139F}">
      <dsp:nvSpPr>
        <dsp:cNvPr id="0" name=""/>
        <dsp:cNvSpPr/>
      </dsp:nvSpPr>
      <dsp:spPr>
        <a:xfrm>
          <a:off x="4496672" y="17986"/>
          <a:ext cx="1481691" cy="592676"/>
        </a:xfrm>
        <a:prstGeom prst="chevron">
          <a:avLst/>
        </a:prstGeom>
        <a:solidFill>
          <a:schemeClr val="accent5">
            <a:lumMod val="60000"/>
            <a:lumOff val="40000"/>
            <a:alpha val="39000"/>
          </a:scheme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en-US" sz="1100" kern="1200" dirty="0">
              <a:solidFill>
                <a:schemeClr val="accent5">
                  <a:lumMod val="50000"/>
                </a:schemeClr>
              </a:solidFill>
              <a:latin typeface="Arial"/>
              <a:ea typeface="+mn-ea"/>
              <a:cs typeface="+mn-cs"/>
            </a:rPr>
            <a:t>Reduce </a:t>
          </a:r>
          <a:r>
            <a:rPr lang="en-US" sz="1100" kern="1200" baseline="0" dirty="0">
              <a:solidFill>
                <a:schemeClr val="accent5">
                  <a:lumMod val="50000"/>
                </a:schemeClr>
              </a:solidFill>
              <a:latin typeface="Arial"/>
              <a:ea typeface="+mn-ea"/>
              <a:cs typeface="+mn-cs"/>
            </a:rPr>
            <a:t>costs</a:t>
          </a:r>
          <a:r>
            <a:rPr lang="en-US" sz="1100" kern="1200" dirty="0">
              <a:solidFill>
                <a:schemeClr val="accent5">
                  <a:lumMod val="50000"/>
                </a:schemeClr>
              </a:solidFill>
              <a:latin typeface="Arial"/>
              <a:ea typeface="+mn-ea"/>
              <a:cs typeface="+mn-cs"/>
            </a:rPr>
            <a:t> of health care</a:t>
          </a:r>
        </a:p>
      </dsp:txBody>
      <dsp:txXfrm>
        <a:off x="4793010" y="17986"/>
        <a:ext cx="889015" cy="59267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0.79118</cdr:x>
      <cdr:y>0.75172</cdr:y>
    </cdr:from>
    <cdr:to>
      <cdr:x>0.90171</cdr:x>
      <cdr:y>0.85464</cdr:y>
    </cdr:to>
    <cdr:sp macro="" textlink="">
      <cdr:nvSpPr>
        <cdr:cNvPr id="2" name="TextBox 1"/>
        <cdr:cNvSpPr txBox="1"/>
      </cdr:nvSpPr>
      <cdr:spPr>
        <a:xfrm xmlns:a="http://schemas.openxmlformats.org/drawingml/2006/main" rot="20111481">
          <a:off x="4844908" y="3732081"/>
          <a:ext cx="676848" cy="51097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b="1" dirty="0" smtClean="0"/>
            <a:t>6-7%</a:t>
          </a:r>
          <a:endParaRPr lang="en-US" sz="11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0.10031</cdr:x>
      <cdr:y>0.40073</cdr:y>
    </cdr:from>
    <cdr:to>
      <cdr:x>0.40597</cdr:x>
      <cdr:y>0.52416</cdr:y>
    </cdr:to>
    <cdr:sp macro="" textlink="">
      <cdr:nvSpPr>
        <cdr:cNvPr id="2" name="TextBox 1"/>
        <cdr:cNvSpPr txBox="1"/>
      </cdr:nvSpPr>
      <cdr:spPr>
        <a:xfrm xmlns:a="http://schemas.openxmlformats.org/drawingml/2006/main">
          <a:off x="890509" y="1846440"/>
          <a:ext cx="2713435" cy="5687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3200" dirty="0" smtClean="0"/>
            <a:t>Primary Care:</a:t>
          </a:r>
        </a:p>
        <a:p xmlns:a="http://schemas.openxmlformats.org/drawingml/2006/main">
          <a:endParaRPr lang="en-US" sz="3200" dirty="0"/>
        </a:p>
      </cdr:txBody>
    </cdr:sp>
  </cdr:relSizeAnchor>
  <cdr:relSizeAnchor xmlns:cdr="http://schemas.openxmlformats.org/drawingml/2006/chartDrawing">
    <cdr:from>
      <cdr:x>0.48658</cdr:x>
      <cdr:y>0.02037</cdr:y>
    </cdr:from>
    <cdr:to>
      <cdr:x>0.79224</cdr:x>
      <cdr:y>0.14379</cdr:y>
    </cdr:to>
    <cdr:sp macro="" textlink="">
      <cdr:nvSpPr>
        <cdr:cNvPr id="3" name="TextBox 2"/>
        <cdr:cNvSpPr txBox="1"/>
      </cdr:nvSpPr>
      <cdr:spPr>
        <a:xfrm xmlns:a="http://schemas.openxmlformats.org/drawingml/2006/main">
          <a:off x="4319509" y="93840"/>
          <a:ext cx="2713436" cy="56868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3200" dirty="0" smtClean="0"/>
            <a:t>Specialists:</a:t>
          </a:r>
        </a:p>
        <a:p xmlns:a="http://schemas.openxmlformats.org/drawingml/2006/main">
          <a:endParaRPr lang="en-US" sz="3200" dirty="0"/>
        </a:p>
      </cdr:txBody>
    </cdr:sp>
  </cdr:relSizeAnchor>
  <cdr:relSizeAnchor xmlns:cdr="http://schemas.openxmlformats.org/drawingml/2006/chartDrawing">
    <cdr:from>
      <cdr:x>0.00494</cdr:x>
      <cdr:y>0.36859</cdr:y>
    </cdr:from>
    <cdr:to>
      <cdr:x>0.07456</cdr:x>
      <cdr:y>0.57692</cdr:y>
    </cdr:to>
    <cdr:sp macro="" textlink="">
      <cdr:nvSpPr>
        <cdr:cNvPr id="4" name="TextBox 3"/>
        <cdr:cNvSpPr txBox="1"/>
      </cdr:nvSpPr>
      <cdr:spPr>
        <a:xfrm xmlns:a="http://schemas.openxmlformats.org/drawingml/2006/main">
          <a:off x="43854" y="1698348"/>
          <a:ext cx="618055" cy="95992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t>Docs</a:t>
          </a:r>
        </a:p>
        <a:p xmlns:a="http://schemas.openxmlformats.org/drawingml/2006/main">
          <a:r>
            <a:rPr lang="en-US" sz="1400" b="1" dirty="0" smtClean="0"/>
            <a:t>per</a:t>
          </a:r>
        </a:p>
        <a:p xmlns:a="http://schemas.openxmlformats.org/drawingml/2006/main">
          <a:r>
            <a:rPr lang="en-US" sz="1400" b="1" dirty="0" smtClean="0"/>
            <a:t>100K</a:t>
          </a:r>
          <a:endParaRPr lang="en-US" sz="14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56A6CAF-FD64-774E-A011-19D5A34C75F1}" type="datetimeFigureOut">
              <a:rPr lang="en-US" smtClean="0"/>
              <a:t>4/4/2019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387C3F6-6FD5-A24F-97AD-47786DCA90E1}" type="slidenum">
              <a:rPr lang="en-US" smtClean="0"/>
              <a:t>‹#›</a:t>
            </a:fld>
            <a:endParaRPr lang="en-US"/>
          </a:p>
        </p:txBody>
      </p:sp>
    </p:spTree>
    <p:extLst>
      <p:ext uri="{BB962C8B-B14F-4D97-AF65-F5344CB8AC3E}">
        <p14:creationId xmlns:p14="http://schemas.microsoft.com/office/powerpoint/2010/main" val="14574606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8D03E35-921F-144E-A4B9-635DA8D7538D}" type="datetimeFigureOut">
              <a:rPr lang="en-US" smtClean="0"/>
              <a:t>4/4/2019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53DDA69-0EAD-B64C-B781-30F6312C9660}" type="slidenum">
              <a:rPr lang="en-US" smtClean="0"/>
              <a:t>‹#›</a:t>
            </a:fld>
            <a:endParaRPr lang="en-US"/>
          </a:p>
        </p:txBody>
      </p:sp>
    </p:spTree>
    <p:extLst>
      <p:ext uri="{BB962C8B-B14F-4D97-AF65-F5344CB8AC3E}">
        <p14:creationId xmlns:p14="http://schemas.microsoft.com/office/powerpoint/2010/main" val="356221444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DDA69-0EAD-B64C-B781-30F6312C9660}" type="slidenum">
              <a:rPr lang="en-US" smtClean="0"/>
              <a:t>2</a:t>
            </a:fld>
            <a:endParaRPr lang="en-US"/>
          </a:p>
        </p:txBody>
      </p:sp>
    </p:spTree>
    <p:extLst>
      <p:ext uri="{BB962C8B-B14F-4D97-AF65-F5344CB8AC3E}">
        <p14:creationId xmlns:p14="http://schemas.microsoft.com/office/powerpoint/2010/main" val="2966627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8F5A8-5FEF-4DAD-A9E3-943330DF8D84}"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1878684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38C3A-7C76-8042-B10B-734FB36E177F}" type="slidenum">
              <a:rPr lang="en-US" smtClean="0"/>
              <a:pPr/>
              <a:t>39</a:t>
            </a:fld>
            <a:endParaRPr lang="en-US" dirty="0"/>
          </a:p>
        </p:txBody>
      </p:sp>
    </p:spTree>
    <p:extLst>
      <p:ext uri="{BB962C8B-B14F-4D97-AF65-F5344CB8AC3E}">
        <p14:creationId xmlns:p14="http://schemas.microsoft.com/office/powerpoint/2010/main" val="1091590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38C3A-7C76-8042-B10B-734FB36E177F}" type="slidenum">
              <a:rPr lang="en-US" smtClean="0"/>
              <a:t>41</a:t>
            </a:fld>
            <a:endParaRPr lang="en-US" dirty="0"/>
          </a:p>
        </p:txBody>
      </p:sp>
    </p:spTree>
    <p:extLst>
      <p:ext uri="{BB962C8B-B14F-4D97-AF65-F5344CB8AC3E}">
        <p14:creationId xmlns:p14="http://schemas.microsoft.com/office/powerpoint/2010/main" val="289672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38C3A-7C76-8042-B10B-734FB36E177F}" type="slidenum">
              <a:rPr lang="en-US" smtClean="0"/>
              <a:t>46</a:t>
            </a:fld>
            <a:endParaRPr lang="en-US" dirty="0"/>
          </a:p>
        </p:txBody>
      </p:sp>
    </p:spTree>
    <p:extLst>
      <p:ext uri="{BB962C8B-B14F-4D97-AF65-F5344CB8AC3E}">
        <p14:creationId xmlns:p14="http://schemas.microsoft.com/office/powerpoint/2010/main" val="3018343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38C3A-7C76-8042-B10B-734FB36E177F}" type="slidenum">
              <a:rPr lang="en-US" smtClean="0"/>
              <a:t>47</a:t>
            </a:fld>
            <a:endParaRPr lang="en-US" dirty="0"/>
          </a:p>
        </p:txBody>
      </p:sp>
    </p:spTree>
    <p:extLst>
      <p:ext uri="{BB962C8B-B14F-4D97-AF65-F5344CB8AC3E}">
        <p14:creationId xmlns:p14="http://schemas.microsoft.com/office/powerpoint/2010/main" val="1886645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38C3A-7C76-8042-B10B-734FB36E177F}" type="slidenum">
              <a:rPr lang="en-US" smtClean="0"/>
              <a:pPr/>
              <a:t>49</a:t>
            </a:fld>
            <a:endParaRPr lang="en-US" dirty="0"/>
          </a:p>
        </p:txBody>
      </p:sp>
    </p:spTree>
    <p:extLst>
      <p:ext uri="{BB962C8B-B14F-4D97-AF65-F5344CB8AC3E}">
        <p14:creationId xmlns:p14="http://schemas.microsoft.com/office/powerpoint/2010/main" val="2841221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38C3A-7C76-8042-B10B-734FB36E177F}" type="slidenum">
              <a:rPr lang="en-US" smtClean="0"/>
              <a:pPr/>
              <a:t>50</a:t>
            </a:fld>
            <a:endParaRPr lang="en-US" dirty="0"/>
          </a:p>
        </p:txBody>
      </p:sp>
    </p:spTree>
    <p:extLst>
      <p:ext uri="{BB962C8B-B14F-4D97-AF65-F5344CB8AC3E}">
        <p14:creationId xmlns:p14="http://schemas.microsoft.com/office/powerpoint/2010/main" val="692729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38C3A-7C76-8042-B10B-734FB36E177F}" type="slidenum">
              <a:rPr lang="en-US" smtClean="0"/>
              <a:pPr/>
              <a:t>51</a:t>
            </a:fld>
            <a:endParaRPr lang="en-US" dirty="0"/>
          </a:p>
        </p:txBody>
      </p:sp>
    </p:spTree>
    <p:extLst>
      <p:ext uri="{BB962C8B-B14F-4D97-AF65-F5344CB8AC3E}">
        <p14:creationId xmlns:p14="http://schemas.microsoft.com/office/powerpoint/2010/main" val="1497590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38C3A-7C76-8042-B10B-734FB36E177F}" type="slidenum">
              <a:rPr lang="en-US" smtClean="0"/>
              <a:pPr/>
              <a:t>52</a:t>
            </a:fld>
            <a:endParaRPr lang="en-US" dirty="0"/>
          </a:p>
        </p:txBody>
      </p:sp>
    </p:spTree>
    <p:extLst>
      <p:ext uri="{BB962C8B-B14F-4D97-AF65-F5344CB8AC3E}">
        <p14:creationId xmlns:p14="http://schemas.microsoft.com/office/powerpoint/2010/main" val="3706038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8F5A8-5FEF-4DAD-A9E3-943330DF8D84}"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035815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C8F5A8-5FEF-4DAD-A9E3-943330DF8D84}"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122302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8F5A8-5FEF-4DAD-A9E3-943330DF8D84}"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965580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8F5A8-5FEF-4DAD-A9E3-943330DF8D84}"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965580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8F5A8-5FEF-4DAD-A9E3-943330DF8D84}"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350193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8F5A8-5FEF-4DAD-A9E3-943330DF8D84}"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852657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8F5A8-5FEF-4DAD-A9E3-943330DF8D84}"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289218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8F5A8-5FEF-4DAD-A9E3-943330DF8D84}"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4948955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descr="green_back.jpg"/>
          <p:cNvPicPr>
            <a:picLocks noChangeAspect="1"/>
          </p:cNvPicPr>
          <p:nvPr userDrawn="1"/>
        </p:nvPicPr>
        <p:blipFill rotWithShape="1">
          <a:blip r:embed="rId2">
            <a:extLst>
              <a:ext uri="{28A0092B-C50C-407E-A947-70E740481C1C}">
                <a14:useLocalDpi xmlns:a14="http://schemas.microsoft.com/office/drawing/2010/main" val="0"/>
              </a:ext>
            </a:extLst>
          </a:blip>
          <a:srcRect l="34559" t="6584" r="4743"/>
          <a:stretch/>
        </p:blipFill>
        <p:spPr>
          <a:xfrm>
            <a:off x="3302000" y="-15139"/>
            <a:ext cx="5842000" cy="6873139"/>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7868" y="2937932"/>
            <a:ext cx="2743200" cy="568233"/>
          </a:xfrm>
          <a:prstGeom prst="rect">
            <a:avLst/>
          </a:prstGeom>
        </p:spPr>
      </p:pic>
      <p:sp>
        <p:nvSpPr>
          <p:cNvPr id="17" name="Title 1"/>
          <p:cNvSpPr>
            <a:spLocks noGrp="1"/>
          </p:cNvSpPr>
          <p:nvPr>
            <p:ph type="title" hasCustomPrompt="1"/>
          </p:nvPr>
        </p:nvSpPr>
        <p:spPr>
          <a:xfrm>
            <a:off x="3660247" y="2916766"/>
            <a:ext cx="5162020" cy="1071033"/>
          </a:xfrm>
        </p:spPr>
        <p:txBody>
          <a:bodyPr anchor="t">
            <a:normAutofit/>
          </a:bodyPr>
          <a:lstStyle>
            <a:lvl1pPr algn="l">
              <a:defRPr sz="2400" b="0" i="0" cap="none">
                <a:solidFill>
                  <a:schemeClr val="bg1"/>
                </a:solidFill>
                <a:latin typeface="Arial" pitchFamily="34" charset="0"/>
                <a:cs typeface="Arial" pitchFamily="34" charset="0"/>
              </a:defRPr>
            </a:lvl1pPr>
          </a:lstStyle>
          <a:p>
            <a:r>
              <a:rPr lang="en-US" dirty="0" smtClean="0"/>
              <a:t>24 </a:t>
            </a:r>
            <a:r>
              <a:rPr lang="en-US" dirty="0" err="1" smtClean="0"/>
              <a:t>pt</a:t>
            </a:r>
            <a:r>
              <a:rPr lang="en-US" dirty="0" smtClean="0"/>
              <a:t> Arial Regular head</a:t>
            </a:r>
            <a:endParaRPr lang="en-US" dirty="0"/>
          </a:p>
        </p:txBody>
      </p:sp>
      <p:sp>
        <p:nvSpPr>
          <p:cNvPr id="18" name="Text Placeholder 2"/>
          <p:cNvSpPr>
            <a:spLocks noGrp="1"/>
          </p:cNvSpPr>
          <p:nvPr>
            <p:ph type="body" idx="1" hasCustomPrompt="1"/>
          </p:nvPr>
        </p:nvSpPr>
        <p:spPr>
          <a:xfrm>
            <a:off x="3660247" y="3499382"/>
            <a:ext cx="5162020" cy="1114952"/>
          </a:xfrm>
        </p:spPr>
        <p:txBody>
          <a:bodyPr anchor="t" anchorCtr="0">
            <a:normAutofit/>
          </a:bodyPr>
          <a:lstStyle>
            <a:lvl1pPr marL="0" indent="0" algn="l">
              <a:spcBef>
                <a:spcPts val="0"/>
              </a:spcBef>
              <a:buNone/>
              <a:defRPr sz="1800" baseline="0">
                <a:solidFill>
                  <a:schemeClr val="bg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18 </a:t>
            </a:r>
            <a:r>
              <a:rPr lang="en-US" dirty="0" err="1" smtClean="0"/>
              <a:t>pt</a:t>
            </a:r>
            <a:r>
              <a:rPr lang="en-US" dirty="0" smtClean="0"/>
              <a:t> Arial Regular subhead</a:t>
            </a:r>
          </a:p>
        </p:txBody>
      </p:sp>
      <p:sp>
        <p:nvSpPr>
          <p:cNvPr id="7" name="TextBox 6"/>
          <p:cNvSpPr txBox="1"/>
          <p:nvPr userDrawn="1"/>
        </p:nvSpPr>
        <p:spPr>
          <a:xfrm>
            <a:off x="3683915" y="6273801"/>
            <a:ext cx="5334000" cy="52322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latin typeface="Arial" pitchFamily="34" charset="0"/>
                <a:cs typeface="Arial" pitchFamily="34" charset="0"/>
              </a:rPr>
              <a:t>A service of Maryland Health Benefit Exchange</a:t>
            </a:r>
          </a:p>
          <a:p>
            <a:endParaRPr lang="en-US" sz="1400" dirty="0">
              <a:latin typeface="Arial" pitchFamily="34" charset="0"/>
              <a:cs typeface="Arial" pitchFamily="34" charset="0"/>
            </a:endParaRPr>
          </a:p>
        </p:txBody>
      </p:sp>
    </p:spTree>
    <p:extLst>
      <p:ext uri="{BB962C8B-B14F-4D97-AF65-F5344CB8AC3E}">
        <p14:creationId xmlns:p14="http://schemas.microsoft.com/office/powerpoint/2010/main" val="851748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userDrawn="1"/>
        </p:nvSpPr>
        <p:spPr>
          <a:xfrm>
            <a:off x="0" y="0"/>
            <a:ext cx="9143999" cy="1143000"/>
          </a:xfrm>
          <a:prstGeom prst="rect">
            <a:avLst/>
          </a:prstGeom>
          <a:solidFill>
            <a:srgbClr val="8CC2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CC247"/>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1901" y="355600"/>
            <a:ext cx="2534160" cy="524932"/>
          </a:xfrm>
          <a:prstGeom prst="rect">
            <a:avLst/>
          </a:prstGeom>
        </p:spPr>
      </p:pic>
      <p:sp>
        <p:nvSpPr>
          <p:cNvPr id="2" name="Title 1"/>
          <p:cNvSpPr>
            <a:spLocks noGrp="1"/>
          </p:cNvSpPr>
          <p:nvPr>
            <p:ph type="title" hasCustomPrompt="1"/>
          </p:nvPr>
        </p:nvSpPr>
        <p:spPr>
          <a:xfrm>
            <a:off x="791534" y="431949"/>
            <a:ext cx="7890933" cy="565150"/>
          </a:xfrm>
        </p:spPr>
        <p:txBody>
          <a:bodyPr anchor="t" anchorCtr="0">
            <a:normAutofit/>
          </a:bodyPr>
          <a:lstStyle>
            <a:lvl1pPr algn="l">
              <a:defRPr sz="2000" b="0" baseline="0">
                <a:solidFill>
                  <a:schemeClr val="bg1"/>
                </a:solidFill>
                <a:latin typeface="Arial" pitchFamily="34" charset="0"/>
                <a:cs typeface="Arial" pitchFamily="34" charset="0"/>
              </a:defRPr>
            </a:lvl1pPr>
          </a:lstStyle>
          <a:p>
            <a:r>
              <a:rPr lang="en-US" dirty="0" smtClean="0"/>
              <a:t>20 PT ARIAL HEADER</a:t>
            </a:r>
            <a:endParaRPr lang="en-US" dirty="0"/>
          </a:p>
        </p:txBody>
      </p:sp>
      <p:sp>
        <p:nvSpPr>
          <p:cNvPr id="3" name="Content Placeholder 2"/>
          <p:cNvSpPr>
            <a:spLocks noGrp="1"/>
          </p:cNvSpPr>
          <p:nvPr>
            <p:ph idx="1" hasCustomPrompt="1"/>
          </p:nvPr>
        </p:nvSpPr>
        <p:spPr>
          <a:xfrm>
            <a:off x="812800" y="2539999"/>
            <a:ext cx="7874000" cy="3586163"/>
          </a:xfrm>
        </p:spPr>
        <p:txBody>
          <a:bodyPr/>
          <a:lstStyle>
            <a:lvl1pPr marL="342900" indent="-342900">
              <a:buClr>
                <a:srgbClr val="565655"/>
              </a:buClr>
              <a:buSzPct val="100000"/>
              <a:buFontTx/>
              <a:buBlip>
                <a:blip r:embed="rId3"/>
              </a:buBlip>
              <a:defRPr sz="2400" baseline="0">
                <a:solidFill>
                  <a:srgbClr val="565655"/>
                </a:solidFill>
                <a:latin typeface="Arial" pitchFamily="34" charset="0"/>
                <a:cs typeface="Arial" pitchFamily="34" charset="0"/>
              </a:defRPr>
            </a:lvl1pPr>
            <a:lvl2pPr marL="7429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sz="2000" b="0">
                <a:solidFill>
                  <a:srgbClr val="565655"/>
                </a:solidFill>
                <a:latin typeface="Arial" pitchFamily="34" charset="0"/>
                <a:cs typeface="Arial" pitchFamily="34" charset="0"/>
              </a:defRPr>
            </a:lvl2pPr>
            <a:lvl3pPr marL="11430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800" b="0">
                <a:solidFill>
                  <a:srgbClr val="565655"/>
                </a:solidFill>
                <a:latin typeface="Arial" pitchFamily="34" charset="0"/>
                <a:cs typeface="Arial" pitchFamily="34" charset="0"/>
              </a:defRPr>
            </a:lvl3pPr>
            <a:lvl4pPr marL="16002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600" b="0" i="0">
                <a:solidFill>
                  <a:srgbClr val="565655"/>
                </a:solidFill>
                <a:latin typeface="Arial" pitchFamily="34" charset="0"/>
                <a:cs typeface="Arial" pitchFamily="34" charset="0"/>
              </a:defRPr>
            </a:lvl4pPr>
            <a:lvl5pPr marL="2057400" marR="0" indent="-228600" algn="l" defTabSz="914400" rtl="0" eaLnBrk="1" fontAlgn="auto" latinLnBrk="0" hangingPunct="1">
              <a:lnSpc>
                <a:spcPct val="100000"/>
              </a:lnSpc>
              <a:spcBef>
                <a:spcPct val="20000"/>
              </a:spcBef>
              <a:spcAft>
                <a:spcPts val="0"/>
              </a:spcAft>
              <a:buClrTx/>
              <a:buSzTx/>
              <a:buFont typeface="Courier New" pitchFamily="49" charset="0"/>
              <a:buChar char="o"/>
              <a:tabLst/>
              <a:defRPr sz="1400" b="0">
                <a:solidFill>
                  <a:srgbClr val="565655"/>
                </a:solidFill>
                <a:latin typeface="Arial" pitchFamily="34" charset="0"/>
                <a:cs typeface="Arial" pitchFamily="34" charset="0"/>
              </a:defRPr>
            </a:lvl5pPr>
            <a:lvl6pPr>
              <a:defRPr sz="2000"/>
            </a:lvl6pPr>
            <a:lvl7pPr>
              <a:defRPr sz="2000"/>
            </a:lvl7pPr>
            <a:lvl8pPr>
              <a:defRPr sz="2000"/>
            </a:lvl8pPr>
            <a:lvl9pPr>
              <a:defRPr sz="2000"/>
            </a:lvl9pPr>
          </a:lstStyle>
          <a:p>
            <a:pPr lvl="0"/>
            <a:r>
              <a:rPr lang="en-US" dirty="0" smtClean="0"/>
              <a:t>24 </a:t>
            </a:r>
            <a:r>
              <a:rPr lang="en-US" dirty="0" err="1" smtClean="0"/>
              <a:t>pt</a:t>
            </a:r>
            <a:r>
              <a:rPr lang="en-US" dirty="0" smtClean="0"/>
              <a:t> Arial Regular</a:t>
            </a:r>
          </a:p>
          <a:p>
            <a:pPr lvl="1"/>
            <a:r>
              <a:rPr lang="en-US" dirty="0" smtClean="0"/>
              <a:t>20 </a:t>
            </a:r>
            <a:r>
              <a:rPr lang="en-US" dirty="0" err="1" smtClean="0"/>
              <a:t>pt</a:t>
            </a:r>
            <a:r>
              <a:rPr lang="en-US" dirty="0" smtClean="0"/>
              <a:t> Arial</a:t>
            </a:r>
          </a:p>
          <a:p>
            <a:pPr lvl="2"/>
            <a:r>
              <a:rPr lang="en-US" b="0" dirty="0" smtClean="0"/>
              <a:t>18 </a:t>
            </a:r>
            <a:r>
              <a:rPr lang="en-US" b="0" dirty="0" err="1" smtClean="0"/>
              <a:t>pt</a:t>
            </a:r>
            <a:r>
              <a:rPr lang="en-US" b="0" dirty="0" smtClean="0"/>
              <a:t> Arial</a:t>
            </a:r>
            <a:endParaRPr lang="en-US" dirty="0" smtClean="0"/>
          </a:p>
          <a:p>
            <a:pPr lvl="3"/>
            <a:r>
              <a:rPr lang="en-US" dirty="0" smtClean="0"/>
              <a:t>16 </a:t>
            </a:r>
            <a:r>
              <a:rPr lang="en-US" dirty="0" err="1" smtClean="0"/>
              <a:t>pt</a:t>
            </a:r>
            <a:r>
              <a:rPr lang="en-US" dirty="0" smtClean="0"/>
              <a:t> Arial</a:t>
            </a:r>
          </a:p>
          <a:p>
            <a:pPr lvl="4"/>
            <a:r>
              <a:rPr lang="en-US" b="0" dirty="0" smtClean="0"/>
              <a:t>14 </a:t>
            </a:r>
            <a:r>
              <a:rPr lang="en-US" b="0" dirty="0" err="1" smtClean="0"/>
              <a:t>pt</a:t>
            </a:r>
            <a:r>
              <a:rPr lang="en-US" b="0" dirty="0" smtClean="0"/>
              <a:t> Arial</a:t>
            </a:r>
            <a:endParaRPr lang="en-US" dirty="0" smtClean="0"/>
          </a:p>
          <a:p>
            <a:pPr lvl="0"/>
            <a:endParaRPr lang="en-US" dirty="0" smtClean="0"/>
          </a:p>
        </p:txBody>
      </p:sp>
      <p:sp>
        <p:nvSpPr>
          <p:cNvPr id="4" name="Text Placeholder 3"/>
          <p:cNvSpPr>
            <a:spLocks noGrp="1"/>
          </p:cNvSpPr>
          <p:nvPr>
            <p:ph type="body" sz="half" idx="2" hasCustomPrompt="1"/>
          </p:nvPr>
        </p:nvSpPr>
        <p:spPr>
          <a:xfrm>
            <a:off x="812800" y="1820333"/>
            <a:ext cx="5768447" cy="592667"/>
          </a:xfrm>
        </p:spPr>
        <p:txBody>
          <a:bodyPr>
            <a:normAutofit/>
          </a:bodyPr>
          <a:lstStyle>
            <a:lvl1pPr marL="0" indent="0">
              <a:buNone/>
              <a:defRPr sz="2400" b="1">
                <a:solidFill>
                  <a:srgbClr val="8CC247"/>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24 </a:t>
            </a:r>
            <a:r>
              <a:rPr lang="en-US" dirty="0" err="1" smtClean="0"/>
              <a:t>pt</a:t>
            </a:r>
            <a:r>
              <a:rPr lang="en-US" dirty="0" smtClean="0"/>
              <a:t> Arial Bold head</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latin typeface="Arial" pitchFamily="34" charset="0"/>
                <a:cs typeface="Arial" pitchFamily="34" charset="0"/>
              </a:defRPr>
            </a:lvl1pPr>
          </a:lstStyle>
          <a:p>
            <a:fld id="{4CDD9CE3-C7A2-4098-B807-12A059830C8E}" type="slidenum">
              <a:rPr lang="en-US" smtClean="0"/>
              <a:pPr/>
              <a:t>‹#›</a:t>
            </a:fld>
            <a:endParaRPr lang="en-US"/>
          </a:p>
        </p:txBody>
      </p:sp>
    </p:spTree>
    <p:extLst>
      <p:ext uri="{BB962C8B-B14F-4D97-AF65-F5344CB8AC3E}">
        <p14:creationId xmlns:p14="http://schemas.microsoft.com/office/powerpoint/2010/main" val="682552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8" name="Rectangle 7"/>
          <p:cNvSpPr/>
          <p:nvPr userDrawn="1"/>
        </p:nvSpPr>
        <p:spPr>
          <a:xfrm>
            <a:off x="0" y="0"/>
            <a:ext cx="9143999" cy="1143000"/>
          </a:xfrm>
          <a:prstGeom prst="rect">
            <a:avLst/>
          </a:prstGeom>
          <a:solidFill>
            <a:srgbClr val="2899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CC247"/>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1901" y="355600"/>
            <a:ext cx="2534160" cy="524932"/>
          </a:xfrm>
          <a:prstGeom prst="rect">
            <a:avLst/>
          </a:prstGeom>
        </p:spPr>
      </p:pic>
      <p:sp>
        <p:nvSpPr>
          <p:cNvPr id="3" name="Content Placeholder 2"/>
          <p:cNvSpPr>
            <a:spLocks noGrp="1"/>
          </p:cNvSpPr>
          <p:nvPr>
            <p:ph idx="1" hasCustomPrompt="1"/>
          </p:nvPr>
        </p:nvSpPr>
        <p:spPr>
          <a:xfrm>
            <a:off x="812800" y="2539999"/>
            <a:ext cx="7874000" cy="3586163"/>
          </a:xfrm>
        </p:spPr>
        <p:txBody>
          <a:bodyPr/>
          <a:lstStyle>
            <a:lvl1pPr marL="342900" indent="-342900">
              <a:buClr>
                <a:srgbClr val="565655"/>
              </a:buClr>
              <a:buSzPct val="100000"/>
              <a:buFontTx/>
              <a:buBlip>
                <a:blip r:embed="rId3"/>
              </a:buBlip>
              <a:defRPr sz="2400">
                <a:solidFill>
                  <a:srgbClr val="565655"/>
                </a:solidFill>
                <a:latin typeface="Arial" pitchFamily="34" charset="0"/>
                <a:cs typeface="Arial" pitchFamily="34" charset="0"/>
              </a:defRPr>
            </a:lvl1pPr>
            <a:lvl2pPr marL="7429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sz="2000" b="0">
                <a:solidFill>
                  <a:srgbClr val="565655"/>
                </a:solidFill>
                <a:latin typeface="Arial" pitchFamily="34" charset="0"/>
                <a:cs typeface="Arial" pitchFamily="34" charset="0"/>
              </a:defRPr>
            </a:lvl2pPr>
            <a:lvl3pPr marL="11430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800" b="0">
                <a:solidFill>
                  <a:srgbClr val="565655"/>
                </a:solidFill>
                <a:latin typeface="Arial" pitchFamily="34" charset="0"/>
                <a:cs typeface="Arial" pitchFamily="34" charset="0"/>
              </a:defRPr>
            </a:lvl3pPr>
            <a:lvl4pPr marL="16002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600" b="0" i="0">
                <a:solidFill>
                  <a:srgbClr val="565655"/>
                </a:solidFill>
                <a:latin typeface="Arial" pitchFamily="34" charset="0"/>
                <a:cs typeface="Arial" pitchFamily="34" charset="0"/>
              </a:defRPr>
            </a:lvl4pPr>
            <a:lvl5pPr marL="2057400" marR="0" indent="-228600" algn="l" defTabSz="914400" rtl="0" eaLnBrk="1" fontAlgn="auto" latinLnBrk="0" hangingPunct="1">
              <a:lnSpc>
                <a:spcPct val="100000"/>
              </a:lnSpc>
              <a:spcBef>
                <a:spcPct val="20000"/>
              </a:spcBef>
              <a:spcAft>
                <a:spcPts val="0"/>
              </a:spcAft>
              <a:buClrTx/>
              <a:buSzTx/>
              <a:buFont typeface="Courier New" pitchFamily="49" charset="0"/>
              <a:buChar char="o"/>
              <a:tabLst/>
              <a:defRPr sz="1400" b="0">
                <a:solidFill>
                  <a:srgbClr val="565655"/>
                </a:solidFill>
                <a:latin typeface="Arial" pitchFamily="34" charset="0"/>
                <a:cs typeface="Arial" pitchFamily="34" charset="0"/>
              </a:defRPr>
            </a:lvl5pPr>
            <a:lvl6pPr>
              <a:defRPr sz="2000"/>
            </a:lvl6pPr>
            <a:lvl7pPr>
              <a:defRPr sz="2000"/>
            </a:lvl7pPr>
            <a:lvl8pPr>
              <a:defRPr sz="2000"/>
            </a:lvl8pPr>
            <a:lvl9pPr>
              <a:defRPr sz="2000"/>
            </a:lvl9pPr>
          </a:lstStyle>
          <a:p>
            <a:pPr lvl="0"/>
            <a:r>
              <a:rPr lang="en-US" dirty="0" smtClean="0"/>
              <a:t>24 </a:t>
            </a:r>
            <a:r>
              <a:rPr lang="en-US" dirty="0" err="1" smtClean="0"/>
              <a:t>pt</a:t>
            </a:r>
            <a:r>
              <a:rPr lang="en-US" dirty="0" smtClean="0"/>
              <a:t> Arial Regular</a:t>
            </a:r>
          </a:p>
          <a:p>
            <a:pPr lvl="1"/>
            <a:r>
              <a:rPr lang="en-US" dirty="0" smtClean="0"/>
              <a:t>20 </a:t>
            </a:r>
            <a:r>
              <a:rPr lang="en-US" dirty="0" err="1" smtClean="0"/>
              <a:t>pt</a:t>
            </a:r>
            <a:r>
              <a:rPr lang="en-US" dirty="0" smtClean="0"/>
              <a:t> Arial</a:t>
            </a:r>
          </a:p>
          <a:p>
            <a:pPr lvl="2"/>
            <a:r>
              <a:rPr lang="en-US" b="0" dirty="0" smtClean="0"/>
              <a:t>18 </a:t>
            </a:r>
            <a:r>
              <a:rPr lang="en-US" b="0" dirty="0" err="1" smtClean="0"/>
              <a:t>pt</a:t>
            </a:r>
            <a:r>
              <a:rPr lang="en-US" b="0" dirty="0" smtClean="0"/>
              <a:t> Arial</a:t>
            </a:r>
            <a:endParaRPr lang="en-US" dirty="0" smtClean="0"/>
          </a:p>
          <a:p>
            <a:pPr lvl="3"/>
            <a:r>
              <a:rPr lang="en-US" dirty="0" smtClean="0"/>
              <a:t>16 </a:t>
            </a:r>
            <a:r>
              <a:rPr lang="en-US" dirty="0" err="1" smtClean="0"/>
              <a:t>pt</a:t>
            </a:r>
            <a:r>
              <a:rPr lang="en-US" dirty="0" smtClean="0"/>
              <a:t> Arial</a:t>
            </a:r>
          </a:p>
          <a:p>
            <a:pPr lvl="4"/>
            <a:r>
              <a:rPr lang="en-US" b="0" dirty="0" smtClean="0"/>
              <a:t>14 </a:t>
            </a:r>
            <a:r>
              <a:rPr lang="en-US" b="0" dirty="0" err="1" smtClean="0"/>
              <a:t>pt</a:t>
            </a:r>
            <a:r>
              <a:rPr lang="en-US" b="0" dirty="0" smtClean="0"/>
              <a:t> Arial</a:t>
            </a:r>
            <a:endParaRPr lang="en-US" dirty="0" smtClean="0"/>
          </a:p>
          <a:p>
            <a:pPr lvl="0"/>
            <a:endParaRPr lang="en-US" dirty="0" smtClean="0"/>
          </a:p>
        </p:txBody>
      </p:sp>
      <p:sp>
        <p:nvSpPr>
          <p:cNvPr id="4" name="Text Placeholder 3"/>
          <p:cNvSpPr>
            <a:spLocks noGrp="1"/>
          </p:cNvSpPr>
          <p:nvPr>
            <p:ph type="body" sz="half" idx="2" hasCustomPrompt="1"/>
          </p:nvPr>
        </p:nvSpPr>
        <p:spPr>
          <a:xfrm>
            <a:off x="812800" y="1820333"/>
            <a:ext cx="5768447" cy="592667"/>
          </a:xfrm>
        </p:spPr>
        <p:txBody>
          <a:bodyPr>
            <a:normAutofit/>
          </a:bodyPr>
          <a:lstStyle>
            <a:lvl1pPr marL="0" indent="0">
              <a:buNone/>
              <a:defRPr sz="2400" b="1">
                <a:solidFill>
                  <a:srgbClr val="2899B7"/>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24 </a:t>
            </a:r>
            <a:r>
              <a:rPr lang="en-US" dirty="0" err="1" smtClean="0"/>
              <a:t>pt</a:t>
            </a:r>
            <a:r>
              <a:rPr lang="en-US" dirty="0" smtClean="0"/>
              <a:t> Arial Bold head</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latin typeface="Arial" pitchFamily="34" charset="0"/>
                <a:cs typeface="Arial" pitchFamily="34" charset="0"/>
              </a:defRPr>
            </a:lvl1pPr>
          </a:lstStyle>
          <a:p>
            <a:fld id="{4CDD9CE3-C7A2-4098-B807-12A059830C8E}" type="slidenum">
              <a:rPr lang="en-US" smtClean="0"/>
              <a:pPr/>
              <a:t>‹#›</a:t>
            </a:fld>
            <a:endParaRPr lang="en-US"/>
          </a:p>
        </p:txBody>
      </p:sp>
      <p:sp>
        <p:nvSpPr>
          <p:cNvPr id="11" name="Title 1"/>
          <p:cNvSpPr>
            <a:spLocks noGrp="1"/>
          </p:cNvSpPr>
          <p:nvPr>
            <p:ph type="title" hasCustomPrompt="1"/>
          </p:nvPr>
        </p:nvSpPr>
        <p:spPr>
          <a:xfrm>
            <a:off x="791534" y="431949"/>
            <a:ext cx="7890933" cy="565150"/>
          </a:xfrm>
        </p:spPr>
        <p:txBody>
          <a:bodyPr anchor="t" anchorCtr="0">
            <a:normAutofit/>
          </a:bodyPr>
          <a:lstStyle>
            <a:lvl1pPr algn="l">
              <a:defRPr sz="2000" b="0" baseline="0">
                <a:solidFill>
                  <a:schemeClr val="bg1"/>
                </a:solidFill>
                <a:latin typeface="Arial" pitchFamily="34" charset="0"/>
                <a:cs typeface="Arial" pitchFamily="34" charset="0"/>
              </a:defRPr>
            </a:lvl1pPr>
          </a:lstStyle>
          <a:p>
            <a:r>
              <a:rPr lang="en-US" dirty="0" smtClean="0"/>
              <a:t>20 PT ARIAL HEADER</a:t>
            </a:r>
            <a:endParaRPr lang="en-US" dirty="0"/>
          </a:p>
        </p:txBody>
      </p:sp>
    </p:spTree>
    <p:extLst>
      <p:ext uri="{BB962C8B-B14F-4D97-AF65-F5344CB8AC3E}">
        <p14:creationId xmlns:p14="http://schemas.microsoft.com/office/powerpoint/2010/main" val="3226298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8" name="Rectangle 7"/>
          <p:cNvSpPr/>
          <p:nvPr userDrawn="1"/>
        </p:nvSpPr>
        <p:spPr>
          <a:xfrm>
            <a:off x="0" y="0"/>
            <a:ext cx="9143999" cy="1143000"/>
          </a:xfrm>
          <a:prstGeom prst="rect">
            <a:avLst/>
          </a:prstGeom>
          <a:solidFill>
            <a:srgbClr val="A5AC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CC247"/>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1901" y="355600"/>
            <a:ext cx="2534160" cy="524932"/>
          </a:xfrm>
          <a:prstGeom prst="rect">
            <a:avLst/>
          </a:prstGeom>
        </p:spPr>
      </p:pic>
      <p:sp>
        <p:nvSpPr>
          <p:cNvPr id="3" name="Content Placeholder 2"/>
          <p:cNvSpPr>
            <a:spLocks noGrp="1"/>
          </p:cNvSpPr>
          <p:nvPr>
            <p:ph idx="1" hasCustomPrompt="1"/>
          </p:nvPr>
        </p:nvSpPr>
        <p:spPr>
          <a:xfrm>
            <a:off x="812800" y="2539999"/>
            <a:ext cx="7874000" cy="3586163"/>
          </a:xfrm>
        </p:spPr>
        <p:txBody>
          <a:bodyPr/>
          <a:lstStyle>
            <a:lvl1pPr marL="342900" indent="-342900">
              <a:buClr>
                <a:srgbClr val="565655"/>
              </a:buClr>
              <a:buSzPct val="100000"/>
              <a:buFontTx/>
              <a:buBlip>
                <a:blip r:embed="rId3"/>
              </a:buBlip>
              <a:defRPr sz="2400">
                <a:solidFill>
                  <a:srgbClr val="565655"/>
                </a:solidFill>
                <a:latin typeface="Arial" pitchFamily="34" charset="0"/>
                <a:cs typeface="Arial" pitchFamily="34" charset="0"/>
              </a:defRPr>
            </a:lvl1pPr>
            <a:lvl2pPr>
              <a:buClr>
                <a:srgbClr val="565655"/>
              </a:buClr>
              <a:defRPr sz="2000" b="0">
                <a:solidFill>
                  <a:srgbClr val="565655"/>
                </a:solidFill>
                <a:latin typeface="Arial" pitchFamily="34" charset="0"/>
                <a:cs typeface="Arial" pitchFamily="34" charset="0"/>
              </a:defRPr>
            </a:lvl2pPr>
            <a:lvl3pPr>
              <a:defRPr sz="1800" b="0" baseline="0">
                <a:solidFill>
                  <a:srgbClr val="565655"/>
                </a:solidFill>
                <a:latin typeface="Arial" pitchFamily="34" charset="0"/>
                <a:cs typeface="Arial" pitchFamily="34" charset="0"/>
              </a:defRPr>
            </a:lvl3pPr>
            <a:lvl4pPr>
              <a:buClr>
                <a:srgbClr val="565655"/>
              </a:buClr>
              <a:defRPr sz="1600" i="0">
                <a:solidFill>
                  <a:srgbClr val="565655"/>
                </a:solidFill>
                <a:latin typeface="Arial" pitchFamily="34" charset="0"/>
                <a:cs typeface="Arial" pitchFamily="34" charset="0"/>
              </a:defRPr>
            </a:lvl4pPr>
            <a:lvl5pPr marL="2062163" indent="-233363">
              <a:buClr>
                <a:srgbClr val="565655"/>
              </a:buClr>
              <a:buFont typeface="Courier New" pitchFamily="49" charset="0"/>
              <a:buChar char="o"/>
              <a:defRPr sz="1400" b="0" baseline="0">
                <a:solidFill>
                  <a:srgbClr val="565655"/>
                </a:solidFill>
                <a:latin typeface="Arial" pitchFamily="34" charset="0"/>
                <a:cs typeface="Arial" pitchFamily="34" charset="0"/>
              </a:defRPr>
            </a:lvl5pPr>
            <a:lvl6pPr>
              <a:defRPr sz="2000"/>
            </a:lvl6pPr>
            <a:lvl7pPr>
              <a:defRPr sz="2000"/>
            </a:lvl7pPr>
            <a:lvl8pPr>
              <a:defRPr sz="2000"/>
            </a:lvl8pPr>
            <a:lvl9pPr>
              <a:defRPr sz="2000"/>
            </a:lvl9pPr>
          </a:lstStyle>
          <a:p>
            <a:pPr lvl="0"/>
            <a:r>
              <a:rPr lang="en-US" dirty="0" smtClean="0"/>
              <a:t>24 </a:t>
            </a:r>
            <a:r>
              <a:rPr lang="en-US" dirty="0" err="1" smtClean="0"/>
              <a:t>pt</a:t>
            </a:r>
            <a:r>
              <a:rPr lang="en-US" dirty="0" smtClean="0"/>
              <a:t> Arial Regular</a:t>
            </a:r>
          </a:p>
          <a:p>
            <a:pPr lvl="1"/>
            <a:r>
              <a:rPr lang="en-US" dirty="0" smtClean="0"/>
              <a:t>20 </a:t>
            </a:r>
            <a:r>
              <a:rPr lang="en-US" dirty="0" err="1" smtClean="0"/>
              <a:t>pt</a:t>
            </a:r>
            <a:r>
              <a:rPr lang="en-US" dirty="0" smtClean="0"/>
              <a:t> Arial</a:t>
            </a:r>
          </a:p>
          <a:p>
            <a:pPr lvl="2"/>
            <a:r>
              <a:rPr lang="en-US" b="0" dirty="0" smtClean="0"/>
              <a:t>18 </a:t>
            </a:r>
            <a:r>
              <a:rPr lang="en-US" b="0" dirty="0" err="1" smtClean="0"/>
              <a:t>pt</a:t>
            </a:r>
            <a:r>
              <a:rPr lang="en-US" b="0" dirty="0" smtClean="0"/>
              <a:t> Arial</a:t>
            </a:r>
            <a:endParaRPr lang="en-US" dirty="0" smtClean="0"/>
          </a:p>
          <a:p>
            <a:pPr lvl="3"/>
            <a:r>
              <a:rPr lang="en-US" dirty="0" smtClean="0"/>
              <a:t>16 </a:t>
            </a:r>
            <a:r>
              <a:rPr lang="en-US" dirty="0" err="1" smtClean="0"/>
              <a:t>pt</a:t>
            </a:r>
            <a:r>
              <a:rPr lang="en-US" dirty="0" smtClean="0"/>
              <a:t> Arial</a:t>
            </a:r>
            <a:endParaRPr lang="en-US" dirty="0"/>
          </a:p>
          <a:p>
            <a:pPr lvl="4"/>
            <a:r>
              <a:rPr lang="en-US" b="0" dirty="0" smtClean="0"/>
              <a:t>14 </a:t>
            </a:r>
            <a:r>
              <a:rPr lang="en-US" b="0" dirty="0" err="1" smtClean="0"/>
              <a:t>pt</a:t>
            </a:r>
            <a:r>
              <a:rPr lang="en-US" b="0" dirty="0" smtClean="0"/>
              <a:t> Arial</a:t>
            </a:r>
            <a:endParaRPr lang="en-US" dirty="0" smtClean="0"/>
          </a:p>
        </p:txBody>
      </p:sp>
      <p:sp>
        <p:nvSpPr>
          <p:cNvPr id="4" name="Text Placeholder 3"/>
          <p:cNvSpPr>
            <a:spLocks noGrp="1"/>
          </p:cNvSpPr>
          <p:nvPr>
            <p:ph type="body" sz="half" idx="2" hasCustomPrompt="1"/>
          </p:nvPr>
        </p:nvSpPr>
        <p:spPr>
          <a:xfrm>
            <a:off x="812800" y="1820333"/>
            <a:ext cx="5768447" cy="592667"/>
          </a:xfrm>
        </p:spPr>
        <p:txBody>
          <a:bodyPr>
            <a:normAutofit/>
          </a:bodyPr>
          <a:lstStyle>
            <a:lvl1pPr marL="0" indent="0">
              <a:buNone/>
              <a:defRPr sz="2400" b="1" baseline="0">
                <a:solidFill>
                  <a:srgbClr val="A5ACB0"/>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24 </a:t>
            </a:r>
            <a:r>
              <a:rPr lang="en-US" dirty="0" err="1" smtClean="0"/>
              <a:t>pt</a:t>
            </a:r>
            <a:r>
              <a:rPr lang="en-US" dirty="0" smtClean="0"/>
              <a:t> Arial Bold head</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latin typeface="Arial" pitchFamily="34" charset="0"/>
                <a:cs typeface="Arial" pitchFamily="34" charset="0"/>
              </a:defRPr>
            </a:lvl1pPr>
          </a:lstStyle>
          <a:p>
            <a:fld id="{4CDD9CE3-C7A2-4098-B807-12A059830C8E}" type="slidenum">
              <a:rPr lang="en-US" smtClean="0"/>
              <a:pPr/>
              <a:t>‹#›</a:t>
            </a:fld>
            <a:endParaRPr lang="en-US"/>
          </a:p>
        </p:txBody>
      </p:sp>
      <p:sp>
        <p:nvSpPr>
          <p:cNvPr id="11" name="Title 1"/>
          <p:cNvSpPr>
            <a:spLocks noGrp="1"/>
          </p:cNvSpPr>
          <p:nvPr>
            <p:ph type="title" hasCustomPrompt="1"/>
          </p:nvPr>
        </p:nvSpPr>
        <p:spPr>
          <a:xfrm>
            <a:off x="791534" y="431949"/>
            <a:ext cx="7890933" cy="565150"/>
          </a:xfrm>
        </p:spPr>
        <p:txBody>
          <a:bodyPr anchor="t" anchorCtr="0">
            <a:normAutofit/>
          </a:bodyPr>
          <a:lstStyle>
            <a:lvl1pPr algn="l">
              <a:defRPr sz="2000" b="0" baseline="0">
                <a:solidFill>
                  <a:schemeClr val="bg1"/>
                </a:solidFill>
                <a:latin typeface="Arial" pitchFamily="34" charset="0"/>
                <a:cs typeface="Arial" pitchFamily="34" charset="0"/>
              </a:defRPr>
            </a:lvl1pPr>
          </a:lstStyle>
          <a:p>
            <a:r>
              <a:rPr lang="en-US" dirty="0" smtClean="0"/>
              <a:t>20 PT ARIAL HEADER</a:t>
            </a:r>
            <a:endParaRPr lang="en-US" dirty="0"/>
          </a:p>
        </p:txBody>
      </p:sp>
    </p:spTree>
    <p:extLst>
      <p:ext uri="{BB962C8B-B14F-4D97-AF65-F5344CB8AC3E}">
        <p14:creationId xmlns:p14="http://schemas.microsoft.com/office/powerpoint/2010/main" val="3367709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p:cNvSpPr/>
          <p:nvPr userDrawn="1"/>
        </p:nvSpPr>
        <p:spPr>
          <a:xfrm>
            <a:off x="0" y="0"/>
            <a:ext cx="9143999" cy="1143000"/>
          </a:xfrm>
          <a:prstGeom prst="rect">
            <a:avLst/>
          </a:prstGeom>
          <a:solidFill>
            <a:srgbClr val="8CC2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CC247"/>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1901" y="355600"/>
            <a:ext cx="2534160" cy="524932"/>
          </a:xfrm>
          <a:prstGeom prst="rect">
            <a:avLst/>
          </a:prstGeom>
        </p:spPr>
      </p:pic>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4CDD9CE3-C7A2-4098-B807-12A059830C8E}" type="slidenum">
              <a:rPr lang="en-US" smtClean="0"/>
              <a:pPr/>
              <a:t>‹#›</a:t>
            </a:fld>
            <a:endParaRPr lang="en-US"/>
          </a:p>
        </p:txBody>
      </p:sp>
      <p:sp>
        <p:nvSpPr>
          <p:cNvPr id="13" name="Text Placeholder 3"/>
          <p:cNvSpPr>
            <a:spLocks noGrp="1"/>
          </p:cNvSpPr>
          <p:nvPr>
            <p:ph type="body" sz="half" idx="2" hasCustomPrompt="1"/>
          </p:nvPr>
        </p:nvSpPr>
        <p:spPr>
          <a:xfrm>
            <a:off x="812800" y="1820333"/>
            <a:ext cx="5768447" cy="592667"/>
          </a:xfrm>
        </p:spPr>
        <p:txBody>
          <a:bodyPr>
            <a:normAutofit/>
          </a:bodyPr>
          <a:lstStyle>
            <a:lvl1pPr marL="0" indent="0">
              <a:buNone/>
              <a:defRPr sz="2400" b="1">
                <a:solidFill>
                  <a:srgbClr val="8CC247"/>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24 </a:t>
            </a:r>
            <a:r>
              <a:rPr lang="en-US" dirty="0" err="1" smtClean="0"/>
              <a:t>pt</a:t>
            </a:r>
            <a:r>
              <a:rPr lang="en-US" dirty="0" smtClean="0"/>
              <a:t> Arial Bold head</a:t>
            </a:r>
          </a:p>
        </p:txBody>
      </p:sp>
      <p:sp>
        <p:nvSpPr>
          <p:cNvPr id="15" name="Content Placeholder 2"/>
          <p:cNvSpPr>
            <a:spLocks noGrp="1"/>
          </p:cNvSpPr>
          <p:nvPr>
            <p:ph idx="1" hasCustomPrompt="1"/>
          </p:nvPr>
        </p:nvSpPr>
        <p:spPr>
          <a:xfrm>
            <a:off x="812800" y="2539999"/>
            <a:ext cx="3660422" cy="3586163"/>
          </a:xfrm>
        </p:spPr>
        <p:txBody>
          <a:bodyPr/>
          <a:lstStyle>
            <a:lvl1pPr marL="342900" indent="-342900">
              <a:buClr>
                <a:srgbClr val="565655"/>
              </a:buClr>
              <a:buSzPct val="100000"/>
              <a:buFontTx/>
              <a:buBlip>
                <a:blip r:embed="rId3"/>
              </a:buBlip>
              <a:defRPr sz="2400" baseline="0">
                <a:solidFill>
                  <a:srgbClr val="565655"/>
                </a:solidFill>
                <a:latin typeface="Arial" pitchFamily="34" charset="0"/>
                <a:cs typeface="Arial" pitchFamily="34" charset="0"/>
              </a:defRPr>
            </a:lvl1pPr>
            <a:lvl2pPr marL="7429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sz="2000" b="0">
                <a:solidFill>
                  <a:srgbClr val="565655"/>
                </a:solidFill>
                <a:latin typeface="Arial" pitchFamily="34" charset="0"/>
                <a:cs typeface="Arial" pitchFamily="34" charset="0"/>
              </a:defRPr>
            </a:lvl2pPr>
            <a:lvl3pPr marL="11430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800" b="0">
                <a:solidFill>
                  <a:srgbClr val="565655"/>
                </a:solidFill>
                <a:latin typeface="Arial" pitchFamily="34" charset="0"/>
                <a:cs typeface="Arial" pitchFamily="34" charset="0"/>
              </a:defRPr>
            </a:lvl3pPr>
            <a:lvl4pPr marL="16002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600" b="0" i="0">
                <a:solidFill>
                  <a:srgbClr val="565655"/>
                </a:solidFill>
                <a:latin typeface="Arial" pitchFamily="34" charset="0"/>
                <a:cs typeface="Arial" pitchFamily="34" charset="0"/>
              </a:defRPr>
            </a:lvl4pPr>
            <a:lvl5pPr marL="2057400" marR="0" indent="-228600" algn="l" defTabSz="914400" rtl="0" eaLnBrk="1" fontAlgn="auto" latinLnBrk="0" hangingPunct="1">
              <a:lnSpc>
                <a:spcPct val="100000"/>
              </a:lnSpc>
              <a:spcBef>
                <a:spcPct val="20000"/>
              </a:spcBef>
              <a:spcAft>
                <a:spcPts val="0"/>
              </a:spcAft>
              <a:buClrTx/>
              <a:buSzTx/>
              <a:buFont typeface="Courier New" pitchFamily="49" charset="0"/>
              <a:buChar char="o"/>
              <a:tabLst/>
              <a:defRPr sz="1400" b="0">
                <a:solidFill>
                  <a:srgbClr val="565655"/>
                </a:solidFill>
                <a:latin typeface="Arial" pitchFamily="34" charset="0"/>
                <a:cs typeface="Arial" pitchFamily="34" charset="0"/>
              </a:defRPr>
            </a:lvl5pPr>
            <a:lvl6pPr>
              <a:defRPr sz="2000"/>
            </a:lvl6pPr>
            <a:lvl7pPr>
              <a:defRPr sz="2000"/>
            </a:lvl7pPr>
            <a:lvl8pPr>
              <a:defRPr sz="2000"/>
            </a:lvl8pPr>
            <a:lvl9pPr>
              <a:defRPr sz="2000"/>
            </a:lvl9pPr>
          </a:lstStyle>
          <a:p>
            <a:pPr lvl="0"/>
            <a:r>
              <a:rPr lang="en-US" dirty="0" smtClean="0"/>
              <a:t>24 </a:t>
            </a:r>
            <a:r>
              <a:rPr lang="en-US" dirty="0" err="1" smtClean="0"/>
              <a:t>pt</a:t>
            </a:r>
            <a:r>
              <a:rPr lang="en-US" dirty="0" smtClean="0"/>
              <a:t> Arial Regular</a:t>
            </a:r>
          </a:p>
          <a:p>
            <a:pPr lvl="1"/>
            <a:r>
              <a:rPr lang="en-US" dirty="0" smtClean="0"/>
              <a:t>20 </a:t>
            </a:r>
            <a:r>
              <a:rPr lang="en-US" dirty="0" err="1" smtClean="0"/>
              <a:t>pt</a:t>
            </a:r>
            <a:r>
              <a:rPr lang="en-US" dirty="0" smtClean="0"/>
              <a:t> Arial</a:t>
            </a:r>
          </a:p>
          <a:p>
            <a:pPr lvl="2"/>
            <a:r>
              <a:rPr lang="en-US" b="0" dirty="0" smtClean="0"/>
              <a:t>18 </a:t>
            </a:r>
            <a:r>
              <a:rPr lang="en-US" b="0" dirty="0" err="1" smtClean="0"/>
              <a:t>pt</a:t>
            </a:r>
            <a:r>
              <a:rPr lang="en-US" b="0" dirty="0" smtClean="0"/>
              <a:t> Arial</a:t>
            </a:r>
            <a:endParaRPr lang="en-US" dirty="0" smtClean="0"/>
          </a:p>
          <a:p>
            <a:pPr lvl="3"/>
            <a:r>
              <a:rPr lang="en-US" dirty="0" smtClean="0"/>
              <a:t>16 </a:t>
            </a:r>
            <a:r>
              <a:rPr lang="en-US" dirty="0" err="1" smtClean="0"/>
              <a:t>pt</a:t>
            </a:r>
            <a:r>
              <a:rPr lang="en-US" dirty="0" smtClean="0"/>
              <a:t> Arial</a:t>
            </a:r>
          </a:p>
          <a:p>
            <a:pPr lvl="4"/>
            <a:r>
              <a:rPr lang="en-US" b="0" dirty="0" smtClean="0"/>
              <a:t>14 </a:t>
            </a:r>
            <a:r>
              <a:rPr lang="en-US" b="0" dirty="0" err="1" smtClean="0"/>
              <a:t>pt</a:t>
            </a:r>
            <a:r>
              <a:rPr lang="en-US" b="0" dirty="0" smtClean="0"/>
              <a:t> Arial</a:t>
            </a:r>
            <a:endParaRPr lang="en-US" dirty="0" smtClean="0"/>
          </a:p>
          <a:p>
            <a:pPr lvl="0"/>
            <a:endParaRPr lang="en-US" dirty="0" smtClean="0"/>
          </a:p>
        </p:txBody>
      </p:sp>
      <p:sp>
        <p:nvSpPr>
          <p:cNvPr id="17" name="Content Placeholder 2"/>
          <p:cNvSpPr>
            <a:spLocks noGrp="1"/>
          </p:cNvSpPr>
          <p:nvPr>
            <p:ph idx="12" hasCustomPrompt="1"/>
          </p:nvPr>
        </p:nvSpPr>
        <p:spPr>
          <a:xfrm>
            <a:off x="4749801" y="2539999"/>
            <a:ext cx="3660422" cy="3586163"/>
          </a:xfrm>
        </p:spPr>
        <p:txBody>
          <a:bodyPr/>
          <a:lstStyle>
            <a:lvl1pPr marL="342900" indent="-342900">
              <a:buClr>
                <a:srgbClr val="565655"/>
              </a:buClr>
              <a:buSzPct val="100000"/>
              <a:buFontTx/>
              <a:buBlip>
                <a:blip r:embed="rId3"/>
              </a:buBlip>
              <a:defRPr sz="2400" baseline="0">
                <a:solidFill>
                  <a:srgbClr val="565655"/>
                </a:solidFill>
                <a:latin typeface="Arial" pitchFamily="34" charset="0"/>
                <a:cs typeface="Arial" pitchFamily="34" charset="0"/>
              </a:defRPr>
            </a:lvl1pPr>
            <a:lvl2pPr marL="7429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sz="2000" b="0">
                <a:solidFill>
                  <a:srgbClr val="565655"/>
                </a:solidFill>
                <a:latin typeface="Arial" pitchFamily="34" charset="0"/>
                <a:cs typeface="Arial" pitchFamily="34" charset="0"/>
              </a:defRPr>
            </a:lvl2pPr>
            <a:lvl3pPr marL="11430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800" b="0">
                <a:solidFill>
                  <a:srgbClr val="565655"/>
                </a:solidFill>
                <a:latin typeface="Arial" pitchFamily="34" charset="0"/>
                <a:cs typeface="Arial" pitchFamily="34" charset="0"/>
              </a:defRPr>
            </a:lvl3pPr>
            <a:lvl4pPr marL="16002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600" b="0" i="0">
                <a:solidFill>
                  <a:srgbClr val="565655"/>
                </a:solidFill>
                <a:latin typeface="Arial" pitchFamily="34" charset="0"/>
                <a:cs typeface="Arial" pitchFamily="34" charset="0"/>
              </a:defRPr>
            </a:lvl4pPr>
            <a:lvl5pPr marL="2057400" marR="0" indent="-228600" algn="l" defTabSz="914400" rtl="0" eaLnBrk="1" fontAlgn="auto" latinLnBrk="0" hangingPunct="1">
              <a:lnSpc>
                <a:spcPct val="100000"/>
              </a:lnSpc>
              <a:spcBef>
                <a:spcPct val="20000"/>
              </a:spcBef>
              <a:spcAft>
                <a:spcPts val="0"/>
              </a:spcAft>
              <a:buClrTx/>
              <a:buSzTx/>
              <a:buFont typeface="Courier New" pitchFamily="49" charset="0"/>
              <a:buChar char="o"/>
              <a:tabLst/>
              <a:defRPr sz="1400" b="0">
                <a:solidFill>
                  <a:srgbClr val="565655"/>
                </a:solidFill>
                <a:latin typeface="Arial" pitchFamily="34" charset="0"/>
                <a:cs typeface="Arial" pitchFamily="34" charset="0"/>
              </a:defRPr>
            </a:lvl5pPr>
            <a:lvl6pPr>
              <a:defRPr sz="2000"/>
            </a:lvl6pPr>
            <a:lvl7pPr>
              <a:defRPr sz="2000"/>
            </a:lvl7pPr>
            <a:lvl8pPr>
              <a:defRPr sz="2000"/>
            </a:lvl8pPr>
            <a:lvl9pPr>
              <a:defRPr sz="2000"/>
            </a:lvl9pPr>
          </a:lstStyle>
          <a:p>
            <a:pPr lvl="0"/>
            <a:r>
              <a:rPr lang="en-US" dirty="0" smtClean="0"/>
              <a:t>24 </a:t>
            </a:r>
            <a:r>
              <a:rPr lang="en-US" dirty="0" err="1" smtClean="0"/>
              <a:t>pt</a:t>
            </a:r>
            <a:r>
              <a:rPr lang="en-US" dirty="0" smtClean="0"/>
              <a:t> Arial Regular</a:t>
            </a:r>
          </a:p>
          <a:p>
            <a:pPr lvl="1"/>
            <a:r>
              <a:rPr lang="en-US" dirty="0" smtClean="0"/>
              <a:t>20 </a:t>
            </a:r>
            <a:r>
              <a:rPr lang="en-US" dirty="0" err="1" smtClean="0"/>
              <a:t>pt</a:t>
            </a:r>
            <a:r>
              <a:rPr lang="en-US" dirty="0" smtClean="0"/>
              <a:t> Arial</a:t>
            </a:r>
          </a:p>
          <a:p>
            <a:pPr lvl="2"/>
            <a:r>
              <a:rPr lang="en-US" b="0" dirty="0" smtClean="0"/>
              <a:t>18 </a:t>
            </a:r>
            <a:r>
              <a:rPr lang="en-US" b="0" dirty="0" err="1" smtClean="0"/>
              <a:t>pt</a:t>
            </a:r>
            <a:r>
              <a:rPr lang="en-US" b="0" dirty="0" smtClean="0"/>
              <a:t> Arial</a:t>
            </a:r>
            <a:endParaRPr lang="en-US" dirty="0" smtClean="0"/>
          </a:p>
          <a:p>
            <a:pPr lvl="3"/>
            <a:r>
              <a:rPr lang="en-US" dirty="0" smtClean="0"/>
              <a:t>16 </a:t>
            </a:r>
            <a:r>
              <a:rPr lang="en-US" dirty="0" err="1" smtClean="0"/>
              <a:t>pt</a:t>
            </a:r>
            <a:r>
              <a:rPr lang="en-US" dirty="0" smtClean="0"/>
              <a:t> Arial</a:t>
            </a:r>
          </a:p>
          <a:p>
            <a:pPr lvl="4"/>
            <a:r>
              <a:rPr lang="en-US" b="0" dirty="0" smtClean="0"/>
              <a:t>14 </a:t>
            </a:r>
            <a:r>
              <a:rPr lang="en-US" b="0" dirty="0" err="1" smtClean="0"/>
              <a:t>pt</a:t>
            </a:r>
            <a:r>
              <a:rPr lang="en-US" b="0" dirty="0" smtClean="0"/>
              <a:t> Arial</a:t>
            </a:r>
            <a:endParaRPr lang="en-US" dirty="0" smtClean="0"/>
          </a:p>
          <a:p>
            <a:pPr lvl="0"/>
            <a:endParaRPr lang="en-US" dirty="0" smtClean="0"/>
          </a:p>
        </p:txBody>
      </p:sp>
      <p:sp>
        <p:nvSpPr>
          <p:cNvPr id="10" name="Title 1"/>
          <p:cNvSpPr>
            <a:spLocks noGrp="1"/>
          </p:cNvSpPr>
          <p:nvPr>
            <p:ph type="title" hasCustomPrompt="1"/>
          </p:nvPr>
        </p:nvSpPr>
        <p:spPr>
          <a:xfrm>
            <a:off x="791534" y="431949"/>
            <a:ext cx="7890933" cy="565150"/>
          </a:xfrm>
        </p:spPr>
        <p:txBody>
          <a:bodyPr anchor="t" anchorCtr="0">
            <a:normAutofit/>
          </a:bodyPr>
          <a:lstStyle>
            <a:lvl1pPr algn="l">
              <a:defRPr sz="2000" b="0" baseline="0">
                <a:solidFill>
                  <a:schemeClr val="bg1"/>
                </a:solidFill>
                <a:latin typeface="Arial" pitchFamily="34" charset="0"/>
                <a:cs typeface="Arial" pitchFamily="34" charset="0"/>
              </a:defRPr>
            </a:lvl1pPr>
          </a:lstStyle>
          <a:p>
            <a:r>
              <a:rPr lang="en-US" dirty="0" smtClean="0"/>
              <a:t>20 PT ARIAL HEADER</a:t>
            </a:r>
            <a:endParaRPr lang="en-US" dirty="0"/>
          </a:p>
        </p:txBody>
      </p:sp>
    </p:spTree>
    <p:extLst>
      <p:ext uri="{BB962C8B-B14F-4D97-AF65-F5344CB8AC3E}">
        <p14:creationId xmlns:p14="http://schemas.microsoft.com/office/powerpoint/2010/main" val="2169666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0" name="Rectangle 9"/>
          <p:cNvSpPr/>
          <p:nvPr userDrawn="1"/>
        </p:nvSpPr>
        <p:spPr>
          <a:xfrm>
            <a:off x="0" y="0"/>
            <a:ext cx="9143999" cy="1143000"/>
          </a:xfrm>
          <a:prstGeom prst="rect">
            <a:avLst/>
          </a:prstGeom>
          <a:solidFill>
            <a:srgbClr val="2899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CC247"/>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1901" y="355600"/>
            <a:ext cx="2534160" cy="524932"/>
          </a:xfrm>
          <a:prstGeom prst="rect">
            <a:avLst/>
          </a:prstGeom>
        </p:spPr>
      </p:pic>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4CDD9CE3-C7A2-4098-B807-12A059830C8E}" type="slidenum">
              <a:rPr lang="en-US" smtClean="0"/>
              <a:pPr/>
              <a:t>‹#›</a:t>
            </a:fld>
            <a:endParaRPr lang="en-US"/>
          </a:p>
        </p:txBody>
      </p:sp>
      <p:sp>
        <p:nvSpPr>
          <p:cNvPr id="13" name="Text Placeholder 3"/>
          <p:cNvSpPr>
            <a:spLocks noGrp="1"/>
          </p:cNvSpPr>
          <p:nvPr>
            <p:ph type="body" sz="half" idx="2" hasCustomPrompt="1"/>
          </p:nvPr>
        </p:nvSpPr>
        <p:spPr>
          <a:xfrm>
            <a:off x="812800" y="1820333"/>
            <a:ext cx="5768447" cy="592667"/>
          </a:xfrm>
        </p:spPr>
        <p:txBody>
          <a:bodyPr>
            <a:normAutofit/>
          </a:bodyPr>
          <a:lstStyle>
            <a:lvl1pPr marL="0" indent="0">
              <a:buNone/>
              <a:defRPr sz="2400" b="1">
                <a:solidFill>
                  <a:srgbClr val="2899B7"/>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24 </a:t>
            </a:r>
            <a:r>
              <a:rPr lang="en-US" dirty="0" err="1" smtClean="0"/>
              <a:t>pt</a:t>
            </a:r>
            <a:r>
              <a:rPr lang="en-US" dirty="0" smtClean="0"/>
              <a:t> Arial Bold head</a:t>
            </a:r>
          </a:p>
        </p:txBody>
      </p:sp>
      <p:sp>
        <p:nvSpPr>
          <p:cNvPr id="15" name="Content Placeholder 2"/>
          <p:cNvSpPr>
            <a:spLocks noGrp="1"/>
          </p:cNvSpPr>
          <p:nvPr>
            <p:ph idx="1" hasCustomPrompt="1"/>
          </p:nvPr>
        </p:nvSpPr>
        <p:spPr>
          <a:xfrm>
            <a:off x="812800" y="2539999"/>
            <a:ext cx="3660422" cy="3586163"/>
          </a:xfrm>
        </p:spPr>
        <p:txBody>
          <a:bodyPr/>
          <a:lstStyle>
            <a:lvl1pPr marL="342900" indent="-342900">
              <a:buClr>
                <a:srgbClr val="565655"/>
              </a:buClr>
              <a:buSzPct val="100000"/>
              <a:buFontTx/>
              <a:buBlip>
                <a:blip r:embed="rId3"/>
              </a:buBlip>
              <a:defRPr sz="2400" baseline="0">
                <a:solidFill>
                  <a:srgbClr val="565655"/>
                </a:solidFill>
                <a:latin typeface="Arial" pitchFamily="34" charset="0"/>
                <a:cs typeface="Arial" pitchFamily="34" charset="0"/>
              </a:defRPr>
            </a:lvl1pPr>
            <a:lvl2pPr marL="7429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sz="2000" b="0">
                <a:solidFill>
                  <a:srgbClr val="565655"/>
                </a:solidFill>
                <a:latin typeface="Arial" pitchFamily="34" charset="0"/>
                <a:cs typeface="Arial" pitchFamily="34" charset="0"/>
              </a:defRPr>
            </a:lvl2pPr>
            <a:lvl3pPr marL="11430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800" b="0">
                <a:solidFill>
                  <a:srgbClr val="565655"/>
                </a:solidFill>
                <a:latin typeface="Arial" pitchFamily="34" charset="0"/>
                <a:cs typeface="Arial" pitchFamily="34" charset="0"/>
              </a:defRPr>
            </a:lvl3pPr>
            <a:lvl4pPr marL="16002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600" b="0" i="0">
                <a:solidFill>
                  <a:srgbClr val="565655"/>
                </a:solidFill>
                <a:latin typeface="Arial" pitchFamily="34" charset="0"/>
                <a:cs typeface="Arial" pitchFamily="34" charset="0"/>
              </a:defRPr>
            </a:lvl4pPr>
            <a:lvl5pPr marL="2057400" marR="0" indent="-228600" algn="l" defTabSz="914400" rtl="0" eaLnBrk="1" fontAlgn="auto" latinLnBrk="0" hangingPunct="1">
              <a:lnSpc>
                <a:spcPct val="100000"/>
              </a:lnSpc>
              <a:spcBef>
                <a:spcPct val="20000"/>
              </a:spcBef>
              <a:spcAft>
                <a:spcPts val="0"/>
              </a:spcAft>
              <a:buClrTx/>
              <a:buSzTx/>
              <a:buFont typeface="Courier New" pitchFamily="49" charset="0"/>
              <a:buChar char="o"/>
              <a:tabLst/>
              <a:defRPr sz="1400" b="0">
                <a:solidFill>
                  <a:srgbClr val="565655"/>
                </a:solidFill>
                <a:latin typeface="Arial" pitchFamily="34" charset="0"/>
                <a:cs typeface="Arial" pitchFamily="34" charset="0"/>
              </a:defRPr>
            </a:lvl5pPr>
            <a:lvl6pPr>
              <a:defRPr sz="2000"/>
            </a:lvl6pPr>
            <a:lvl7pPr>
              <a:defRPr sz="2000"/>
            </a:lvl7pPr>
            <a:lvl8pPr>
              <a:defRPr sz="2000"/>
            </a:lvl8pPr>
            <a:lvl9pPr>
              <a:defRPr sz="2000"/>
            </a:lvl9pPr>
          </a:lstStyle>
          <a:p>
            <a:pPr lvl="0"/>
            <a:r>
              <a:rPr lang="en-US" dirty="0" smtClean="0"/>
              <a:t>24 </a:t>
            </a:r>
            <a:r>
              <a:rPr lang="en-US" dirty="0" err="1" smtClean="0"/>
              <a:t>pt</a:t>
            </a:r>
            <a:r>
              <a:rPr lang="en-US" dirty="0" smtClean="0"/>
              <a:t> Arial Regular</a:t>
            </a:r>
          </a:p>
          <a:p>
            <a:pPr lvl="1"/>
            <a:r>
              <a:rPr lang="en-US" dirty="0" smtClean="0"/>
              <a:t>20 </a:t>
            </a:r>
            <a:r>
              <a:rPr lang="en-US" dirty="0" err="1" smtClean="0"/>
              <a:t>pt</a:t>
            </a:r>
            <a:r>
              <a:rPr lang="en-US" dirty="0" smtClean="0"/>
              <a:t> Arial</a:t>
            </a:r>
          </a:p>
          <a:p>
            <a:pPr lvl="2"/>
            <a:r>
              <a:rPr lang="en-US" b="0" dirty="0" smtClean="0"/>
              <a:t>18 </a:t>
            </a:r>
            <a:r>
              <a:rPr lang="en-US" b="0" dirty="0" err="1" smtClean="0"/>
              <a:t>pt</a:t>
            </a:r>
            <a:r>
              <a:rPr lang="en-US" b="0" dirty="0" smtClean="0"/>
              <a:t> Arial</a:t>
            </a:r>
            <a:endParaRPr lang="en-US" dirty="0" smtClean="0"/>
          </a:p>
          <a:p>
            <a:pPr lvl="3"/>
            <a:r>
              <a:rPr lang="en-US" dirty="0" smtClean="0"/>
              <a:t>16 </a:t>
            </a:r>
            <a:r>
              <a:rPr lang="en-US" dirty="0" err="1" smtClean="0"/>
              <a:t>pt</a:t>
            </a:r>
            <a:r>
              <a:rPr lang="en-US" dirty="0" smtClean="0"/>
              <a:t> Arial</a:t>
            </a:r>
          </a:p>
          <a:p>
            <a:pPr lvl="4"/>
            <a:r>
              <a:rPr lang="en-US" b="0" dirty="0" smtClean="0"/>
              <a:t>14 </a:t>
            </a:r>
            <a:r>
              <a:rPr lang="en-US" b="0" dirty="0" err="1" smtClean="0"/>
              <a:t>pt</a:t>
            </a:r>
            <a:r>
              <a:rPr lang="en-US" b="0" dirty="0" smtClean="0"/>
              <a:t> Arial</a:t>
            </a:r>
            <a:endParaRPr lang="en-US" dirty="0" smtClean="0"/>
          </a:p>
          <a:p>
            <a:pPr lvl="0"/>
            <a:endParaRPr lang="en-US" dirty="0" smtClean="0"/>
          </a:p>
        </p:txBody>
      </p:sp>
      <p:sp>
        <p:nvSpPr>
          <p:cNvPr id="17" name="Content Placeholder 2"/>
          <p:cNvSpPr>
            <a:spLocks noGrp="1"/>
          </p:cNvSpPr>
          <p:nvPr>
            <p:ph idx="12" hasCustomPrompt="1"/>
          </p:nvPr>
        </p:nvSpPr>
        <p:spPr>
          <a:xfrm>
            <a:off x="4749801" y="2539999"/>
            <a:ext cx="3660422" cy="3586163"/>
          </a:xfrm>
        </p:spPr>
        <p:txBody>
          <a:bodyPr/>
          <a:lstStyle>
            <a:lvl1pPr marL="342900" indent="-342900">
              <a:buClr>
                <a:srgbClr val="565655"/>
              </a:buClr>
              <a:buSzPct val="100000"/>
              <a:buFontTx/>
              <a:buBlip>
                <a:blip r:embed="rId3"/>
              </a:buBlip>
              <a:defRPr sz="2400" baseline="0">
                <a:solidFill>
                  <a:srgbClr val="565655"/>
                </a:solidFill>
                <a:latin typeface="Arial" pitchFamily="34" charset="0"/>
                <a:cs typeface="Arial" pitchFamily="34" charset="0"/>
              </a:defRPr>
            </a:lvl1pPr>
            <a:lvl2pPr marL="7429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sz="2000" b="0">
                <a:solidFill>
                  <a:srgbClr val="565655"/>
                </a:solidFill>
                <a:latin typeface="Arial" pitchFamily="34" charset="0"/>
                <a:cs typeface="Arial" pitchFamily="34" charset="0"/>
              </a:defRPr>
            </a:lvl2pPr>
            <a:lvl3pPr marL="11430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800" b="0">
                <a:solidFill>
                  <a:srgbClr val="565655"/>
                </a:solidFill>
                <a:latin typeface="Arial" pitchFamily="34" charset="0"/>
                <a:cs typeface="Arial" pitchFamily="34" charset="0"/>
              </a:defRPr>
            </a:lvl3pPr>
            <a:lvl4pPr marL="16002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600" b="0" i="0">
                <a:solidFill>
                  <a:srgbClr val="565655"/>
                </a:solidFill>
                <a:latin typeface="Arial" pitchFamily="34" charset="0"/>
                <a:cs typeface="Arial" pitchFamily="34" charset="0"/>
              </a:defRPr>
            </a:lvl4pPr>
            <a:lvl5pPr marL="2057400" marR="0" indent="-228600" algn="l" defTabSz="914400" rtl="0" eaLnBrk="1" fontAlgn="auto" latinLnBrk="0" hangingPunct="1">
              <a:lnSpc>
                <a:spcPct val="100000"/>
              </a:lnSpc>
              <a:spcBef>
                <a:spcPct val="20000"/>
              </a:spcBef>
              <a:spcAft>
                <a:spcPts val="0"/>
              </a:spcAft>
              <a:buClrTx/>
              <a:buSzTx/>
              <a:buFont typeface="Courier New" pitchFamily="49" charset="0"/>
              <a:buChar char="o"/>
              <a:tabLst/>
              <a:defRPr sz="1400" b="0">
                <a:solidFill>
                  <a:srgbClr val="565655"/>
                </a:solidFill>
                <a:latin typeface="Arial" pitchFamily="34" charset="0"/>
                <a:cs typeface="Arial" pitchFamily="34" charset="0"/>
              </a:defRPr>
            </a:lvl5pPr>
            <a:lvl6pPr>
              <a:defRPr sz="2000"/>
            </a:lvl6pPr>
            <a:lvl7pPr>
              <a:defRPr sz="2000"/>
            </a:lvl7pPr>
            <a:lvl8pPr>
              <a:defRPr sz="2000"/>
            </a:lvl8pPr>
            <a:lvl9pPr>
              <a:defRPr sz="2000"/>
            </a:lvl9pPr>
          </a:lstStyle>
          <a:p>
            <a:pPr lvl="0"/>
            <a:r>
              <a:rPr lang="en-US" dirty="0" smtClean="0"/>
              <a:t>24 </a:t>
            </a:r>
            <a:r>
              <a:rPr lang="en-US" dirty="0" err="1" smtClean="0"/>
              <a:t>pt</a:t>
            </a:r>
            <a:r>
              <a:rPr lang="en-US" dirty="0" smtClean="0"/>
              <a:t> Arial Regular</a:t>
            </a:r>
          </a:p>
          <a:p>
            <a:pPr lvl="1"/>
            <a:r>
              <a:rPr lang="en-US" dirty="0" smtClean="0"/>
              <a:t>20 </a:t>
            </a:r>
            <a:r>
              <a:rPr lang="en-US" dirty="0" err="1" smtClean="0"/>
              <a:t>pt</a:t>
            </a:r>
            <a:r>
              <a:rPr lang="en-US" dirty="0" smtClean="0"/>
              <a:t> Arial</a:t>
            </a:r>
          </a:p>
          <a:p>
            <a:pPr lvl="2"/>
            <a:r>
              <a:rPr lang="en-US" b="0" dirty="0" smtClean="0"/>
              <a:t>18 </a:t>
            </a:r>
            <a:r>
              <a:rPr lang="en-US" b="0" dirty="0" err="1" smtClean="0"/>
              <a:t>pt</a:t>
            </a:r>
            <a:r>
              <a:rPr lang="en-US" b="0" dirty="0" smtClean="0"/>
              <a:t> Arial</a:t>
            </a:r>
            <a:endParaRPr lang="en-US" dirty="0" smtClean="0"/>
          </a:p>
          <a:p>
            <a:pPr lvl="3"/>
            <a:r>
              <a:rPr lang="en-US" dirty="0" smtClean="0"/>
              <a:t>16 </a:t>
            </a:r>
            <a:r>
              <a:rPr lang="en-US" dirty="0" err="1" smtClean="0"/>
              <a:t>pt</a:t>
            </a:r>
            <a:r>
              <a:rPr lang="en-US" dirty="0" smtClean="0"/>
              <a:t> Arial</a:t>
            </a:r>
          </a:p>
          <a:p>
            <a:pPr lvl="4"/>
            <a:r>
              <a:rPr lang="en-US" b="0" dirty="0" smtClean="0"/>
              <a:t>14 </a:t>
            </a:r>
            <a:r>
              <a:rPr lang="en-US" b="0" dirty="0" err="1" smtClean="0"/>
              <a:t>pt</a:t>
            </a:r>
            <a:r>
              <a:rPr lang="en-US" b="0" dirty="0" smtClean="0"/>
              <a:t> Arial</a:t>
            </a:r>
            <a:endParaRPr lang="en-US" dirty="0" smtClean="0"/>
          </a:p>
          <a:p>
            <a:pPr lvl="0"/>
            <a:endParaRPr lang="en-US" dirty="0" smtClean="0"/>
          </a:p>
        </p:txBody>
      </p:sp>
      <p:sp>
        <p:nvSpPr>
          <p:cNvPr id="11" name="Title 1"/>
          <p:cNvSpPr>
            <a:spLocks noGrp="1"/>
          </p:cNvSpPr>
          <p:nvPr>
            <p:ph type="title" hasCustomPrompt="1"/>
          </p:nvPr>
        </p:nvSpPr>
        <p:spPr>
          <a:xfrm>
            <a:off x="791534" y="431949"/>
            <a:ext cx="7890933" cy="565150"/>
          </a:xfrm>
        </p:spPr>
        <p:txBody>
          <a:bodyPr anchor="t" anchorCtr="0">
            <a:normAutofit/>
          </a:bodyPr>
          <a:lstStyle>
            <a:lvl1pPr algn="l">
              <a:defRPr sz="2000" b="0" baseline="0">
                <a:solidFill>
                  <a:schemeClr val="bg1"/>
                </a:solidFill>
                <a:latin typeface="Arial" pitchFamily="34" charset="0"/>
                <a:cs typeface="Arial" pitchFamily="34" charset="0"/>
              </a:defRPr>
            </a:lvl1pPr>
          </a:lstStyle>
          <a:p>
            <a:r>
              <a:rPr lang="en-US" dirty="0" smtClean="0"/>
              <a:t>20 PT ARIAL HEADER</a:t>
            </a:r>
            <a:endParaRPr lang="en-US" dirty="0"/>
          </a:p>
        </p:txBody>
      </p:sp>
    </p:spTree>
    <p:extLst>
      <p:ext uri="{BB962C8B-B14F-4D97-AF65-F5344CB8AC3E}">
        <p14:creationId xmlns:p14="http://schemas.microsoft.com/office/powerpoint/2010/main" val="3233956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0" name="Rectangle 9"/>
          <p:cNvSpPr/>
          <p:nvPr userDrawn="1"/>
        </p:nvSpPr>
        <p:spPr>
          <a:xfrm>
            <a:off x="0" y="0"/>
            <a:ext cx="9143999" cy="1143000"/>
          </a:xfrm>
          <a:prstGeom prst="rect">
            <a:avLst/>
          </a:prstGeom>
          <a:solidFill>
            <a:srgbClr val="A5AC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CC247"/>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1901" y="355600"/>
            <a:ext cx="2534160" cy="524932"/>
          </a:xfrm>
          <a:prstGeom prst="rect">
            <a:avLst/>
          </a:prstGeom>
        </p:spPr>
      </p:pic>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4CDD9CE3-C7A2-4098-B807-12A059830C8E}" type="slidenum">
              <a:rPr lang="en-US" smtClean="0"/>
              <a:pPr/>
              <a:t>‹#›</a:t>
            </a:fld>
            <a:endParaRPr lang="en-US"/>
          </a:p>
        </p:txBody>
      </p:sp>
      <p:sp>
        <p:nvSpPr>
          <p:cNvPr id="13" name="Text Placeholder 3"/>
          <p:cNvSpPr>
            <a:spLocks noGrp="1"/>
          </p:cNvSpPr>
          <p:nvPr>
            <p:ph type="body" sz="half" idx="2" hasCustomPrompt="1"/>
          </p:nvPr>
        </p:nvSpPr>
        <p:spPr>
          <a:xfrm>
            <a:off x="812800" y="1820333"/>
            <a:ext cx="5768447" cy="592667"/>
          </a:xfrm>
        </p:spPr>
        <p:txBody>
          <a:bodyPr>
            <a:normAutofit/>
          </a:bodyPr>
          <a:lstStyle>
            <a:lvl1pPr marL="0" indent="0">
              <a:buNone/>
              <a:defRPr sz="2400" b="1">
                <a:solidFill>
                  <a:srgbClr val="A5ACB0"/>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24 </a:t>
            </a:r>
            <a:r>
              <a:rPr lang="en-US" dirty="0" err="1" smtClean="0"/>
              <a:t>pt</a:t>
            </a:r>
            <a:r>
              <a:rPr lang="en-US" dirty="0" smtClean="0"/>
              <a:t> Arial Bold head</a:t>
            </a:r>
          </a:p>
        </p:txBody>
      </p:sp>
      <p:sp>
        <p:nvSpPr>
          <p:cNvPr id="15" name="Content Placeholder 2"/>
          <p:cNvSpPr>
            <a:spLocks noGrp="1"/>
          </p:cNvSpPr>
          <p:nvPr>
            <p:ph idx="1" hasCustomPrompt="1"/>
          </p:nvPr>
        </p:nvSpPr>
        <p:spPr>
          <a:xfrm>
            <a:off x="812800" y="2539999"/>
            <a:ext cx="3660422" cy="3586163"/>
          </a:xfrm>
        </p:spPr>
        <p:txBody>
          <a:bodyPr/>
          <a:lstStyle>
            <a:lvl1pPr marL="342900" indent="-342900">
              <a:buClr>
                <a:srgbClr val="565655"/>
              </a:buClr>
              <a:buSzPct val="100000"/>
              <a:buFontTx/>
              <a:buBlip>
                <a:blip r:embed="rId3"/>
              </a:buBlip>
              <a:defRPr sz="2400" baseline="0">
                <a:solidFill>
                  <a:srgbClr val="565655"/>
                </a:solidFill>
                <a:latin typeface="Arial" pitchFamily="34" charset="0"/>
                <a:cs typeface="Arial" pitchFamily="34" charset="0"/>
              </a:defRPr>
            </a:lvl1pPr>
            <a:lvl2pPr marL="7429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sz="2000" b="0">
                <a:solidFill>
                  <a:srgbClr val="565655"/>
                </a:solidFill>
                <a:latin typeface="Arial" pitchFamily="34" charset="0"/>
                <a:cs typeface="Arial" pitchFamily="34" charset="0"/>
              </a:defRPr>
            </a:lvl2pPr>
            <a:lvl3pPr marL="11430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800" b="0">
                <a:solidFill>
                  <a:srgbClr val="565655"/>
                </a:solidFill>
                <a:latin typeface="Arial" pitchFamily="34" charset="0"/>
                <a:cs typeface="Arial" pitchFamily="34" charset="0"/>
              </a:defRPr>
            </a:lvl3pPr>
            <a:lvl4pPr marL="16002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600" b="0" i="0">
                <a:solidFill>
                  <a:srgbClr val="565655"/>
                </a:solidFill>
                <a:latin typeface="Arial" pitchFamily="34" charset="0"/>
                <a:cs typeface="Arial" pitchFamily="34" charset="0"/>
              </a:defRPr>
            </a:lvl4pPr>
            <a:lvl5pPr marL="2057400" marR="0" indent="-228600" algn="l" defTabSz="914400" rtl="0" eaLnBrk="1" fontAlgn="auto" latinLnBrk="0" hangingPunct="1">
              <a:lnSpc>
                <a:spcPct val="100000"/>
              </a:lnSpc>
              <a:spcBef>
                <a:spcPct val="20000"/>
              </a:spcBef>
              <a:spcAft>
                <a:spcPts val="0"/>
              </a:spcAft>
              <a:buClrTx/>
              <a:buSzTx/>
              <a:buFont typeface="Courier New" pitchFamily="49" charset="0"/>
              <a:buChar char="o"/>
              <a:tabLst/>
              <a:defRPr sz="1400" b="0">
                <a:solidFill>
                  <a:srgbClr val="565655"/>
                </a:solidFill>
                <a:latin typeface="Arial" pitchFamily="34" charset="0"/>
                <a:cs typeface="Arial" pitchFamily="34" charset="0"/>
              </a:defRPr>
            </a:lvl5pPr>
            <a:lvl6pPr>
              <a:defRPr sz="2000"/>
            </a:lvl6pPr>
            <a:lvl7pPr>
              <a:defRPr sz="2000"/>
            </a:lvl7pPr>
            <a:lvl8pPr>
              <a:defRPr sz="2000"/>
            </a:lvl8pPr>
            <a:lvl9pPr>
              <a:defRPr sz="2000"/>
            </a:lvl9pPr>
          </a:lstStyle>
          <a:p>
            <a:pPr lvl="0"/>
            <a:r>
              <a:rPr lang="en-US" dirty="0" smtClean="0"/>
              <a:t>24 </a:t>
            </a:r>
            <a:r>
              <a:rPr lang="en-US" dirty="0" err="1" smtClean="0"/>
              <a:t>pt</a:t>
            </a:r>
            <a:r>
              <a:rPr lang="en-US" dirty="0" smtClean="0"/>
              <a:t> Arial Regular</a:t>
            </a:r>
          </a:p>
          <a:p>
            <a:pPr lvl="1"/>
            <a:r>
              <a:rPr lang="en-US" dirty="0" smtClean="0"/>
              <a:t>20 </a:t>
            </a:r>
            <a:r>
              <a:rPr lang="en-US" dirty="0" err="1" smtClean="0"/>
              <a:t>pt</a:t>
            </a:r>
            <a:r>
              <a:rPr lang="en-US" dirty="0" smtClean="0"/>
              <a:t> Arial</a:t>
            </a:r>
          </a:p>
          <a:p>
            <a:pPr lvl="2"/>
            <a:r>
              <a:rPr lang="en-US" b="0" dirty="0" smtClean="0"/>
              <a:t>18 </a:t>
            </a:r>
            <a:r>
              <a:rPr lang="en-US" b="0" dirty="0" err="1" smtClean="0"/>
              <a:t>pt</a:t>
            </a:r>
            <a:r>
              <a:rPr lang="en-US" b="0" dirty="0" smtClean="0"/>
              <a:t> Arial</a:t>
            </a:r>
            <a:endParaRPr lang="en-US" dirty="0" smtClean="0"/>
          </a:p>
          <a:p>
            <a:pPr lvl="3"/>
            <a:r>
              <a:rPr lang="en-US" dirty="0" smtClean="0"/>
              <a:t>16 </a:t>
            </a:r>
            <a:r>
              <a:rPr lang="en-US" dirty="0" err="1" smtClean="0"/>
              <a:t>pt</a:t>
            </a:r>
            <a:r>
              <a:rPr lang="en-US" dirty="0" smtClean="0"/>
              <a:t> Arial</a:t>
            </a:r>
          </a:p>
          <a:p>
            <a:pPr lvl="4"/>
            <a:r>
              <a:rPr lang="en-US" b="0" dirty="0" smtClean="0"/>
              <a:t>14 </a:t>
            </a:r>
            <a:r>
              <a:rPr lang="en-US" b="0" dirty="0" err="1" smtClean="0"/>
              <a:t>pt</a:t>
            </a:r>
            <a:r>
              <a:rPr lang="en-US" b="0" dirty="0" smtClean="0"/>
              <a:t> Arial</a:t>
            </a:r>
            <a:endParaRPr lang="en-US" dirty="0" smtClean="0"/>
          </a:p>
          <a:p>
            <a:pPr lvl="0"/>
            <a:endParaRPr lang="en-US" dirty="0" smtClean="0"/>
          </a:p>
        </p:txBody>
      </p:sp>
      <p:sp>
        <p:nvSpPr>
          <p:cNvPr id="17" name="Content Placeholder 2"/>
          <p:cNvSpPr>
            <a:spLocks noGrp="1"/>
          </p:cNvSpPr>
          <p:nvPr>
            <p:ph idx="12" hasCustomPrompt="1"/>
          </p:nvPr>
        </p:nvSpPr>
        <p:spPr>
          <a:xfrm>
            <a:off x="4749801" y="2539999"/>
            <a:ext cx="3660422" cy="3586163"/>
          </a:xfrm>
        </p:spPr>
        <p:txBody>
          <a:bodyPr/>
          <a:lstStyle>
            <a:lvl1pPr marL="342900" indent="-342900">
              <a:buClr>
                <a:srgbClr val="565655"/>
              </a:buClr>
              <a:buSzPct val="100000"/>
              <a:buFontTx/>
              <a:buBlip>
                <a:blip r:embed="rId3"/>
              </a:buBlip>
              <a:defRPr sz="2400" baseline="0">
                <a:solidFill>
                  <a:srgbClr val="565655"/>
                </a:solidFill>
                <a:latin typeface="Arial" pitchFamily="34" charset="0"/>
                <a:cs typeface="Arial" pitchFamily="34" charset="0"/>
              </a:defRPr>
            </a:lvl1pPr>
            <a:lvl2pPr marL="7429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sz="2000" b="0">
                <a:solidFill>
                  <a:srgbClr val="565655"/>
                </a:solidFill>
                <a:latin typeface="Arial" pitchFamily="34" charset="0"/>
                <a:cs typeface="Arial" pitchFamily="34" charset="0"/>
              </a:defRPr>
            </a:lvl2pPr>
            <a:lvl3pPr marL="11430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800" b="0">
                <a:solidFill>
                  <a:srgbClr val="565655"/>
                </a:solidFill>
                <a:latin typeface="Arial" pitchFamily="34" charset="0"/>
                <a:cs typeface="Arial" pitchFamily="34" charset="0"/>
              </a:defRPr>
            </a:lvl3pPr>
            <a:lvl4pPr marL="16002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600" b="0" i="0">
                <a:solidFill>
                  <a:srgbClr val="565655"/>
                </a:solidFill>
                <a:latin typeface="Arial" pitchFamily="34" charset="0"/>
                <a:cs typeface="Arial" pitchFamily="34" charset="0"/>
              </a:defRPr>
            </a:lvl4pPr>
            <a:lvl5pPr marL="2057400" marR="0" indent="-228600" algn="l" defTabSz="914400" rtl="0" eaLnBrk="1" fontAlgn="auto" latinLnBrk="0" hangingPunct="1">
              <a:lnSpc>
                <a:spcPct val="100000"/>
              </a:lnSpc>
              <a:spcBef>
                <a:spcPct val="20000"/>
              </a:spcBef>
              <a:spcAft>
                <a:spcPts val="0"/>
              </a:spcAft>
              <a:buClrTx/>
              <a:buSzTx/>
              <a:buFont typeface="Courier New" pitchFamily="49" charset="0"/>
              <a:buChar char="o"/>
              <a:tabLst/>
              <a:defRPr sz="1400" b="0">
                <a:solidFill>
                  <a:srgbClr val="565655"/>
                </a:solidFill>
                <a:latin typeface="Arial" pitchFamily="34" charset="0"/>
                <a:cs typeface="Arial" pitchFamily="34" charset="0"/>
              </a:defRPr>
            </a:lvl5pPr>
            <a:lvl6pPr>
              <a:defRPr sz="2000"/>
            </a:lvl6pPr>
            <a:lvl7pPr>
              <a:defRPr sz="2000"/>
            </a:lvl7pPr>
            <a:lvl8pPr>
              <a:defRPr sz="2000"/>
            </a:lvl8pPr>
            <a:lvl9pPr>
              <a:defRPr sz="2000"/>
            </a:lvl9pPr>
          </a:lstStyle>
          <a:p>
            <a:pPr lvl="0"/>
            <a:r>
              <a:rPr lang="en-US" dirty="0" smtClean="0"/>
              <a:t>24 </a:t>
            </a:r>
            <a:r>
              <a:rPr lang="en-US" dirty="0" err="1" smtClean="0"/>
              <a:t>pt</a:t>
            </a:r>
            <a:r>
              <a:rPr lang="en-US" dirty="0" smtClean="0"/>
              <a:t> Arial Regular</a:t>
            </a:r>
          </a:p>
          <a:p>
            <a:pPr lvl="1"/>
            <a:r>
              <a:rPr lang="en-US" dirty="0" smtClean="0"/>
              <a:t>20 </a:t>
            </a:r>
            <a:r>
              <a:rPr lang="en-US" dirty="0" err="1" smtClean="0"/>
              <a:t>pt</a:t>
            </a:r>
            <a:r>
              <a:rPr lang="en-US" dirty="0" smtClean="0"/>
              <a:t> Arial</a:t>
            </a:r>
          </a:p>
          <a:p>
            <a:pPr lvl="2"/>
            <a:r>
              <a:rPr lang="en-US" b="0" dirty="0" smtClean="0"/>
              <a:t>18 </a:t>
            </a:r>
            <a:r>
              <a:rPr lang="en-US" b="0" dirty="0" err="1" smtClean="0"/>
              <a:t>pt</a:t>
            </a:r>
            <a:r>
              <a:rPr lang="en-US" b="0" dirty="0" smtClean="0"/>
              <a:t> Arial</a:t>
            </a:r>
            <a:endParaRPr lang="en-US" dirty="0" smtClean="0"/>
          </a:p>
          <a:p>
            <a:pPr lvl="3"/>
            <a:r>
              <a:rPr lang="en-US" dirty="0" smtClean="0"/>
              <a:t>16 </a:t>
            </a:r>
            <a:r>
              <a:rPr lang="en-US" dirty="0" err="1" smtClean="0"/>
              <a:t>pt</a:t>
            </a:r>
            <a:r>
              <a:rPr lang="en-US" dirty="0" smtClean="0"/>
              <a:t> Arial</a:t>
            </a:r>
          </a:p>
          <a:p>
            <a:pPr lvl="4"/>
            <a:r>
              <a:rPr lang="en-US" b="0" dirty="0" smtClean="0"/>
              <a:t>14 </a:t>
            </a:r>
            <a:r>
              <a:rPr lang="en-US" b="0" dirty="0" err="1" smtClean="0"/>
              <a:t>pt</a:t>
            </a:r>
            <a:r>
              <a:rPr lang="en-US" b="0" dirty="0" smtClean="0"/>
              <a:t> Arial</a:t>
            </a:r>
            <a:endParaRPr lang="en-US" dirty="0" smtClean="0"/>
          </a:p>
          <a:p>
            <a:pPr lvl="0"/>
            <a:endParaRPr lang="en-US" dirty="0" smtClean="0"/>
          </a:p>
        </p:txBody>
      </p:sp>
      <p:sp>
        <p:nvSpPr>
          <p:cNvPr id="11" name="Title 1"/>
          <p:cNvSpPr>
            <a:spLocks noGrp="1"/>
          </p:cNvSpPr>
          <p:nvPr>
            <p:ph type="title" hasCustomPrompt="1"/>
          </p:nvPr>
        </p:nvSpPr>
        <p:spPr>
          <a:xfrm>
            <a:off x="791534" y="431949"/>
            <a:ext cx="7890933" cy="565150"/>
          </a:xfrm>
        </p:spPr>
        <p:txBody>
          <a:bodyPr anchor="t" anchorCtr="0">
            <a:normAutofit/>
          </a:bodyPr>
          <a:lstStyle>
            <a:lvl1pPr algn="l">
              <a:defRPr sz="2000" b="0" baseline="0">
                <a:solidFill>
                  <a:schemeClr val="bg1"/>
                </a:solidFill>
                <a:latin typeface="Arial" pitchFamily="34" charset="0"/>
                <a:cs typeface="Arial" pitchFamily="34" charset="0"/>
              </a:defRPr>
            </a:lvl1pPr>
          </a:lstStyle>
          <a:p>
            <a:r>
              <a:rPr lang="en-US" dirty="0" smtClean="0"/>
              <a:t>20 PT ARIAL HEADER</a:t>
            </a:r>
            <a:endParaRPr lang="en-US" dirty="0"/>
          </a:p>
        </p:txBody>
      </p:sp>
    </p:spTree>
    <p:extLst>
      <p:ext uri="{BB962C8B-B14F-4D97-AF65-F5344CB8AC3E}">
        <p14:creationId xmlns:p14="http://schemas.microsoft.com/office/powerpoint/2010/main" val="3578558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4" name="Content Placeholder 2"/>
          <p:cNvSpPr>
            <a:spLocks noGrp="1"/>
          </p:cNvSpPr>
          <p:nvPr>
            <p:ph idx="1"/>
          </p:nvPr>
        </p:nvSpPr>
        <p:spPr>
          <a:xfrm>
            <a:off x="5074356" y="1820332"/>
            <a:ext cx="3335866" cy="4162779"/>
          </a:xfrm>
        </p:spPr>
        <p:txBody>
          <a:bodyPr/>
          <a:lstStyle>
            <a:lvl1pPr marL="0" indent="0">
              <a:buClr>
                <a:srgbClr val="565655"/>
              </a:buClr>
              <a:buSzPct val="100000"/>
              <a:buFontTx/>
              <a:buNone/>
              <a:defRPr sz="2400" baseline="0">
                <a:solidFill>
                  <a:srgbClr val="565655"/>
                </a:solidFill>
                <a:latin typeface="Arial" pitchFamily="34" charset="0"/>
                <a:cs typeface="Arial" pitchFamily="34" charset="0"/>
              </a:defRPr>
            </a:lvl1pPr>
            <a:lvl2pPr marL="7429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sz="2000" b="0">
                <a:solidFill>
                  <a:srgbClr val="565655"/>
                </a:solidFill>
                <a:latin typeface="Arial" pitchFamily="34" charset="0"/>
                <a:cs typeface="Arial" pitchFamily="34" charset="0"/>
              </a:defRPr>
            </a:lvl2pPr>
            <a:lvl3pPr marL="11430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800" b="0">
                <a:solidFill>
                  <a:srgbClr val="565655"/>
                </a:solidFill>
                <a:latin typeface="Arial" pitchFamily="34" charset="0"/>
                <a:cs typeface="Arial" pitchFamily="34" charset="0"/>
              </a:defRPr>
            </a:lvl3pPr>
            <a:lvl4pPr marL="16002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600" b="0" i="0">
                <a:solidFill>
                  <a:srgbClr val="565655"/>
                </a:solidFill>
                <a:latin typeface="Arial" pitchFamily="34" charset="0"/>
                <a:cs typeface="Arial" pitchFamily="34" charset="0"/>
              </a:defRPr>
            </a:lvl4pPr>
            <a:lvl5pPr marL="2057400" marR="0" indent="-228600" algn="l" defTabSz="914400" rtl="0" eaLnBrk="1" fontAlgn="auto" latinLnBrk="0" hangingPunct="1">
              <a:lnSpc>
                <a:spcPct val="100000"/>
              </a:lnSpc>
              <a:spcBef>
                <a:spcPct val="20000"/>
              </a:spcBef>
              <a:spcAft>
                <a:spcPts val="0"/>
              </a:spcAft>
              <a:buClrTx/>
              <a:buSzTx/>
              <a:buFont typeface="Courier New" pitchFamily="49" charset="0"/>
              <a:buChar char="o"/>
              <a:tabLst/>
              <a:defRPr sz="1400" b="0">
                <a:solidFill>
                  <a:srgbClr val="565655"/>
                </a:solidFill>
                <a:latin typeface="Arial" pitchFamily="34" charset="0"/>
                <a:cs typeface="Arial" pitchFamily="34" charset="0"/>
              </a:defRPr>
            </a:lvl5pPr>
            <a:lvl6pPr>
              <a:defRPr sz="2000"/>
            </a:lvl6pPr>
            <a:lvl7pPr>
              <a:defRPr sz="2000"/>
            </a:lvl7pPr>
            <a:lvl8pPr>
              <a:defRPr sz="2000"/>
            </a:lvl8pPr>
            <a:lvl9pPr>
              <a:defRPr sz="2000"/>
            </a:lvl9pPr>
          </a:lstStyle>
          <a:p>
            <a:pPr lvl="0"/>
            <a:endParaRPr lang="en-US" dirty="0" smtClean="0"/>
          </a:p>
        </p:txBody>
      </p:sp>
      <p:sp>
        <p:nvSpPr>
          <p:cNvPr id="5" name="Rectangle 4"/>
          <p:cNvSpPr/>
          <p:nvPr userDrawn="1"/>
        </p:nvSpPr>
        <p:spPr>
          <a:xfrm>
            <a:off x="0" y="0"/>
            <a:ext cx="9143999" cy="1143000"/>
          </a:xfrm>
          <a:prstGeom prst="rect">
            <a:avLst/>
          </a:prstGeom>
          <a:solidFill>
            <a:srgbClr val="8CC2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CC247"/>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1901" y="355600"/>
            <a:ext cx="2534160" cy="524932"/>
          </a:xfrm>
          <a:prstGeom prst="rect">
            <a:avLst/>
          </a:prstGeom>
        </p:spPr>
      </p:pic>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4CDD9CE3-C7A2-4098-B807-12A059830C8E}" type="slidenum">
              <a:rPr lang="en-US" smtClean="0"/>
              <a:pPr/>
              <a:t>‹#›</a:t>
            </a:fld>
            <a:endParaRPr lang="en-US"/>
          </a:p>
        </p:txBody>
      </p:sp>
      <p:sp>
        <p:nvSpPr>
          <p:cNvPr id="8" name="Text Placeholder 3"/>
          <p:cNvSpPr>
            <a:spLocks noGrp="1"/>
          </p:cNvSpPr>
          <p:nvPr>
            <p:ph type="body" sz="half" idx="2" hasCustomPrompt="1"/>
          </p:nvPr>
        </p:nvSpPr>
        <p:spPr>
          <a:xfrm>
            <a:off x="812800" y="1820333"/>
            <a:ext cx="3801533" cy="592667"/>
          </a:xfrm>
        </p:spPr>
        <p:txBody>
          <a:bodyPr>
            <a:normAutofit/>
          </a:bodyPr>
          <a:lstStyle>
            <a:lvl1pPr marL="0" indent="0">
              <a:buNone/>
              <a:defRPr sz="2400" b="1">
                <a:solidFill>
                  <a:srgbClr val="8CC247"/>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24 </a:t>
            </a:r>
            <a:r>
              <a:rPr lang="en-US" dirty="0" err="1" smtClean="0"/>
              <a:t>pt</a:t>
            </a:r>
            <a:r>
              <a:rPr lang="en-US" dirty="0" smtClean="0"/>
              <a:t> Arial Bold head</a:t>
            </a:r>
          </a:p>
        </p:txBody>
      </p:sp>
      <p:sp>
        <p:nvSpPr>
          <p:cNvPr id="11" name="Text Placeholder 3"/>
          <p:cNvSpPr>
            <a:spLocks noGrp="1"/>
          </p:cNvSpPr>
          <p:nvPr>
            <p:ph type="body" sz="half" idx="12" hasCustomPrompt="1"/>
          </p:nvPr>
        </p:nvSpPr>
        <p:spPr>
          <a:xfrm>
            <a:off x="824089" y="2624667"/>
            <a:ext cx="3776133" cy="3372555"/>
          </a:xfrm>
        </p:spPr>
        <p:txBody>
          <a:bodyPr>
            <a:normAutofit/>
          </a:bodyPr>
          <a:lstStyle>
            <a:lvl1pPr marL="0" indent="0">
              <a:buNone/>
              <a:defRPr sz="2000" b="0" baseline="0">
                <a:solidFill>
                  <a:schemeClr val="tx1"/>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20 </a:t>
            </a:r>
            <a:r>
              <a:rPr lang="en-US" dirty="0" err="1" smtClean="0"/>
              <a:t>pt</a:t>
            </a:r>
            <a:r>
              <a:rPr lang="en-US" dirty="0" smtClean="0"/>
              <a:t> Arial caption goes here</a:t>
            </a:r>
          </a:p>
        </p:txBody>
      </p:sp>
      <p:sp>
        <p:nvSpPr>
          <p:cNvPr id="10" name="Title 1"/>
          <p:cNvSpPr>
            <a:spLocks noGrp="1"/>
          </p:cNvSpPr>
          <p:nvPr>
            <p:ph type="title" hasCustomPrompt="1"/>
          </p:nvPr>
        </p:nvSpPr>
        <p:spPr>
          <a:xfrm>
            <a:off x="791534" y="431949"/>
            <a:ext cx="7890933" cy="565150"/>
          </a:xfrm>
        </p:spPr>
        <p:txBody>
          <a:bodyPr anchor="t" anchorCtr="0">
            <a:normAutofit/>
          </a:bodyPr>
          <a:lstStyle>
            <a:lvl1pPr algn="l">
              <a:defRPr sz="2000" b="0" baseline="0">
                <a:solidFill>
                  <a:schemeClr val="bg1"/>
                </a:solidFill>
                <a:latin typeface="Arial" pitchFamily="34" charset="0"/>
                <a:cs typeface="Arial" pitchFamily="34" charset="0"/>
              </a:defRPr>
            </a:lvl1pPr>
          </a:lstStyle>
          <a:p>
            <a:r>
              <a:rPr lang="en-US" dirty="0" smtClean="0"/>
              <a:t>20 PT ARIAL HEADER</a:t>
            </a:r>
            <a:endParaRPr lang="en-US" dirty="0"/>
          </a:p>
        </p:txBody>
      </p:sp>
    </p:spTree>
    <p:extLst>
      <p:ext uri="{BB962C8B-B14F-4D97-AF65-F5344CB8AC3E}">
        <p14:creationId xmlns:p14="http://schemas.microsoft.com/office/powerpoint/2010/main" val="1043113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Rectangle 9"/>
          <p:cNvSpPr/>
          <p:nvPr userDrawn="1"/>
        </p:nvSpPr>
        <p:spPr>
          <a:xfrm>
            <a:off x="0" y="0"/>
            <a:ext cx="9143999" cy="1143000"/>
          </a:xfrm>
          <a:prstGeom prst="rect">
            <a:avLst/>
          </a:prstGeom>
          <a:solidFill>
            <a:srgbClr val="2899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CC247"/>
              </a:solidFill>
            </a:endParaRPr>
          </a:p>
        </p:txBody>
      </p:sp>
      <p:sp>
        <p:nvSpPr>
          <p:cNvPr id="14" name="Content Placeholder 2"/>
          <p:cNvSpPr>
            <a:spLocks noGrp="1"/>
          </p:cNvSpPr>
          <p:nvPr>
            <p:ph idx="1"/>
          </p:nvPr>
        </p:nvSpPr>
        <p:spPr>
          <a:xfrm>
            <a:off x="5074356" y="1820332"/>
            <a:ext cx="3335866" cy="4162779"/>
          </a:xfrm>
        </p:spPr>
        <p:txBody>
          <a:bodyPr/>
          <a:lstStyle>
            <a:lvl1pPr marL="0" indent="0">
              <a:buClr>
                <a:srgbClr val="565655"/>
              </a:buClr>
              <a:buSzPct val="100000"/>
              <a:buFontTx/>
              <a:buNone/>
              <a:defRPr sz="2400" baseline="0">
                <a:solidFill>
                  <a:srgbClr val="565655"/>
                </a:solidFill>
                <a:latin typeface="Arial" pitchFamily="34" charset="0"/>
                <a:cs typeface="Arial" pitchFamily="34" charset="0"/>
              </a:defRPr>
            </a:lvl1pPr>
            <a:lvl2pPr marL="7429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sz="2000" b="0">
                <a:solidFill>
                  <a:srgbClr val="565655"/>
                </a:solidFill>
                <a:latin typeface="Arial" pitchFamily="34" charset="0"/>
                <a:cs typeface="Arial" pitchFamily="34" charset="0"/>
              </a:defRPr>
            </a:lvl2pPr>
            <a:lvl3pPr marL="11430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800" b="0">
                <a:solidFill>
                  <a:srgbClr val="565655"/>
                </a:solidFill>
                <a:latin typeface="Arial" pitchFamily="34" charset="0"/>
                <a:cs typeface="Arial" pitchFamily="34" charset="0"/>
              </a:defRPr>
            </a:lvl3pPr>
            <a:lvl4pPr marL="16002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600" b="0" i="0">
                <a:solidFill>
                  <a:srgbClr val="565655"/>
                </a:solidFill>
                <a:latin typeface="Arial" pitchFamily="34" charset="0"/>
                <a:cs typeface="Arial" pitchFamily="34" charset="0"/>
              </a:defRPr>
            </a:lvl4pPr>
            <a:lvl5pPr marL="2057400" marR="0" indent="-228600" algn="l" defTabSz="914400" rtl="0" eaLnBrk="1" fontAlgn="auto" latinLnBrk="0" hangingPunct="1">
              <a:lnSpc>
                <a:spcPct val="100000"/>
              </a:lnSpc>
              <a:spcBef>
                <a:spcPct val="20000"/>
              </a:spcBef>
              <a:spcAft>
                <a:spcPts val="0"/>
              </a:spcAft>
              <a:buClrTx/>
              <a:buSzTx/>
              <a:buFont typeface="Courier New" pitchFamily="49" charset="0"/>
              <a:buChar char="o"/>
              <a:tabLst/>
              <a:defRPr sz="1400" b="0">
                <a:solidFill>
                  <a:srgbClr val="565655"/>
                </a:solidFill>
                <a:latin typeface="Arial" pitchFamily="34" charset="0"/>
                <a:cs typeface="Arial" pitchFamily="34" charset="0"/>
              </a:defRPr>
            </a:lvl5pPr>
            <a:lvl6pPr>
              <a:defRPr sz="2000"/>
            </a:lvl6pPr>
            <a:lvl7pPr>
              <a:defRPr sz="2000"/>
            </a:lvl7pPr>
            <a:lvl8pPr>
              <a:defRPr sz="2000"/>
            </a:lvl8pPr>
            <a:lvl9pPr>
              <a:defRPr sz="2000"/>
            </a:lvl9pPr>
          </a:lstStyle>
          <a:p>
            <a:pPr lvl="0"/>
            <a:endParaRPr lang="en-US" dirty="0" smtClean="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1901" y="355600"/>
            <a:ext cx="2534160" cy="524932"/>
          </a:xfrm>
          <a:prstGeom prst="rect">
            <a:avLst/>
          </a:prstGeom>
        </p:spPr>
      </p:pic>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4CDD9CE3-C7A2-4098-B807-12A059830C8E}" type="slidenum">
              <a:rPr lang="en-US" smtClean="0"/>
              <a:pPr/>
              <a:t>‹#›</a:t>
            </a:fld>
            <a:endParaRPr lang="en-US"/>
          </a:p>
        </p:txBody>
      </p:sp>
      <p:sp>
        <p:nvSpPr>
          <p:cNvPr id="8" name="Text Placeholder 3"/>
          <p:cNvSpPr>
            <a:spLocks noGrp="1"/>
          </p:cNvSpPr>
          <p:nvPr>
            <p:ph type="body" sz="half" idx="2" hasCustomPrompt="1"/>
          </p:nvPr>
        </p:nvSpPr>
        <p:spPr>
          <a:xfrm>
            <a:off x="812800" y="1820333"/>
            <a:ext cx="3801533" cy="592667"/>
          </a:xfrm>
        </p:spPr>
        <p:txBody>
          <a:bodyPr>
            <a:normAutofit/>
          </a:bodyPr>
          <a:lstStyle>
            <a:lvl1pPr marL="0" indent="0">
              <a:buNone/>
              <a:defRPr sz="2400" b="1">
                <a:solidFill>
                  <a:srgbClr val="2899B7"/>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24 </a:t>
            </a:r>
            <a:r>
              <a:rPr lang="en-US" dirty="0" err="1" smtClean="0"/>
              <a:t>pt</a:t>
            </a:r>
            <a:r>
              <a:rPr lang="en-US" dirty="0" smtClean="0"/>
              <a:t> Arial Bold head</a:t>
            </a:r>
          </a:p>
        </p:txBody>
      </p:sp>
      <p:sp>
        <p:nvSpPr>
          <p:cNvPr id="11" name="Text Placeholder 3"/>
          <p:cNvSpPr>
            <a:spLocks noGrp="1"/>
          </p:cNvSpPr>
          <p:nvPr>
            <p:ph type="body" sz="half" idx="12" hasCustomPrompt="1"/>
          </p:nvPr>
        </p:nvSpPr>
        <p:spPr>
          <a:xfrm>
            <a:off x="824089" y="2624667"/>
            <a:ext cx="3776133" cy="3372555"/>
          </a:xfrm>
        </p:spPr>
        <p:txBody>
          <a:bodyPr>
            <a:normAutofit/>
          </a:bodyPr>
          <a:lstStyle>
            <a:lvl1pPr marL="0" indent="0">
              <a:buNone/>
              <a:defRPr sz="2000" b="0" baseline="0">
                <a:solidFill>
                  <a:schemeClr val="tx1"/>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20 </a:t>
            </a:r>
            <a:r>
              <a:rPr lang="en-US" dirty="0" err="1" smtClean="0"/>
              <a:t>pt</a:t>
            </a:r>
            <a:r>
              <a:rPr lang="en-US" dirty="0" smtClean="0"/>
              <a:t> Arial caption goes here</a:t>
            </a:r>
          </a:p>
        </p:txBody>
      </p:sp>
      <p:sp>
        <p:nvSpPr>
          <p:cNvPr id="12" name="Title 1"/>
          <p:cNvSpPr>
            <a:spLocks noGrp="1"/>
          </p:cNvSpPr>
          <p:nvPr>
            <p:ph type="title" hasCustomPrompt="1"/>
          </p:nvPr>
        </p:nvSpPr>
        <p:spPr>
          <a:xfrm>
            <a:off x="791534" y="431949"/>
            <a:ext cx="7890933" cy="565150"/>
          </a:xfrm>
        </p:spPr>
        <p:txBody>
          <a:bodyPr anchor="t" anchorCtr="0">
            <a:normAutofit/>
          </a:bodyPr>
          <a:lstStyle>
            <a:lvl1pPr algn="l">
              <a:defRPr sz="2000" b="0" baseline="0">
                <a:solidFill>
                  <a:schemeClr val="bg1"/>
                </a:solidFill>
                <a:latin typeface="Arial" pitchFamily="34" charset="0"/>
                <a:cs typeface="Arial" pitchFamily="34" charset="0"/>
              </a:defRPr>
            </a:lvl1pPr>
          </a:lstStyle>
          <a:p>
            <a:r>
              <a:rPr lang="en-US" dirty="0" smtClean="0"/>
              <a:t>20 PT ARIAL HEADER</a:t>
            </a:r>
            <a:endParaRPr lang="en-US" dirty="0"/>
          </a:p>
        </p:txBody>
      </p:sp>
    </p:spTree>
    <p:extLst>
      <p:ext uri="{BB962C8B-B14F-4D97-AF65-F5344CB8AC3E}">
        <p14:creationId xmlns:p14="http://schemas.microsoft.com/office/powerpoint/2010/main" val="24066586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0" name="Rectangle 9"/>
          <p:cNvSpPr/>
          <p:nvPr userDrawn="1"/>
        </p:nvSpPr>
        <p:spPr>
          <a:xfrm>
            <a:off x="0" y="0"/>
            <a:ext cx="9143999" cy="1143000"/>
          </a:xfrm>
          <a:prstGeom prst="rect">
            <a:avLst/>
          </a:prstGeom>
          <a:solidFill>
            <a:srgbClr val="A5AC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CC247"/>
              </a:solidFill>
            </a:endParaRPr>
          </a:p>
        </p:txBody>
      </p:sp>
      <p:sp>
        <p:nvSpPr>
          <p:cNvPr id="14" name="Content Placeholder 2"/>
          <p:cNvSpPr>
            <a:spLocks noGrp="1"/>
          </p:cNvSpPr>
          <p:nvPr>
            <p:ph idx="1"/>
          </p:nvPr>
        </p:nvSpPr>
        <p:spPr>
          <a:xfrm>
            <a:off x="5074356" y="1820332"/>
            <a:ext cx="3335866" cy="4162779"/>
          </a:xfrm>
        </p:spPr>
        <p:txBody>
          <a:bodyPr/>
          <a:lstStyle>
            <a:lvl1pPr marL="0" indent="0">
              <a:buClr>
                <a:srgbClr val="565655"/>
              </a:buClr>
              <a:buSzPct val="100000"/>
              <a:buFontTx/>
              <a:buNone/>
              <a:defRPr sz="2400" baseline="0">
                <a:solidFill>
                  <a:srgbClr val="565655"/>
                </a:solidFill>
                <a:latin typeface="Arial" pitchFamily="34" charset="0"/>
                <a:cs typeface="Arial" pitchFamily="34" charset="0"/>
              </a:defRPr>
            </a:lvl1pPr>
            <a:lvl2pPr marL="7429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sz="2000" b="0">
                <a:solidFill>
                  <a:srgbClr val="565655"/>
                </a:solidFill>
                <a:latin typeface="Arial" pitchFamily="34" charset="0"/>
                <a:cs typeface="Arial" pitchFamily="34" charset="0"/>
              </a:defRPr>
            </a:lvl2pPr>
            <a:lvl3pPr marL="11430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800" b="0">
                <a:solidFill>
                  <a:srgbClr val="565655"/>
                </a:solidFill>
                <a:latin typeface="Arial" pitchFamily="34" charset="0"/>
                <a:cs typeface="Arial" pitchFamily="34" charset="0"/>
              </a:defRPr>
            </a:lvl3pPr>
            <a:lvl4pPr marL="16002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600" b="0" i="0">
                <a:solidFill>
                  <a:srgbClr val="565655"/>
                </a:solidFill>
                <a:latin typeface="Arial" pitchFamily="34" charset="0"/>
                <a:cs typeface="Arial" pitchFamily="34" charset="0"/>
              </a:defRPr>
            </a:lvl4pPr>
            <a:lvl5pPr marL="2057400" marR="0" indent="-228600" algn="l" defTabSz="914400" rtl="0" eaLnBrk="1" fontAlgn="auto" latinLnBrk="0" hangingPunct="1">
              <a:lnSpc>
                <a:spcPct val="100000"/>
              </a:lnSpc>
              <a:spcBef>
                <a:spcPct val="20000"/>
              </a:spcBef>
              <a:spcAft>
                <a:spcPts val="0"/>
              </a:spcAft>
              <a:buClrTx/>
              <a:buSzTx/>
              <a:buFont typeface="Courier New" pitchFamily="49" charset="0"/>
              <a:buChar char="o"/>
              <a:tabLst/>
              <a:defRPr sz="1400" b="0">
                <a:solidFill>
                  <a:srgbClr val="565655"/>
                </a:solidFill>
                <a:latin typeface="Arial" pitchFamily="34" charset="0"/>
                <a:cs typeface="Arial" pitchFamily="34" charset="0"/>
              </a:defRPr>
            </a:lvl5pPr>
            <a:lvl6pPr>
              <a:defRPr sz="2000"/>
            </a:lvl6pPr>
            <a:lvl7pPr>
              <a:defRPr sz="2000"/>
            </a:lvl7pPr>
            <a:lvl8pPr>
              <a:defRPr sz="2000"/>
            </a:lvl8pPr>
            <a:lvl9pPr>
              <a:defRPr sz="2000"/>
            </a:lvl9pPr>
          </a:lstStyle>
          <a:p>
            <a:pPr lvl="0"/>
            <a:endParaRPr lang="en-US" dirty="0" smtClean="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1901" y="355600"/>
            <a:ext cx="2534160" cy="524932"/>
          </a:xfrm>
          <a:prstGeom prst="rect">
            <a:avLst/>
          </a:prstGeom>
        </p:spPr>
      </p:pic>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4CDD9CE3-C7A2-4098-B807-12A059830C8E}" type="slidenum">
              <a:rPr lang="en-US" smtClean="0"/>
              <a:pPr/>
              <a:t>‹#›</a:t>
            </a:fld>
            <a:endParaRPr lang="en-US"/>
          </a:p>
        </p:txBody>
      </p:sp>
      <p:sp>
        <p:nvSpPr>
          <p:cNvPr id="8" name="Text Placeholder 3"/>
          <p:cNvSpPr>
            <a:spLocks noGrp="1"/>
          </p:cNvSpPr>
          <p:nvPr>
            <p:ph type="body" sz="half" idx="2" hasCustomPrompt="1"/>
          </p:nvPr>
        </p:nvSpPr>
        <p:spPr>
          <a:xfrm>
            <a:off x="812800" y="1820333"/>
            <a:ext cx="3801533" cy="592667"/>
          </a:xfrm>
        </p:spPr>
        <p:txBody>
          <a:bodyPr>
            <a:normAutofit/>
          </a:bodyPr>
          <a:lstStyle>
            <a:lvl1pPr marL="0" indent="0">
              <a:buNone/>
              <a:defRPr sz="2400" b="1">
                <a:solidFill>
                  <a:srgbClr val="A5ACB0"/>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24 </a:t>
            </a:r>
            <a:r>
              <a:rPr lang="en-US" dirty="0" err="1" smtClean="0"/>
              <a:t>pt</a:t>
            </a:r>
            <a:r>
              <a:rPr lang="en-US" dirty="0" smtClean="0"/>
              <a:t> Arial Bold head</a:t>
            </a:r>
          </a:p>
        </p:txBody>
      </p:sp>
      <p:sp>
        <p:nvSpPr>
          <p:cNvPr id="11" name="Text Placeholder 3"/>
          <p:cNvSpPr>
            <a:spLocks noGrp="1"/>
          </p:cNvSpPr>
          <p:nvPr>
            <p:ph type="body" sz="half" idx="12" hasCustomPrompt="1"/>
          </p:nvPr>
        </p:nvSpPr>
        <p:spPr>
          <a:xfrm>
            <a:off x="824089" y="2624667"/>
            <a:ext cx="3776133" cy="3372555"/>
          </a:xfrm>
        </p:spPr>
        <p:txBody>
          <a:bodyPr>
            <a:normAutofit/>
          </a:bodyPr>
          <a:lstStyle>
            <a:lvl1pPr marL="0" indent="0">
              <a:buNone/>
              <a:defRPr sz="2000" b="0" baseline="0">
                <a:solidFill>
                  <a:schemeClr val="tx1"/>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20 </a:t>
            </a:r>
            <a:r>
              <a:rPr lang="en-US" dirty="0" err="1" smtClean="0"/>
              <a:t>pt</a:t>
            </a:r>
            <a:r>
              <a:rPr lang="en-US" dirty="0" smtClean="0"/>
              <a:t> Arial caption goes here</a:t>
            </a:r>
          </a:p>
        </p:txBody>
      </p:sp>
      <p:sp>
        <p:nvSpPr>
          <p:cNvPr id="12" name="Title 1"/>
          <p:cNvSpPr>
            <a:spLocks noGrp="1"/>
          </p:cNvSpPr>
          <p:nvPr>
            <p:ph type="title" hasCustomPrompt="1"/>
          </p:nvPr>
        </p:nvSpPr>
        <p:spPr>
          <a:xfrm>
            <a:off x="791534" y="431949"/>
            <a:ext cx="7890933" cy="565150"/>
          </a:xfrm>
        </p:spPr>
        <p:txBody>
          <a:bodyPr anchor="t" anchorCtr="0">
            <a:normAutofit/>
          </a:bodyPr>
          <a:lstStyle>
            <a:lvl1pPr algn="l">
              <a:defRPr sz="2000" b="0" baseline="0">
                <a:solidFill>
                  <a:schemeClr val="bg1"/>
                </a:solidFill>
                <a:latin typeface="Arial" pitchFamily="34" charset="0"/>
                <a:cs typeface="Arial" pitchFamily="34" charset="0"/>
              </a:defRPr>
            </a:lvl1pPr>
          </a:lstStyle>
          <a:p>
            <a:r>
              <a:rPr lang="en-US" dirty="0" smtClean="0"/>
              <a:t>20 PT ARIAL HEADER</a:t>
            </a:r>
            <a:endParaRPr lang="en-US" dirty="0"/>
          </a:p>
        </p:txBody>
      </p:sp>
    </p:spTree>
    <p:extLst>
      <p:ext uri="{BB962C8B-B14F-4D97-AF65-F5344CB8AC3E}">
        <p14:creationId xmlns:p14="http://schemas.microsoft.com/office/powerpoint/2010/main" val="42062870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Content with Caption">
    <p:spTree>
      <p:nvGrpSpPr>
        <p:cNvPr id="1" name=""/>
        <p:cNvGrpSpPr/>
        <p:nvPr/>
      </p:nvGrpSpPr>
      <p:grpSpPr>
        <a:xfrm>
          <a:off x="0" y="0"/>
          <a:ext cx="0" cy="0"/>
          <a:chOff x="0" y="0"/>
          <a:chExt cx="0" cy="0"/>
        </a:xfrm>
      </p:grpSpPr>
      <p:pic>
        <p:nvPicPr>
          <p:cNvPr id="8" name="Picture 7" descr="SecondaryPage_blue.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08241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blue_back.jpg"/>
          <p:cNvPicPr>
            <a:picLocks noChangeAspect="1"/>
          </p:cNvPicPr>
          <p:nvPr userDrawn="1"/>
        </p:nvPicPr>
        <p:blipFill rotWithShape="1">
          <a:blip r:embed="rId2">
            <a:extLst>
              <a:ext uri="{28A0092B-C50C-407E-A947-70E740481C1C}">
                <a14:useLocalDpi xmlns:a14="http://schemas.microsoft.com/office/drawing/2010/main" val="0"/>
              </a:ext>
            </a:extLst>
          </a:blip>
          <a:srcRect l="34705" t="6584" r="4743"/>
          <a:stretch/>
        </p:blipFill>
        <p:spPr>
          <a:xfrm>
            <a:off x="3316111" y="-15139"/>
            <a:ext cx="5827888" cy="6873139"/>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7868" y="2937932"/>
            <a:ext cx="2743200" cy="568233"/>
          </a:xfrm>
          <a:prstGeom prst="rect">
            <a:avLst/>
          </a:prstGeom>
        </p:spPr>
      </p:pic>
      <p:sp>
        <p:nvSpPr>
          <p:cNvPr id="19" name="Title 1"/>
          <p:cNvSpPr>
            <a:spLocks noGrp="1"/>
          </p:cNvSpPr>
          <p:nvPr>
            <p:ph type="title" hasCustomPrompt="1"/>
          </p:nvPr>
        </p:nvSpPr>
        <p:spPr>
          <a:xfrm>
            <a:off x="3660247" y="2916766"/>
            <a:ext cx="5162020" cy="1071033"/>
          </a:xfrm>
        </p:spPr>
        <p:txBody>
          <a:bodyPr anchor="t">
            <a:normAutofit/>
          </a:bodyPr>
          <a:lstStyle>
            <a:lvl1pPr algn="l">
              <a:defRPr sz="2400" b="0" i="0" cap="none">
                <a:solidFill>
                  <a:schemeClr val="bg1"/>
                </a:solidFill>
                <a:latin typeface="Arial" pitchFamily="34" charset="0"/>
                <a:cs typeface="Arial" pitchFamily="34" charset="0"/>
              </a:defRPr>
            </a:lvl1pPr>
          </a:lstStyle>
          <a:p>
            <a:r>
              <a:rPr lang="en-US" dirty="0" smtClean="0"/>
              <a:t>24 </a:t>
            </a:r>
            <a:r>
              <a:rPr lang="en-US" dirty="0" err="1" smtClean="0"/>
              <a:t>pt</a:t>
            </a:r>
            <a:r>
              <a:rPr lang="en-US" dirty="0" smtClean="0"/>
              <a:t> Arial Regular head</a:t>
            </a:r>
            <a:endParaRPr lang="en-US" dirty="0"/>
          </a:p>
        </p:txBody>
      </p:sp>
      <p:sp>
        <p:nvSpPr>
          <p:cNvPr id="20" name="Text Placeholder 2"/>
          <p:cNvSpPr>
            <a:spLocks noGrp="1"/>
          </p:cNvSpPr>
          <p:nvPr>
            <p:ph type="body" idx="1" hasCustomPrompt="1"/>
          </p:nvPr>
        </p:nvSpPr>
        <p:spPr>
          <a:xfrm>
            <a:off x="3660247" y="3499382"/>
            <a:ext cx="5162020" cy="1114952"/>
          </a:xfrm>
        </p:spPr>
        <p:txBody>
          <a:bodyPr anchor="t" anchorCtr="0">
            <a:normAutofit/>
          </a:bodyPr>
          <a:lstStyle>
            <a:lvl1pPr marL="0" indent="0" algn="l">
              <a:spcBef>
                <a:spcPts val="0"/>
              </a:spcBef>
              <a:buNone/>
              <a:defRPr sz="1800" baseline="0">
                <a:solidFill>
                  <a:schemeClr val="bg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18 </a:t>
            </a:r>
            <a:r>
              <a:rPr lang="en-US" dirty="0" err="1" smtClean="0"/>
              <a:t>pt</a:t>
            </a:r>
            <a:r>
              <a:rPr lang="en-US" dirty="0" smtClean="0"/>
              <a:t> Arial Regular subhead</a:t>
            </a:r>
          </a:p>
        </p:txBody>
      </p:sp>
      <p:sp>
        <p:nvSpPr>
          <p:cNvPr id="8" name="TextBox 7"/>
          <p:cNvSpPr txBox="1"/>
          <p:nvPr userDrawn="1"/>
        </p:nvSpPr>
        <p:spPr>
          <a:xfrm>
            <a:off x="3683915" y="6273801"/>
            <a:ext cx="5334000" cy="52322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latin typeface="Arial" pitchFamily="34" charset="0"/>
                <a:cs typeface="Arial" pitchFamily="34" charset="0"/>
              </a:rPr>
              <a:t>A service of Maryland Health Benefit Exchange</a:t>
            </a:r>
          </a:p>
          <a:p>
            <a:endParaRPr lang="en-US" sz="1400" dirty="0">
              <a:latin typeface="Arial" pitchFamily="34" charset="0"/>
              <a:cs typeface="Arial" pitchFamily="34" charset="0"/>
            </a:endParaRPr>
          </a:p>
        </p:txBody>
      </p:sp>
    </p:spTree>
    <p:extLst>
      <p:ext uri="{BB962C8B-B14F-4D97-AF65-F5344CB8AC3E}">
        <p14:creationId xmlns:p14="http://schemas.microsoft.com/office/powerpoint/2010/main" val="16273368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8600" y="4144038"/>
            <a:ext cx="8686800" cy="269354"/>
          </a:xfrm>
        </p:spPr>
        <p:txBody>
          <a:bodyPr lIns="91440">
            <a:noAutofit/>
          </a:bodyPr>
          <a:lstStyle>
            <a:lvl1pPr algn="ctr">
              <a:defRPr sz="1600" spc="0">
                <a:solidFill>
                  <a:srgbClr val="554D56"/>
                </a:solidFill>
              </a:defRPr>
            </a:lvl1pPr>
          </a:lstStyle>
          <a:p>
            <a:r>
              <a:rPr lang="en-US" dirty="0"/>
              <a:t>CLICK TO EDIT MASTER TITLE STYLE</a:t>
            </a:r>
          </a:p>
        </p:txBody>
      </p:sp>
      <p:sp>
        <p:nvSpPr>
          <p:cNvPr id="3" name="Subtitle 2"/>
          <p:cNvSpPr>
            <a:spLocks noGrp="1"/>
          </p:cNvSpPr>
          <p:nvPr>
            <p:ph type="subTitle" idx="1" hasCustomPrompt="1"/>
          </p:nvPr>
        </p:nvSpPr>
        <p:spPr>
          <a:xfrm>
            <a:off x="228600" y="4422607"/>
            <a:ext cx="8686800" cy="250782"/>
          </a:xfrm>
        </p:spPr>
        <p:txBody>
          <a:bodyPr lIns="91440">
            <a:noAutofit/>
          </a:bodyPr>
          <a:lstStyle>
            <a:lvl1pPr marL="0" indent="0" algn="ctr">
              <a:buNone/>
              <a:defRPr sz="1600" b="0" i="0" spc="0">
                <a:solidFill>
                  <a:srgbClr val="554D56"/>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228600" y="6362747"/>
            <a:ext cx="2133600" cy="365125"/>
          </a:xfrm>
          <a:prstGeom prst="rect">
            <a:avLst/>
          </a:prstGeom>
        </p:spPr>
        <p:txBody>
          <a:bodyPr/>
          <a:lstStyle/>
          <a:p>
            <a:fld id="{071F61E2-8AC6-4831-8EAD-A92C4AC1F9DE}" type="datetime1">
              <a:rPr lang="en-US" smtClean="0"/>
              <a:t>4/4/2019</a:t>
            </a:fld>
            <a:endParaRPr lang="en-US" dirty="0"/>
          </a:p>
        </p:txBody>
      </p:sp>
      <p:pic>
        <p:nvPicPr>
          <p:cNvPr id="11" name="Picture 10" descr="CC_Vert_RGB_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51484" y="1100309"/>
            <a:ext cx="1837753" cy="2368296"/>
          </a:xfrm>
          <a:prstGeom prst="rect">
            <a:avLst/>
          </a:prstGeom>
        </p:spPr>
      </p:pic>
    </p:spTree>
    <p:extLst>
      <p:ext uri="{BB962C8B-B14F-4D97-AF65-F5344CB8AC3E}">
        <p14:creationId xmlns:p14="http://schemas.microsoft.com/office/powerpoint/2010/main" val="19823373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hort Title and Bulleted Content">
    <p:spTree>
      <p:nvGrpSpPr>
        <p:cNvPr id="1" name=""/>
        <p:cNvGrpSpPr/>
        <p:nvPr/>
      </p:nvGrpSpPr>
      <p:grpSpPr>
        <a:xfrm>
          <a:off x="0" y="0"/>
          <a:ext cx="0" cy="0"/>
          <a:chOff x="0" y="0"/>
          <a:chExt cx="0" cy="0"/>
        </a:xfrm>
      </p:grpSpPr>
      <p:cxnSp>
        <p:nvCxnSpPr>
          <p:cNvPr id="9" name="Straight Connector 8"/>
          <p:cNvCxnSpPr/>
          <p:nvPr userDrawn="1"/>
        </p:nvCxnSpPr>
        <p:spPr>
          <a:xfrm>
            <a:off x="1486371" y="6409451"/>
            <a:ext cx="7422445" cy="0"/>
          </a:xfrm>
          <a:prstGeom prst="line">
            <a:avLst/>
          </a:prstGeom>
          <a:ln w="12700">
            <a:solidFill>
              <a:srgbClr val="554D56"/>
            </a:solidFill>
          </a:ln>
          <a:effectLst/>
        </p:spPr>
        <p:style>
          <a:lnRef idx="2">
            <a:schemeClr val="accent1"/>
          </a:lnRef>
          <a:fillRef idx="0">
            <a:schemeClr val="accent1"/>
          </a:fillRef>
          <a:effectRef idx="1">
            <a:schemeClr val="accent1"/>
          </a:effectRef>
          <a:fontRef idx="minor">
            <a:schemeClr val="tx1"/>
          </a:fontRef>
        </p:style>
      </p:cxnSp>
      <p:pic>
        <p:nvPicPr>
          <p:cNvPr id="10" name="Picture 9" descr="CC_Horz_RGB_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7357" y="6217599"/>
            <a:ext cx="1190451" cy="469200"/>
          </a:xfrm>
          <a:prstGeom prst="rect">
            <a:avLst/>
          </a:prstGeom>
        </p:spPr>
      </p:pic>
      <p:sp>
        <p:nvSpPr>
          <p:cNvPr id="11" name="Title 1"/>
          <p:cNvSpPr>
            <a:spLocks noGrp="1"/>
          </p:cNvSpPr>
          <p:nvPr>
            <p:ph type="title" hasCustomPrompt="1"/>
          </p:nvPr>
        </p:nvSpPr>
        <p:spPr>
          <a:xfrm>
            <a:off x="228599" y="182881"/>
            <a:ext cx="8686800" cy="843272"/>
          </a:xfrm>
        </p:spPr>
        <p:txBody>
          <a:bodyPr/>
          <a:lstStyle>
            <a:lvl1pPr>
              <a:defRPr/>
            </a:lvl1pPr>
          </a:lstStyle>
          <a:p>
            <a:r>
              <a:rPr lang="en-US" dirty="0"/>
              <a:t>INSERT HEADER HERE</a:t>
            </a:r>
          </a:p>
        </p:txBody>
      </p:sp>
      <p:sp>
        <p:nvSpPr>
          <p:cNvPr id="7" name="Text Placeholder 6"/>
          <p:cNvSpPr>
            <a:spLocks noGrp="1"/>
          </p:cNvSpPr>
          <p:nvPr>
            <p:ph type="body" sz="quarter" idx="13" hasCustomPrompt="1"/>
          </p:nvPr>
        </p:nvSpPr>
        <p:spPr>
          <a:xfrm>
            <a:off x="228601" y="1079942"/>
            <a:ext cx="8687108" cy="5074611"/>
          </a:xfrm>
        </p:spPr>
        <p:txBody>
          <a:bodyPr/>
          <a:lstStyle>
            <a:lvl1pPr marL="342900" indent="-342900">
              <a:buFont typeface="Arial" pitchFamily="34" charset="0"/>
              <a:buChar char="•"/>
              <a:defRPr sz="2400" baseline="0"/>
            </a:lvl1pPr>
            <a:lvl3pPr marL="1657350" indent="-180975">
              <a:spcBef>
                <a:spcPts val="0"/>
              </a:spcBef>
              <a:buSzPct val="75000"/>
              <a:buFont typeface="Arial" pitchFamily="34" charset="0"/>
              <a:buChar char="•"/>
              <a:defRPr/>
            </a:lvl3pPr>
          </a:lstStyle>
          <a:p>
            <a:pPr marL="231775" indent="-231775">
              <a:spcBef>
                <a:spcPts val="0"/>
              </a:spcBef>
            </a:pPr>
            <a:r>
              <a:rPr lang="en-US" sz="2400" dirty="0"/>
              <a:t>First Level.</a:t>
            </a:r>
          </a:p>
          <a:p>
            <a:pPr marL="742950" lvl="1" indent="-282575">
              <a:spcBef>
                <a:spcPts val="0"/>
              </a:spcBef>
              <a:buSzPct val="75000"/>
              <a:buFont typeface="Courier New" pitchFamily="49" charset="0"/>
              <a:buChar char="o"/>
            </a:pPr>
            <a:r>
              <a:rPr lang="en-US" sz="2000" dirty="0">
                <a:latin typeface="Arial" pitchFamily="34" charset="0"/>
                <a:cs typeface="Arial" pitchFamily="34" charset="0"/>
              </a:rPr>
              <a:t>Second Level.</a:t>
            </a:r>
          </a:p>
          <a:p>
            <a:pPr marL="1257300" lvl="1" indent="-234950">
              <a:spcBef>
                <a:spcPts val="0"/>
              </a:spcBef>
              <a:buSzPct val="75000"/>
              <a:buFont typeface="Wingdings" pitchFamily="2" charset="2"/>
              <a:buChar char="§"/>
            </a:pPr>
            <a:r>
              <a:rPr lang="en-US" sz="1800" dirty="0">
                <a:latin typeface="Arial" pitchFamily="34" charset="0"/>
                <a:cs typeface="Arial" pitchFamily="34" charset="0"/>
              </a:rPr>
              <a:t>Third Level.</a:t>
            </a:r>
          </a:p>
          <a:p>
            <a:pPr marL="1657350" lvl="2" indent="-180975">
              <a:spcBef>
                <a:spcPts val="0"/>
              </a:spcBef>
              <a:buSzPct val="75000"/>
              <a:buFont typeface="Arial" pitchFamily="34" charset="0"/>
              <a:buChar char="•"/>
            </a:pPr>
            <a:r>
              <a:rPr lang="en-US" sz="1600" dirty="0">
                <a:latin typeface="Arial" pitchFamily="34" charset="0"/>
                <a:cs typeface="Arial" pitchFamily="34" charset="0"/>
              </a:rPr>
              <a:t>Fourth</a:t>
            </a:r>
            <a:r>
              <a:rPr lang="en-US" sz="1600" baseline="0" dirty="0">
                <a:latin typeface="Arial" pitchFamily="34" charset="0"/>
                <a:cs typeface="Arial" pitchFamily="34" charset="0"/>
              </a:rPr>
              <a:t> Level.</a:t>
            </a:r>
            <a:endParaRPr lang="en-US" sz="1600" dirty="0"/>
          </a:p>
        </p:txBody>
      </p:sp>
      <p:sp>
        <p:nvSpPr>
          <p:cNvPr id="13" name="Slide Number Placeholder 5"/>
          <p:cNvSpPr>
            <a:spLocks noGrp="1"/>
          </p:cNvSpPr>
          <p:nvPr>
            <p:ph type="sldNum" sz="quarter" idx="4"/>
          </p:nvPr>
        </p:nvSpPr>
        <p:spPr>
          <a:xfrm>
            <a:off x="8183781" y="6362748"/>
            <a:ext cx="731619" cy="365125"/>
          </a:xfrm>
          <a:prstGeom prst="rect">
            <a:avLst/>
          </a:prstGeom>
        </p:spPr>
        <p:txBody>
          <a:bodyPr vert="horz" lIns="91440" tIns="45720" rIns="91440" bIns="45720" rtlCol="0" anchor="ctr"/>
          <a:lstStyle>
            <a:lvl1pPr algn="r">
              <a:defRPr sz="700" b="1" i="0">
                <a:solidFill>
                  <a:srgbClr val="554D56"/>
                </a:solidFill>
                <a:latin typeface="Arial"/>
                <a:cs typeface="Arial"/>
              </a:defRPr>
            </a:lvl1pPr>
          </a:lstStyle>
          <a:p>
            <a:fld id="{C8146628-1A01-9741-8A8B-916D51547CC7}" type="slidenum">
              <a:rPr lang="en-US" smtClean="0"/>
              <a:pPr/>
              <a:t>‹#›</a:t>
            </a:fld>
            <a:endParaRPr lang="en-US" dirty="0"/>
          </a:p>
        </p:txBody>
      </p:sp>
    </p:spTree>
    <p:extLst>
      <p:ext uri="{BB962C8B-B14F-4D97-AF65-F5344CB8AC3E}">
        <p14:creationId xmlns:p14="http://schemas.microsoft.com/office/powerpoint/2010/main" val="28292516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Short Title and Content">
    <p:spTree>
      <p:nvGrpSpPr>
        <p:cNvPr id="1" name=""/>
        <p:cNvGrpSpPr/>
        <p:nvPr/>
      </p:nvGrpSpPr>
      <p:grpSpPr>
        <a:xfrm>
          <a:off x="0" y="0"/>
          <a:ext cx="0" cy="0"/>
          <a:chOff x="0" y="0"/>
          <a:chExt cx="0" cy="0"/>
        </a:xfrm>
      </p:grpSpPr>
      <p:cxnSp>
        <p:nvCxnSpPr>
          <p:cNvPr id="9" name="Straight Connector 8"/>
          <p:cNvCxnSpPr/>
          <p:nvPr userDrawn="1"/>
        </p:nvCxnSpPr>
        <p:spPr>
          <a:xfrm>
            <a:off x="1143005" y="6409451"/>
            <a:ext cx="7765817" cy="0"/>
          </a:xfrm>
          <a:prstGeom prst="line">
            <a:avLst/>
          </a:prstGeom>
          <a:ln w="12700">
            <a:solidFill>
              <a:srgbClr val="554D56"/>
            </a:solidFill>
          </a:ln>
          <a:effectLst/>
        </p:spPr>
        <p:style>
          <a:lnRef idx="2">
            <a:schemeClr val="accent1"/>
          </a:lnRef>
          <a:fillRef idx="0">
            <a:schemeClr val="accent1"/>
          </a:fillRef>
          <a:effectRef idx="1">
            <a:schemeClr val="accent1"/>
          </a:effectRef>
          <a:fontRef idx="minor">
            <a:schemeClr val="tx1"/>
          </a:fontRef>
        </p:style>
      </p:cxnSp>
      <p:pic>
        <p:nvPicPr>
          <p:cNvPr id="10" name="Picture 9" descr="CC_Horz_RGB_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7362" y="6217599"/>
            <a:ext cx="898307" cy="472075"/>
          </a:xfrm>
          <a:prstGeom prst="rect">
            <a:avLst/>
          </a:prstGeom>
        </p:spPr>
      </p:pic>
      <p:sp>
        <p:nvSpPr>
          <p:cNvPr id="11" name="Title 1"/>
          <p:cNvSpPr>
            <a:spLocks noGrp="1"/>
          </p:cNvSpPr>
          <p:nvPr>
            <p:ph type="title" hasCustomPrompt="1"/>
          </p:nvPr>
        </p:nvSpPr>
        <p:spPr>
          <a:xfrm>
            <a:off x="228599" y="182881"/>
            <a:ext cx="8686800" cy="843272"/>
          </a:xfrm>
        </p:spPr>
        <p:txBody>
          <a:bodyPr/>
          <a:lstStyle>
            <a:lvl1pPr>
              <a:defRPr/>
            </a:lvl1pPr>
          </a:lstStyle>
          <a:p>
            <a:r>
              <a:rPr lang="en-US" dirty="0"/>
              <a:t>INSERT HEADER HERE</a:t>
            </a:r>
          </a:p>
        </p:txBody>
      </p:sp>
      <p:sp>
        <p:nvSpPr>
          <p:cNvPr id="7" name="Text Placeholder 6"/>
          <p:cNvSpPr>
            <a:spLocks noGrp="1"/>
          </p:cNvSpPr>
          <p:nvPr>
            <p:ph type="body" sz="quarter" idx="13" hasCustomPrompt="1"/>
          </p:nvPr>
        </p:nvSpPr>
        <p:spPr>
          <a:xfrm>
            <a:off x="228603" y="1079943"/>
            <a:ext cx="8687108" cy="5074611"/>
          </a:xfrm>
        </p:spPr>
        <p:txBody>
          <a:bodyPr/>
          <a:lstStyle>
            <a:lvl1pPr marL="0" indent="0">
              <a:buNone/>
              <a:defRPr sz="1800" baseline="0"/>
            </a:lvl1pPr>
          </a:lstStyle>
          <a:p>
            <a:pPr lvl="0"/>
            <a:r>
              <a:rPr lang="en-US" dirty="0"/>
              <a:t>Insert body text here.</a:t>
            </a:r>
          </a:p>
        </p:txBody>
      </p:sp>
      <p:sp>
        <p:nvSpPr>
          <p:cNvPr id="8" name="Slide Number Placeholder 5"/>
          <p:cNvSpPr>
            <a:spLocks noGrp="1"/>
          </p:cNvSpPr>
          <p:nvPr>
            <p:ph type="sldNum" sz="quarter" idx="4"/>
          </p:nvPr>
        </p:nvSpPr>
        <p:spPr>
          <a:xfrm>
            <a:off x="8183786" y="6362748"/>
            <a:ext cx="731619" cy="365125"/>
          </a:xfrm>
          <a:prstGeom prst="rect">
            <a:avLst/>
          </a:prstGeom>
        </p:spPr>
        <p:txBody>
          <a:bodyPr vert="horz" lIns="91440" tIns="45720" rIns="91440" bIns="45720" rtlCol="0" anchor="ctr"/>
          <a:lstStyle>
            <a:lvl1pPr algn="r">
              <a:defRPr sz="525" b="1" i="0">
                <a:solidFill>
                  <a:srgbClr val="554D56"/>
                </a:solidFill>
                <a:latin typeface="Arial"/>
                <a:cs typeface="Arial"/>
              </a:defRPr>
            </a:lvl1pPr>
          </a:lstStyle>
          <a:p>
            <a:fld id="{C8146628-1A01-9741-8A8B-916D51547CC7}" type="slidenum">
              <a:rPr lang="en-US" smtClean="0"/>
              <a:pPr/>
              <a:t>‹#›</a:t>
            </a:fld>
            <a:endParaRPr lang="en-US" dirty="0"/>
          </a:p>
        </p:txBody>
      </p:sp>
    </p:spTree>
    <p:extLst>
      <p:ext uri="{BB962C8B-B14F-4D97-AF65-F5344CB8AC3E}">
        <p14:creationId xmlns:p14="http://schemas.microsoft.com/office/powerpoint/2010/main" val="26077572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a:off x="628650" y="6356351"/>
            <a:ext cx="78867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CE9E2369-E7F0-4FAE-AFDC-8E1FA9BA7FB6}" type="slidenum">
              <a:rPr lang="en-US" smtClean="0">
                <a:solidFill>
                  <a:prstClr val="black"/>
                </a:solidFill>
              </a:rPr>
              <a:pPr/>
              <a:t>‹#›</a:t>
            </a:fld>
            <a:endParaRPr lang="en-US">
              <a:solidFill>
                <a:prstClr val="black"/>
              </a:solidFill>
            </a:endParaRPr>
          </a:p>
        </p:txBody>
      </p:sp>
      <p:sp>
        <p:nvSpPr>
          <p:cNvPr id="7"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rgbClr val="02357D"/>
                </a:solidFill>
                <a:latin typeface="Gill Sans MT" panose="020B0502020104020203" pitchFamily="34" charset="0"/>
              </a:defRPr>
            </a:lvl1pPr>
          </a:lstStyle>
          <a:p>
            <a:r>
              <a:rPr lang="en-US" dirty="0" smtClean="0"/>
              <a:t>www.milbank.org          @MilbankFund</a:t>
            </a:r>
          </a:p>
        </p:txBody>
      </p:sp>
    </p:spTree>
    <p:extLst>
      <p:ext uri="{BB962C8B-B14F-4D97-AF65-F5344CB8AC3E}">
        <p14:creationId xmlns:p14="http://schemas.microsoft.com/office/powerpoint/2010/main" val="72946007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93634" y="1915264"/>
            <a:ext cx="7886700" cy="4351338"/>
          </a:xfrm>
        </p:spPr>
        <p:txBody>
          <a:bodyPr/>
          <a:lstStyle>
            <a:lvl1pPr>
              <a:buClr>
                <a:schemeClr val="bg1"/>
              </a:buCl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marL="0" marR="0" indent="0" algn="l" defTabSz="685800" rtl="0" eaLnBrk="1" fontAlgn="auto" latinLnBrk="0" hangingPunct="1">
              <a:lnSpc>
                <a:spcPct val="100000"/>
              </a:lnSpc>
              <a:spcBef>
                <a:spcPts val="0"/>
              </a:spcBef>
              <a:spcAft>
                <a:spcPts val="0"/>
              </a:spcAft>
              <a:buClrTx/>
              <a:buSzTx/>
              <a:buFontTx/>
              <a:buNone/>
              <a:tabLst/>
              <a:defRPr/>
            </a:lvl1pPr>
          </a:lstStyle>
          <a:p>
            <a:r>
              <a:rPr lang="en-US" dirty="0" smtClean="0">
                <a:solidFill>
                  <a:srgbClr val="FFFFFF"/>
                </a:solidFill>
              </a:rPr>
              <a:t>www.milbank.org 				@MilbankFund</a:t>
            </a:r>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FD8BDD-3311-4082-A34C-11C4D995C3DC}" type="slidenum">
              <a:rPr lang="en-US" smtClean="0">
                <a:solidFill>
                  <a:prstClr val="black">
                    <a:tint val="75000"/>
                  </a:prstClr>
                </a:solidFill>
              </a:rPr>
              <a:pPr/>
              <a:t>‹#›</a:t>
            </a:fld>
            <a:endParaRPr lang="en-US">
              <a:solidFill>
                <a:prstClr val="black">
                  <a:tint val="75000"/>
                </a:prstClr>
              </a:solidFill>
            </a:endParaRPr>
          </a:p>
        </p:txBody>
      </p:sp>
      <p:sp>
        <p:nvSpPr>
          <p:cNvPr id="10" name="Rectangle 9"/>
          <p:cNvSpPr/>
          <p:nvPr userDrawn="1"/>
        </p:nvSpPr>
        <p:spPr>
          <a:xfrm>
            <a:off x="618849" y="202644"/>
            <a:ext cx="3934394" cy="1096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3357D"/>
              </a:solidFill>
            </a:endParaRPr>
          </a:p>
        </p:txBody>
      </p:sp>
      <p:sp>
        <p:nvSpPr>
          <p:cNvPr id="12" name="Rectangle 11"/>
          <p:cNvSpPr/>
          <p:nvPr userDrawn="1"/>
        </p:nvSpPr>
        <p:spPr>
          <a:xfrm>
            <a:off x="4572982" y="202643"/>
            <a:ext cx="3934394" cy="105412"/>
          </a:xfrm>
          <a:prstGeom prst="rect">
            <a:avLst/>
          </a:prstGeom>
          <a:solidFill>
            <a:srgbClr val="E9E2B6"/>
          </a:solidFill>
          <a:ln>
            <a:solidFill>
              <a:srgbClr val="E9E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3357D"/>
              </a:solidFill>
            </a:endParaRPr>
          </a:p>
        </p:txBody>
      </p:sp>
    </p:spTree>
    <p:extLst>
      <p:ext uri="{BB962C8B-B14F-4D97-AF65-F5344CB8AC3E}">
        <p14:creationId xmlns:p14="http://schemas.microsoft.com/office/powerpoint/2010/main" val="344844589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93634" y="1915264"/>
            <a:ext cx="7886700" cy="4351338"/>
          </a:xfrm>
        </p:spPr>
        <p:txBody>
          <a:bodyPr/>
          <a:lstStyle>
            <a:lvl1pPr>
              <a:buClr>
                <a:schemeClr val="bg1"/>
              </a:buCl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marL="0" marR="0" indent="0" algn="l" defTabSz="685800" rtl="0" eaLnBrk="1" fontAlgn="auto" latinLnBrk="0" hangingPunct="1">
              <a:lnSpc>
                <a:spcPct val="100000"/>
              </a:lnSpc>
              <a:spcBef>
                <a:spcPts val="0"/>
              </a:spcBef>
              <a:spcAft>
                <a:spcPts val="0"/>
              </a:spcAft>
              <a:buClrTx/>
              <a:buSzTx/>
              <a:buFontTx/>
              <a:buNone/>
              <a:tabLst/>
              <a:defRPr/>
            </a:lvl1pPr>
          </a:lstStyle>
          <a:p>
            <a:r>
              <a:rPr lang="en-US" dirty="0" smtClean="0">
                <a:solidFill>
                  <a:srgbClr val="FFFFFF"/>
                </a:solidFill>
              </a:rPr>
              <a:t>www.milbank.org 				@MilbankFund</a:t>
            </a:r>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FD8BDD-3311-4082-A34C-11C4D995C3DC}" type="slidenum">
              <a:rPr lang="en-US" smtClean="0">
                <a:solidFill>
                  <a:prstClr val="black">
                    <a:tint val="75000"/>
                  </a:prstClr>
                </a:solidFill>
              </a:rPr>
              <a:pPr/>
              <a:t>‹#›</a:t>
            </a:fld>
            <a:endParaRPr lang="en-US">
              <a:solidFill>
                <a:prstClr val="black">
                  <a:tint val="75000"/>
                </a:prstClr>
              </a:solidFill>
            </a:endParaRPr>
          </a:p>
        </p:txBody>
      </p:sp>
      <p:sp>
        <p:nvSpPr>
          <p:cNvPr id="10" name="Rectangle 9"/>
          <p:cNvSpPr/>
          <p:nvPr userDrawn="1"/>
        </p:nvSpPr>
        <p:spPr>
          <a:xfrm>
            <a:off x="618849" y="202644"/>
            <a:ext cx="3934394" cy="1096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3357D"/>
              </a:solidFill>
            </a:endParaRPr>
          </a:p>
        </p:txBody>
      </p:sp>
      <p:sp>
        <p:nvSpPr>
          <p:cNvPr id="12" name="Rectangle 11"/>
          <p:cNvSpPr/>
          <p:nvPr userDrawn="1"/>
        </p:nvSpPr>
        <p:spPr>
          <a:xfrm>
            <a:off x="4572982" y="202643"/>
            <a:ext cx="3934394" cy="105412"/>
          </a:xfrm>
          <a:prstGeom prst="rect">
            <a:avLst/>
          </a:prstGeom>
          <a:solidFill>
            <a:srgbClr val="E9E2B6"/>
          </a:solidFill>
          <a:ln>
            <a:solidFill>
              <a:srgbClr val="E9E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3357D"/>
              </a:solidFill>
            </a:endParaRPr>
          </a:p>
        </p:txBody>
      </p:sp>
    </p:spTree>
    <p:extLst>
      <p:ext uri="{BB962C8B-B14F-4D97-AF65-F5344CB8AC3E}">
        <p14:creationId xmlns:p14="http://schemas.microsoft.com/office/powerpoint/2010/main" val="186885734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chemeClr val="bg1"/>
              </a:buCl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marL="0" marR="0" indent="0" algn="l" defTabSz="685800" rtl="0" eaLnBrk="1" fontAlgn="auto" latinLnBrk="0" hangingPunct="1">
              <a:lnSpc>
                <a:spcPct val="100000"/>
              </a:lnSpc>
              <a:spcBef>
                <a:spcPts val="0"/>
              </a:spcBef>
              <a:spcAft>
                <a:spcPts val="0"/>
              </a:spcAft>
              <a:buClrTx/>
              <a:buSzTx/>
              <a:buFontTx/>
              <a:buNone/>
              <a:tabLst/>
              <a:defRPr/>
            </a:lvl1pPr>
          </a:lstStyle>
          <a:p>
            <a:r>
              <a:rPr lang="en-US" dirty="0" smtClean="0">
                <a:solidFill>
                  <a:srgbClr val="FFFFFF"/>
                </a:solidFill>
              </a:rPr>
              <a:t>www.milbank.org 				@MilbankFund</a:t>
            </a:r>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FD8BDD-3311-4082-A34C-11C4D995C3DC}" type="slidenum">
              <a:rPr lang="en-US" smtClean="0">
                <a:solidFill>
                  <a:prstClr val="black">
                    <a:tint val="75000"/>
                  </a:prstClr>
                </a:solidFill>
              </a:rPr>
              <a:pPr/>
              <a:t>‹#›</a:t>
            </a:fld>
            <a:endParaRPr lang="en-US">
              <a:solidFill>
                <a:prstClr val="black">
                  <a:tint val="75000"/>
                </a:prstClr>
              </a:solidFill>
            </a:endParaRPr>
          </a:p>
        </p:txBody>
      </p:sp>
      <p:sp>
        <p:nvSpPr>
          <p:cNvPr id="10" name="Rectangle 9"/>
          <p:cNvSpPr/>
          <p:nvPr userDrawn="1"/>
        </p:nvSpPr>
        <p:spPr>
          <a:xfrm>
            <a:off x="618849" y="202644"/>
            <a:ext cx="3934394" cy="1096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3357D"/>
              </a:solidFill>
            </a:endParaRPr>
          </a:p>
        </p:txBody>
      </p:sp>
      <p:sp>
        <p:nvSpPr>
          <p:cNvPr id="12" name="Rectangle 11"/>
          <p:cNvSpPr/>
          <p:nvPr userDrawn="1"/>
        </p:nvSpPr>
        <p:spPr>
          <a:xfrm>
            <a:off x="4572982" y="202643"/>
            <a:ext cx="3934394" cy="105412"/>
          </a:xfrm>
          <a:prstGeom prst="rect">
            <a:avLst/>
          </a:prstGeom>
          <a:solidFill>
            <a:srgbClr val="E9E2B6"/>
          </a:solidFill>
          <a:ln>
            <a:solidFill>
              <a:srgbClr val="E9E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3357D"/>
              </a:solidFill>
            </a:endParaRPr>
          </a:p>
        </p:txBody>
      </p:sp>
    </p:spTree>
    <p:extLst>
      <p:ext uri="{BB962C8B-B14F-4D97-AF65-F5344CB8AC3E}">
        <p14:creationId xmlns:p14="http://schemas.microsoft.com/office/powerpoint/2010/main" val="109379706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chemeClr val="bg1"/>
              </a:buCl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marL="0" marR="0" indent="0" algn="l" defTabSz="685800" rtl="0" eaLnBrk="1" fontAlgn="auto" latinLnBrk="0" hangingPunct="1">
              <a:lnSpc>
                <a:spcPct val="100000"/>
              </a:lnSpc>
              <a:spcBef>
                <a:spcPts val="0"/>
              </a:spcBef>
              <a:spcAft>
                <a:spcPts val="0"/>
              </a:spcAft>
              <a:buClrTx/>
              <a:buSzTx/>
              <a:buFontTx/>
              <a:buNone/>
              <a:tabLst/>
              <a:defRPr/>
            </a:lvl1pPr>
          </a:lstStyle>
          <a:p>
            <a:r>
              <a:rPr lang="en-US" dirty="0" smtClean="0">
                <a:solidFill>
                  <a:srgbClr val="FFFFFF"/>
                </a:solidFill>
              </a:rPr>
              <a:t>www.milbank.org 				@MilbankFund</a:t>
            </a:r>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FD8BDD-3311-4082-A34C-11C4D995C3DC}" type="slidenum">
              <a:rPr lang="en-US" smtClean="0">
                <a:solidFill>
                  <a:prstClr val="black">
                    <a:tint val="75000"/>
                  </a:prstClr>
                </a:solidFill>
              </a:rPr>
              <a:pPr/>
              <a:t>‹#›</a:t>
            </a:fld>
            <a:endParaRPr lang="en-US">
              <a:solidFill>
                <a:prstClr val="black">
                  <a:tint val="75000"/>
                </a:prstClr>
              </a:solidFill>
            </a:endParaRPr>
          </a:p>
        </p:txBody>
      </p:sp>
      <p:sp>
        <p:nvSpPr>
          <p:cNvPr id="10" name="Rectangle 9"/>
          <p:cNvSpPr/>
          <p:nvPr userDrawn="1"/>
        </p:nvSpPr>
        <p:spPr>
          <a:xfrm>
            <a:off x="618849" y="202644"/>
            <a:ext cx="3934394" cy="1096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3357D"/>
              </a:solidFill>
            </a:endParaRPr>
          </a:p>
        </p:txBody>
      </p:sp>
      <p:sp>
        <p:nvSpPr>
          <p:cNvPr id="12" name="Rectangle 11"/>
          <p:cNvSpPr/>
          <p:nvPr userDrawn="1"/>
        </p:nvSpPr>
        <p:spPr>
          <a:xfrm>
            <a:off x="4572982" y="202643"/>
            <a:ext cx="3934394" cy="105412"/>
          </a:xfrm>
          <a:prstGeom prst="rect">
            <a:avLst/>
          </a:prstGeom>
          <a:solidFill>
            <a:srgbClr val="E9E2B6"/>
          </a:solidFill>
          <a:ln>
            <a:solidFill>
              <a:srgbClr val="E9E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3357D"/>
              </a:solidFill>
            </a:endParaRPr>
          </a:p>
        </p:txBody>
      </p:sp>
    </p:spTree>
    <p:extLst>
      <p:ext uri="{BB962C8B-B14F-4D97-AF65-F5344CB8AC3E}">
        <p14:creationId xmlns:p14="http://schemas.microsoft.com/office/powerpoint/2010/main" val="220490526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chemeClr val="bg1"/>
              </a:buCl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marL="0" marR="0" indent="0" algn="l" defTabSz="685800" rtl="0" eaLnBrk="1" fontAlgn="auto" latinLnBrk="0" hangingPunct="1">
              <a:lnSpc>
                <a:spcPct val="100000"/>
              </a:lnSpc>
              <a:spcBef>
                <a:spcPts val="0"/>
              </a:spcBef>
              <a:spcAft>
                <a:spcPts val="0"/>
              </a:spcAft>
              <a:buClrTx/>
              <a:buSzTx/>
              <a:buFontTx/>
              <a:buNone/>
              <a:tabLst/>
              <a:defRPr/>
            </a:lvl1pPr>
          </a:lstStyle>
          <a:p>
            <a:r>
              <a:rPr lang="en-US" dirty="0" smtClean="0">
                <a:solidFill>
                  <a:srgbClr val="FFFFFF"/>
                </a:solidFill>
              </a:rPr>
              <a:t>www.milbank.org 				@MilbankFund</a:t>
            </a:r>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FD8BDD-3311-4082-A34C-11C4D995C3DC}" type="slidenum">
              <a:rPr lang="en-US" smtClean="0">
                <a:solidFill>
                  <a:prstClr val="black">
                    <a:tint val="75000"/>
                  </a:prstClr>
                </a:solidFill>
              </a:rPr>
              <a:pPr/>
              <a:t>‹#›</a:t>
            </a:fld>
            <a:endParaRPr lang="en-US">
              <a:solidFill>
                <a:prstClr val="black">
                  <a:tint val="75000"/>
                </a:prstClr>
              </a:solidFill>
            </a:endParaRPr>
          </a:p>
        </p:txBody>
      </p:sp>
      <p:sp>
        <p:nvSpPr>
          <p:cNvPr id="10" name="Rectangle 9"/>
          <p:cNvSpPr/>
          <p:nvPr userDrawn="1"/>
        </p:nvSpPr>
        <p:spPr>
          <a:xfrm>
            <a:off x="618849" y="202644"/>
            <a:ext cx="3934394" cy="1096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3357D"/>
              </a:solidFill>
            </a:endParaRPr>
          </a:p>
        </p:txBody>
      </p:sp>
      <p:sp>
        <p:nvSpPr>
          <p:cNvPr id="12" name="Rectangle 11"/>
          <p:cNvSpPr/>
          <p:nvPr userDrawn="1"/>
        </p:nvSpPr>
        <p:spPr>
          <a:xfrm>
            <a:off x="4572982" y="202643"/>
            <a:ext cx="3934394" cy="105412"/>
          </a:xfrm>
          <a:prstGeom prst="rect">
            <a:avLst/>
          </a:prstGeom>
          <a:solidFill>
            <a:srgbClr val="E9E2B6"/>
          </a:solidFill>
          <a:ln>
            <a:solidFill>
              <a:srgbClr val="E9E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3357D"/>
              </a:solidFill>
            </a:endParaRPr>
          </a:p>
        </p:txBody>
      </p:sp>
    </p:spTree>
    <p:extLst>
      <p:ext uri="{BB962C8B-B14F-4D97-AF65-F5344CB8AC3E}">
        <p14:creationId xmlns:p14="http://schemas.microsoft.com/office/powerpoint/2010/main" val="180577092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93634" y="1915264"/>
            <a:ext cx="7886700" cy="4351338"/>
          </a:xfrm>
        </p:spPr>
        <p:txBody>
          <a:bodyPr/>
          <a:lstStyle>
            <a:lvl1pPr>
              <a:buClr>
                <a:schemeClr val="bg1"/>
              </a:buCl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marL="0" marR="0" indent="0" algn="l" defTabSz="685800" rtl="0" eaLnBrk="1" fontAlgn="auto" latinLnBrk="0" hangingPunct="1">
              <a:lnSpc>
                <a:spcPct val="100000"/>
              </a:lnSpc>
              <a:spcBef>
                <a:spcPts val="0"/>
              </a:spcBef>
              <a:spcAft>
                <a:spcPts val="0"/>
              </a:spcAft>
              <a:buClrTx/>
              <a:buSzTx/>
              <a:buFontTx/>
              <a:buNone/>
              <a:tabLst/>
              <a:defRPr/>
            </a:lvl1pPr>
          </a:lstStyle>
          <a:p>
            <a:r>
              <a:rPr lang="en-US" dirty="0" smtClean="0">
                <a:solidFill>
                  <a:srgbClr val="FFFFFF"/>
                </a:solidFill>
              </a:rPr>
              <a:t>www.milbank.org 				@MilbankFund</a:t>
            </a:r>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FD8BDD-3311-4082-A34C-11C4D995C3DC}" type="slidenum">
              <a:rPr lang="en-US" smtClean="0">
                <a:solidFill>
                  <a:prstClr val="black">
                    <a:tint val="75000"/>
                  </a:prstClr>
                </a:solidFill>
              </a:rPr>
              <a:pPr/>
              <a:t>‹#›</a:t>
            </a:fld>
            <a:endParaRPr lang="en-US">
              <a:solidFill>
                <a:prstClr val="black">
                  <a:tint val="75000"/>
                </a:prstClr>
              </a:solidFill>
            </a:endParaRPr>
          </a:p>
        </p:txBody>
      </p:sp>
      <p:sp>
        <p:nvSpPr>
          <p:cNvPr id="10" name="Rectangle 9"/>
          <p:cNvSpPr/>
          <p:nvPr userDrawn="1"/>
        </p:nvSpPr>
        <p:spPr>
          <a:xfrm>
            <a:off x="618849" y="202644"/>
            <a:ext cx="3934394" cy="1096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3357D"/>
              </a:solidFill>
            </a:endParaRPr>
          </a:p>
        </p:txBody>
      </p:sp>
      <p:sp>
        <p:nvSpPr>
          <p:cNvPr id="12" name="Rectangle 11"/>
          <p:cNvSpPr/>
          <p:nvPr userDrawn="1"/>
        </p:nvSpPr>
        <p:spPr>
          <a:xfrm>
            <a:off x="4572982" y="202643"/>
            <a:ext cx="3934394" cy="105412"/>
          </a:xfrm>
          <a:prstGeom prst="rect">
            <a:avLst/>
          </a:prstGeom>
          <a:solidFill>
            <a:srgbClr val="E9E2B6"/>
          </a:solidFill>
          <a:ln>
            <a:solidFill>
              <a:srgbClr val="E9E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3357D"/>
              </a:solidFill>
            </a:endParaRPr>
          </a:p>
        </p:txBody>
      </p:sp>
    </p:spTree>
    <p:extLst>
      <p:ext uri="{BB962C8B-B14F-4D97-AF65-F5344CB8AC3E}">
        <p14:creationId xmlns:p14="http://schemas.microsoft.com/office/powerpoint/2010/main" val="33126162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4" name="Picture 3" descr="grey_back.jpg"/>
          <p:cNvPicPr>
            <a:picLocks noChangeAspect="1"/>
          </p:cNvPicPr>
          <p:nvPr userDrawn="1"/>
        </p:nvPicPr>
        <p:blipFill rotWithShape="1">
          <a:blip r:embed="rId2">
            <a:extLst>
              <a:ext uri="{28A0092B-C50C-407E-A947-70E740481C1C}">
                <a14:useLocalDpi xmlns:a14="http://schemas.microsoft.com/office/drawing/2010/main" val="0"/>
              </a:ext>
            </a:extLst>
          </a:blip>
          <a:srcRect l="34605" t="6584" r="4744"/>
          <a:stretch/>
        </p:blipFill>
        <p:spPr>
          <a:xfrm>
            <a:off x="3316110" y="-3778"/>
            <a:ext cx="5827889" cy="6861778"/>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7868" y="2937932"/>
            <a:ext cx="2743200" cy="568233"/>
          </a:xfrm>
          <a:prstGeom prst="rect">
            <a:avLst/>
          </a:prstGeom>
        </p:spPr>
      </p:pic>
      <p:sp>
        <p:nvSpPr>
          <p:cNvPr id="16" name="Title 1"/>
          <p:cNvSpPr>
            <a:spLocks noGrp="1"/>
          </p:cNvSpPr>
          <p:nvPr>
            <p:ph type="title" hasCustomPrompt="1"/>
          </p:nvPr>
        </p:nvSpPr>
        <p:spPr>
          <a:xfrm>
            <a:off x="3660247" y="2916766"/>
            <a:ext cx="5162020" cy="1071033"/>
          </a:xfrm>
        </p:spPr>
        <p:txBody>
          <a:bodyPr anchor="t">
            <a:normAutofit/>
          </a:bodyPr>
          <a:lstStyle>
            <a:lvl1pPr algn="l">
              <a:defRPr sz="2400" b="0" i="0" cap="none">
                <a:solidFill>
                  <a:schemeClr val="bg1"/>
                </a:solidFill>
                <a:latin typeface="Arial" pitchFamily="34" charset="0"/>
                <a:cs typeface="Arial" pitchFamily="34" charset="0"/>
              </a:defRPr>
            </a:lvl1pPr>
          </a:lstStyle>
          <a:p>
            <a:r>
              <a:rPr lang="en-US" dirty="0" smtClean="0"/>
              <a:t>24 </a:t>
            </a:r>
            <a:r>
              <a:rPr lang="en-US" dirty="0" err="1" smtClean="0"/>
              <a:t>pt</a:t>
            </a:r>
            <a:r>
              <a:rPr lang="en-US" dirty="0" smtClean="0"/>
              <a:t> Arial Regular head</a:t>
            </a:r>
            <a:endParaRPr lang="en-US" dirty="0"/>
          </a:p>
        </p:txBody>
      </p:sp>
      <p:sp>
        <p:nvSpPr>
          <p:cNvPr id="17" name="Text Placeholder 2"/>
          <p:cNvSpPr>
            <a:spLocks noGrp="1"/>
          </p:cNvSpPr>
          <p:nvPr>
            <p:ph type="body" idx="1" hasCustomPrompt="1"/>
          </p:nvPr>
        </p:nvSpPr>
        <p:spPr>
          <a:xfrm>
            <a:off x="3660247" y="3499382"/>
            <a:ext cx="5162020" cy="1114952"/>
          </a:xfrm>
        </p:spPr>
        <p:txBody>
          <a:bodyPr anchor="t" anchorCtr="0">
            <a:normAutofit/>
          </a:bodyPr>
          <a:lstStyle>
            <a:lvl1pPr marL="0" indent="0" algn="l">
              <a:spcBef>
                <a:spcPts val="0"/>
              </a:spcBef>
              <a:buNone/>
              <a:defRPr sz="1800" baseline="0">
                <a:solidFill>
                  <a:schemeClr val="bg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18 </a:t>
            </a:r>
            <a:r>
              <a:rPr lang="en-US" dirty="0" err="1" smtClean="0"/>
              <a:t>pt</a:t>
            </a:r>
            <a:r>
              <a:rPr lang="en-US" dirty="0" smtClean="0"/>
              <a:t> Arial Regular subhead</a:t>
            </a:r>
          </a:p>
        </p:txBody>
      </p:sp>
      <p:sp>
        <p:nvSpPr>
          <p:cNvPr id="18" name="TextBox 17"/>
          <p:cNvSpPr txBox="1"/>
          <p:nvPr userDrawn="1"/>
        </p:nvSpPr>
        <p:spPr>
          <a:xfrm>
            <a:off x="3683915" y="6273801"/>
            <a:ext cx="5334000" cy="52322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latin typeface="Arial" pitchFamily="34" charset="0"/>
                <a:cs typeface="Arial" pitchFamily="34" charset="0"/>
              </a:rPr>
              <a:t>A service of Maryland Health Benefit Exchange</a:t>
            </a:r>
          </a:p>
          <a:p>
            <a:endParaRPr lang="en-US" sz="1400" dirty="0">
              <a:latin typeface="Arial" pitchFamily="34" charset="0"/>
              <a:cs typeface="Arial" pitchFamily="34" charset="0"/>
            </a:endParaRPr>
          </a:p>
        </p:txBody>
      </p:sp>
    </p:spTree>
    <p:extLst>
      <p:ext uri="{BB962C8B-B14F-4D97-AF65-F5344CB8AC3E}">
        <p14:creationId xmlns:p14="http://schemas.microsoft.com/office/powerpoint/2010/main" val="7262793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93634" y="1915264"/>
            <a:ext cx="7886700" cy="4351338"/>
          </a:xfrm>
        </p:spPr>
        <p:txBody>
          <a:bodyPr/>
          <a:lstStyle>
            <a:lvl1pPr>
              <a:buClr>
                <a:schemeClr val="bg1"/>
              </a:buCl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marL="0" marR="0" indent="0" algn="l" defTabSz="685800" rtl="0" eaLnBrk="1" fontAlgn="auto" latinLnBrk="0" hangingPunct="1">
              <a:lnSpc>
                <a:spcPct val="100000"/>
              </a:lnSpc>
              <a:spcBef>
                <a:spcPts val="0"/>
              </a:spcBef>
              <a:spcAft>
                <a:spcPts val="0"/>
              </a:spcAft>
              <a:buClrTx/>
              <a:buSzTx/>
              <a:buFontTx/>
              <a:buNone/>
              <a:tabLst/>
              <a:defRPr/>
            </a:lvl1pPr>
          </a:lstStyle>
          <a:p>
            <a:r>
              <a:rPr lang="en-US" dirty="0" smtClean="0">
                <a:solidFill>
                  <a:srgbClr val="FFFFFF"/>
                </a:solidFill>
              </a:rPr>
              <a:t>www.milbank.org 				@MilbankFund</a:t>
            </a:r>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FD8BDD-3311-4082-A34C-11C4D995C3DC}" type="slidenum">
              <a:rPr lang="en-US" smtClean="0">
                <a:solidFill>
                  <a:prstClr val="black">
                    <a:tint val="75000"/>
                  </a:prstClr>
                </a:solidFill>
              </a:rPr>
              <a:pPr/>
              <a:t>‹#›</a:t>
            </a:fld>
            <a:endParaRPr lang="en-US">
              <a:solidFill>
                <a:prstClr val="black">
                  <a:tint val="75000"/>
                </a:prstClr>
              </a:solidFill>
            </a:endParaRPr>
          </a:p>
        </p:txBody>
      </p:sp>
      <p:sp>
        <p:nvSpPr>
          <p:cNvPr id="10" name="Rectangle 9"/>
          <p:cNvSpPr/>
          <p:nvPr userDrawn="1"/>
        </p:nvSpPr>
        <p:spPr>
          <a:xfrm>
            <a:off x="618849" y="202644"/>
            <a:ext cx="3934394" cy="1096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3357D"/>
              </a:solidFill>
            </a:endParaRPr>
          </a:p>
        </p:txBody>
      </p:sp>
      <p:sp>
        <p:nvSpPr>
          <p:cNvPr id="12" name="Rectangle 11"/>
          <p:cNvSpPr/>
          <p:nvPr userDrawn="1"/>
        </p:nvSpPr>
        <p:spPr>
          <a:xfrm>
            <a:off x="4572982" y="202643"/>
            <a:ext cx="3934394" cy="105412"/>
          </a:xfrm>
          <a:prstGeom prst="rect">
            <a:avLst/>
          </a:prstGeom>
          <a:solidFill>
            <a:srgbClr val="E9E2B6"/>
          </a:solidFill>
          <a:ln>
            <a:solidFill>
              <a:srgbClr val="E9E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3357D"/>
              </a:solidFill>
            </a:endParaRPr>
          </a:p>
        </p:txBody>
      </p:sp>
    </p:spTree>
    <p:extLst>
      <p:ext uri="{BB962C8B-B14F-4D97-AF65-F5344CB8AC3E}">
        <p14:creationId xmlns:p14="http://schemas.microsoft.com/office/powerpoint/2010/main" val="113961577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chemeClr val="bg1"/>
              </a:buCl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marL="0" marR="0" indent="0" algn="l" defTabSz="685800" rtl="0" eaLnBrk="1" fontAlgn="auto" latinLnBrk="0" hangingPunct="1">
              <a:lnSpc>
                <a:spcPct val="100000"/>
              </a:lnSpc>
              <a:spcBef>
                <a:spcPts val="0"/>
              </a:spcBef>
              <a:spcAft>
                <a:spcPts val="0"/>
              </a:spcAft>
              <a:buClrTx/>
              <a:buSzTx/>
              <a:buFontTx/>
              <a:buNone/>
              <a:tabLst/>
              <a:defRPr/>
            </a:lvl1pPr>
          </a:lstStyle>
          <a:p>
            <a:r>
              <a:rPr lang="en-US" dirty="0" smtClean="0">
                <a:solidFill>
                  <a:srgbClr val="FFFFFF"/>
                </a:solidFill>
              </a:rPr>
              <a:t>www.milbank.org 				@MilbankFund</a:t>
            </a:r>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FD8BDD-3311-4082-A34C-11C4D995C3DC}" type="slidenum">
              <a:rPr lang="en-US" smtClean="0">
                <a:solidFill>
                  <a:prstClr val="black">
                    <a:tint val="75000"/>
                  </a:prstClr>
                </a:solidFill>
              </a:rPr>
              <a:pPr/>
              <a:t>‹#›</a:t>
            </a:fld>
            <a:endParaRPr lang="en-US">
              <a:solidFill>
                <a:prstClr val="black">
                  <a:tint val="75000"/>
                </a:prstClr>
              </a:solidFill>
            </a:endParaRPr>
          </a:p>
        </p:txBody>
      </p:sp>
      <p:sp>
        <p:nvSpPr>
          <p:cNvPr id="10" name="Rectangle 9"/>
          <p:cNvSpPr/>
          <p:nvPr userDrawn="1"/>
        </p:nvSpPr>
        <p:spPr>
          <a:xfrm>
            <a:off x="618849" y="202644"/>
            <a:ext cx="3934394" cy="1096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3357D"/>
              </a:solidFill>
            </a:endParaRPr>
          </a:p>
        </p:txBody>
      </p:sp>
      <p:sp>
        <p:nvSpPr>
          <p:cNvPr id="12" name="Rectangle 11"/>
          <p:cNvSpPr/>
          <p:nvPr userDrawn="1"/>
        </p:nvSpPr>
        <p:spPr>
          <a:xfrm>
            <a:off x="4572982" y="202643"/>
            <a:ext cx="3934394" cy="105412"/>
          </a:xfrm>
          <a:prstGeom prst="rect">
            <a:avLst/>
          </a:prstGeom>
          <a:solidFill>
            <a:srgbClr val="E9E2B6"/>
          </a:solidFill>
          <a:ln>
            <a:solidFill>
              <a:srgbClr val="E9E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3357D"/>
              </a:solidFill>
            </a:endParaRPr>
          </a:p>
        </p:txBody>
      </p:sp>
    </p:spTree>
    <p:extLst>
      <p:ext uri="{BB962C8B-B14F-4D97-AF65-F5344CB8AC3E}">
        <p14:creationId xmlns:p14="http://schemas.microsoft.com/office/powerpoint/2010/main" val="293354690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93634" y="1915264"/>
            <a:ext cx="7886700" cy="4351338"/>
          </a:xfrm>
        </p:spPr>
        <p:txBody>
          <a:bodyPr/>
          <a:lstStyle>
            <a:lvl1pPr>
              <a:buClr>
                <a:schemeClr val="bg1"/>
              </a:buCl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marL="0" marR="0" indent="0" algn="l" defTabSz="685800" rtl="0" eaLnBrk="1" fontAlgn="auto" latinLnBrk="0" hangingPunct="1">
              <a:lnSpc>
                <a:spcPct val="100000"/>
              </a:lnSpc>
              <a:spcBef>
                <a:spcPts val="0"/>
              </a:spcBef>
              <a:spcAft>
                <a:spcPts val="0"/>
              </a:spcAft>
              <a:buClrTx/>
              <a:buSzTx/>
              <a:buFontTx/>
              <a:buNone/>
              <a:tabLst/>
              <a:defRPr/>
            </a:lvl1pPr>
          </a:lstStyle>
          <a:p>
            <a:r>
              <a:rPr lang="en-US" dirty="0" smtClean="0">
                <a:solidFill>
                  <a:srgbClr val="FFFFFF"/>
                </a:solidFill>
              </a:rPr>
              <a:t>www.milbank.org 				@MilbankFund</a:t>
            </a:r>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FD8BDD-3311-4082-A34C-11C4D995C3DC}" type="slidenum">
              <a:rPr lang="en-US" smtClean="0">
                <a:solidFill>
                  <a:prstClr val="black">
                    <a:tint val="75000"/>
                  </a:prstClr>
                </a:solidFill>
              </a:rPr>
              <a:pPr/>
              <a:t>‹#›</a:t>
            </a:fld>
            <a:endParaRPr lang="en-US">
              <a:solidFill>
                <a:prstClr val="black">
                  <a:tint val="75000"/>
                </a:prstClr>
              </a:solidFill>
            </a:endParaRPr>
          </a:p>
        </p:txBody>
      </p:sp>
      <p:sp>
        <p:nvSpPr>
          <p:cNvPr id="10" name="Rectangle 9"/>
          <p:cNvSpPr/>
          <p:nvPr userDrawn="1"/>
        </p:nvSpPr>
        <p:spPr>
          <a:xfrm>
            <a:off x="618849" y="202644"/>
            <a:ext cx="3934394" cy="1096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3357D"/>
              </a:solidFill>
            </a:endParaRPr>
          </a:p>
        </p:txBody>
      </p:sp>
      <p:sp>
        <p:nvSpPr>
          <p:cNvPr id="12" name="Rectangle 11"/>
          <p:cNvSpPr/>
          <p:nvPr userDrawn="1"/>
        </p:nvSpPr>
        <p:spPr>
          <a:xfrm>
            <a:off x="4572982" y="202643"/>
            <a:ext cx="3934394" cy="105412"/>
          </a:xfrm>
          <a:prstGeom prst="rect">
            <a:avLst/>
          </a:prstGeom>
          <a:solidFill>
            <a:srgbClr val="E9E2B6"/>
          </a:solidFill>
          <a:ln>
            <a:solidFill>
              <a:srgbClr val="E9E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3357D"/>
              </a:solidFill>
            </a:endParaRPr>
          </a:p>
        </p:txBody>
      </p:sp>
    </p:spTree>
    <p:extLst>
      <p:ext uri="{BB962C8B-B14F-4D97-AF65-F5344CB8AC3E}">
        <p14:creationId xmlns:p14="http://schemas.microsoft.com/office/powerpoint/2010/main" val="228751363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CFD8BDD-3311-4082-A34C-11C4D995C3DC}" type="slidenum">
              <a:rPr lang="en-US" smtClean="0">
                <a:solidFill>
                  <a:prstClr val="black">
                    <a:tint val="75000"/>
                  </a:prstClr>
                </a:solidFill>
              </a:rPr>
              <a:pPr/>
              <a:t>‹#›</a:t>
            </a:fld>
            <a:endParaRPr lang="en-US">
              <a:solidFill>
                <a:prstClr val="black">
                  <a:tint val="75000"/>
                </a:prstClr>
              </a:solidFill>
            </a:endParaRPr>
          </a:p>
        </p:txBody>
      </p:sp>
      <p:sp>
        <p:nvSpPr>
          <p:cNvPr id="14" name="Rectangle 13"/>
          <p:cNvSpPr/>
          <p:nvPr userDrawn="1"/>
        </p:nvSpPr>
        <p:spPr>
          <a:xfrm>
            <a:off x="618849" y="202644"/>
            <a:ext cx="3934394" cy="1096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3357D"/>
              </a:solidFill>
            </a:endParaRPr>
          </a:p>
        </p:txBody>
      </p:sp>
      <p:sp>
        <p:nvSpPr>
          <p:cNvPr id="16" name="Rectangle 15"/>
          <p:cNvSpPr/>
          <p:nvPr userDrawn="1"/>
        </p:nvSpPr>
        <p:spPr>
          <a:xfrm>
            <a:off x="4572982" y="202643"/>
            <a:ext cx="3934394" cy="105412"/>
          </a:xfrm>
          <a:prstGeom prst="rect">
            <a:avLst/>
          </a:prstGeom>
          <a:solidFill>
            <a:srgbClr val="E9E2B6"/>
          </a:solidFill>
          <a:ln>
            <a:solidFill>
              <a:srgbClr val="E9E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3357D"/>
              </a:solidFill>
            </a:endParaRPr>
          </a:p>
        </p:txBody>
      </p:sp>
      <p:sp>
        <p:nvSpPr>
          <p:cNvPr id="8" name="Date Placeholder 3"/>
          <p:cNvSpPr>
            <a:spLocks noGrp="1"/>
          </p:cNvSpPr>
          <p:nvPr>
            <p:ph type="dt" sz="half" idx="10"/>
          </p:nvPr>
        </p:nvSpPr>
        <p:spPr>
          <a:xfrm>
            <a:off x="628650" y="6256162"/>
            <a:ext cx="5933017" cy="365125"/>
          </a:xfrm>
        </p:spPr>
        <p:txBody>
          <a:bodyPr/>
          <a:lstStyle/>
          <a:p>
            <a:r>
              <a:rPr lang="en-US" dirty="0" smtClean="0">
                <a:solidFill>
                  <a:srgbClr val="FFFFFF"/>
                </a:solidFill>
              </a:rPr>
              <a:t>www.milbank.org 				@MilbankFund</a:t>
            </a:r>
            <a:endParaRPr lang="en-US" dirty="0">
              <a:solidFill>
                <a:srgbClr val="FFFFFF"/>
              </a:solidFill>
            </a:endParaRPr>
          </a:p>
        </p:txBody>
      </p:sp>
    </p:spTree>
    <p:extLst>
      <p:ext uri="{BB962C8B-B14F-4D97-AF65-F5344CB8AC3E}">
        <p14:creationId xmlns:p14="http://schemas.microsoft.com/office/powerpoint/2010/main" val="418596970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chemeClr val="bg1"/>
              </a:buCl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marL="0" marR="0" indent="0" algn="l" defTabSz="685800" rtl="0" eaLnBrk="1" fontAlgn="auto" latinLnBrk="0" hangingPunct="1">
              <a:lnSpc>
                <a:spcPct val="100000"/>
              </a:lnSpc>
              <a:spcBef>
                <a:spcPts val="0"/>
              </a:spcBef>
              <a:spcAft>
                <a:spcPts val="0"/>
              </a:spcAft>
              <a:buClrTx/>
              <a:buSzTx/>
              <a:buFontTx/>
              <a:buNone/>
              <a:tabLst/>
              <a:defRPr/>
            </a:lvl1pPr>
          </a:lstStyle>
          <a:p>
            <a:r>
              <a:rPr lang="en-US" dirty="0" smtClean="0">
                <a:solidFill>
                  <a:srgbClr val="FFFFFF"/>
                </a:solidFill>
              </a:rPr>
              <a:t>www.milbank.org 				@MilbankFund</a:t>
            </a:r>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FD8BDD-3311-4082-A34C-11C4D995C3DC}" type="slidenum">
              <a:rPr lang="en-US" smtClean="0">
                <a:solidFill>
                  <a:prstClr val="black">
                    <a:tint val="75000"/>
                  </a:prstClr>
                </a:solidFill>
              </a:rPr>
              <a:pPr/>
              <a:t>‹#›</a:t>
            </a:fld>
            <a:endParaRPr lang="en-US">
              <a:solidFill>
                <a:prstClr val="black">
                  <a:tint val="75000"/>
                </a:prstClr>
              </a:solidFill>
            </a:endParaRPr>
          </a:p>
        </p:txBody>
      </p:sp>
      <p:sp>
        <p:nvSpPr>
          <p:cNvPr id="10" name="Rectangle 9"/>
          <p:cNvSpPr/>
          <p:nvPr userDrawn="1"/>
        </p:nvSpPr>
        <p:spPr>
          <a:xfrm>
            <a:off x="618849" y="202644"/>
            <a:ext cx="3934394" cy="1096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3357D"/>
              </a:solidFill>
            </a:endParaRPr>
          </a:p>
        </p:txBody>
      </p:sp>
      <p:sp>
        <p:nvSpPr>
          <p:cNvPr id="12" name="Rectangle 11"/>
          <p:cNvSpPr/>
          <p:nvPr userDrawn="1"/>
        </p:nvSpPr>
        <p:spPr>
          <a:xfrm>
            <a:off x="4572982" y="202643"/>
            <a:ext cx="3934394" cy="105412"/>
          </a:xfrm>
          <a:prstGeom prst="rect">
            <a:avLst/>
          </a:prstGeom>
          <a:solidFill>
            <a:srgbClr val="E9E2B6"/>
          </a:solidFill>
          <a:ln>
            <a:solidFill>
              <a:srgbClr val="E9E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3357D"/>
              </a:solidFill>
            </a:endParaRPr>
          </a:p>
        </p:txBody>
      </p:sp>
    </p:spTree>
    <p:extLst>
      <p:ext uri="{BB962C8B-B14F-4D97-AF65-F5344CB8AC3E}">
        <p14:creationId xmlns:p14="http://schemas.microsoft.com/office/powerpoint/2010/main" val="371266111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chemeClr val="bg1"/>
              </a:buCl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marL="0" marR="0" indent="0" algn="l" defTabSz="685800" rtl="0" eaLnBrk="1" fontAlgn="auto" latinLnBrk="0" hangingPunct="1">
              <a:lnSpc>
                <a:spcPct val="100000"/>
              </a:lnSpc>
              <a:spcBef>
                <a:spcPts val="0"/>
              </a:spcBef>
              <a:spcAft>
                <a:spcPts val="0"/>
              </a:spcAft>
              <a:buClrTx/>
              <a:buSzTx/>
              <a:buFontTx/>
              <a:buNone/>
              <a:tabLst/>
              <a:defRPr/>
            </a:lvl1pPr>
          </a:lstStyle>
          <a:p>
            <a:r>
              <a:rPr lang="en-US" dirty="0" smtClean="0">
                <a:solidFill>
                  <a:srgbClr val="FFFFFF"/>
                </a:solidFill>
              </a:rPr>
              <a:t>www.milbank.org 				@MilbankFund</a:t>
            </a:r>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FD8BDD-3311-4082-A34C-11C4D995C3DC}" type="slidenum">
              <a:rPr lang="en-US" smtClean="0">
                <a:solidFill>
                  <a:prstClr val="black">
                    <a:tint val="75000"/>
                  </a:prstClr>
                </a:solidFill>
              </a:rPr>
              <a:pPr/>
              <a:t>‹#›</a:t>
            </a:fld>
            <a:endParaRPr lang="en-US">
              <a:solidFill>
                <a:prstClr val="black">
                  <a:tint val="75000"/>
                </a:prstClr>
              </a:solidFill>
            </a:endParaRPr>
          </a:p>
        </p:txBody>
      </p:sp>
      <p:sp>
        <p:nvSpPr>
          <p:cNvPr id="10" name="Rectangle 9"/>
          <p:cNvSpPr/>
          <p:nvPr userDrawn="1"/>
        </p:nvSpPr>
        <p:spPr>
          <a:xfrm>
            <a:off x="618849" y="202644"/>
            <a:ext cx="3934394" cy="1096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3357D"/>
              </a:solidFill>
            </a:endParaRPr>
          </a:p>
        </p:txBody>
      </p:sp>
      <p:sp>
        <p:nvSpPr>
          <p:cNvPr id="12" name="Rectangle 11"/>
          <p:cNvSpPr/>
          <p:nvPr userDrawn="1"/>
        </p:nvSpPr>
        <p:spPr>
          <a:xfrm>
            <a:off x="4572982" y="202643"/>
            <a:ext cx="3934394" cy="105412"/>
          </a:xfrm>
          <a:prstGeom prst="rect">
            <a:avLst/>
          </a:prstGeom>
          <a:solidFill>
            <a:srgbClr val="E9E2B6"/>
          </a:solidFill>
          <a:ln>
            <a:solidFill>
              <a:srgbClr val="E9E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3357D"/>
              </a:solidFill>
            </a:endParaRPr>
          </a:p>
        </p:txBody>
      </p:sp>
    </p:spTree>
    <p:extLst>
      <p:ext uri="{BB962C8B-B14F-4D97-AF65-F5344CB8AC3E}">
        <p14:creationId xmlns:p14="http://schemas.microsoft.com/office/powerpoint/2010/main" val="48287410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chemeClr val="bg1"/>
              </a:buCl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marL="0" marR="0" indent="0" algn="l" defTabSz="685800" rtl="0" eaLnBrk="1" fontAlgn="auto" latinLnBrk="0" hangingPunct="1">
              <a:lnSpc>
                <a:spcPct val="100000"/>
              </a:lnSpc>
              <a:spcBef>
                <a:spcPts val="0"/>
              </a:spcBef>
              <a:spcAft>
                <a:spcPts val="0"/>
              </a:spcAft>
              <a:buClrTx/>
              <a:buSzTx/>
              <a:buFontTx/>
              <a:buNone/>
              <a:tabLst/>
              <a:defRPr/>
            </a:lvl1pPr>
          </a:lstStyle>
          <a:p>
            <a:r>
              <a:rPr lang="en-US" dirty="0" smtClean="0">
                <a:solidFill>
                  <a:srgbClr val="FFFFFF"/>
                </a:solidFill>
              </a:rPr>
              <a:t>www.milbank.org 				@MilbankFund</a:t>
            </a:r>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FD8BDD-3311-4082-A34C-11C4D995C3DC}" type="slidenum">
              <a:rPr lang="en-US" smtClean="0">
                <a:solidFill>
                  <a:prstClr val="black">
                    <a:tint val="75000"/>
                  </a:prstClr>
                </a:solidFill>
              </a:rPr>
              <a:pPr/>
              <a:t>‹#›</a:t>
            </a:fld>
            <a:endParaRPr lang="en-US">
              <a:solidFill>
                <a:prstClr val="black">
                  <a:tint val="75000"/>
                </a:prstClr>
              </a:solidFill>
            </a:endParaRPr>
          </a:p>
        </p:txBody>
      </p:sp>
      <p:sp>
        <p:nvSpPr>
          <p:cNvPr id="10" name="Rectangle 9"/>
          <p:cNvSpPr/>
          <p:nvPr userDrawn="1"/>
        </p:nvSpPr>
        <p:spPr>
          <a:xfrm>
            <a:off x="618849" y="202644"/>
            <a:ext cx="3934394" cy="1096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3357D"/>
              </a:solidFill>
            </a:endParaRPr>
          </a:p>
        </p:txBody>
      </p:sp>
      <p:sp>
        <p:nvSpPr>
          <p:cNvPr id="12" name="Rectangle 11"/>
          <p:cNvSpPr/>
          <p:nvPr userDrawn="1"/>
        </p:nvSpPr>
        <p:spPr>
          <a:xfrm>
            <a:off x="4572982" y="202643"/>
            <a:ext cx="3934394" cy="105412"/>
          </a:xfrm>
          <a:prstGeom prst="rect">
            <a:avLst/>
          </a:prstGeom>
          <a:solidFill>
            <a:srgbClr val="E9E2B6"/>
          </a:solidFill>
          <a:ln>
            <a:solidFill>
              <a:srgbClr val="E9E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3357D"/>
              </a:solidFill>
            </a:endParaRPr>
          </a:p>
        </p:txBody>
      </p:sp>
    </p:spTree>
    <p:extLst>
      <p:ext uri="{BB962C8B-B14F-4D97-AF65-F5344CB8AC3E}">
        <p14:creationId xmlns:p14="http://schemas.microsoft.com/office/powerpoint/2010/main" val="250638760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chemeClr val="bg1"/>
              </a:buCl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marL="0" marR="0" indent="0" algn="l" defTabSz="685800" rtl="0" eaLnBrk="1" fontAlgn="auto" latinLnBrk="0" hangingPunct="1">
              <a:lnSpc>
                <a:spcPct val="100000"/>
              </a:lnSpc>
              <a:spcBef>
                <a:spcPts val="0"/>
              </a:spcBef>
              <a:spcAft>
                <a:spcPts val="0"/>
              </a:spcAft>
              <a:buClrTx/>
              <a:buSzTx/>
              <a:buFontTx/>
              <a:buNone/>
              <a:tabLst/>
              <a:defRPr/>
            </a:lvl1pPr>
          </a:lstStyle>
          <a:p>
            <a:r>
              <a:rPr lang="en-US" dirty="0" smtClean="0">
                <a:solidFill>
                  <a:srgbClr val="FFFFFF"/>
                </a:solidFill>
              </a:rPr>
              <a:t>www.milbank.org 				@MilbankFund</a:t>
            </a:r>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FD8BDD-3311-4082-A34C-11C4D995C3DC}" type="slidenum">
              <a:rPr lang="en-US" smtClean="0">
                <a:solidFill>
                  <a:prstClr val="black">
                    <a:tint val="75000"/>
                  </a:prstClr>
                </a:solidFill>
              </a:rPr>
              <a:pPr/>
              <a:t>‹#›</a:t>
            </a:fld>
            <a:endParaRPr lang="en-US">
              <a:solidFill>
                <a:prstClr val="black">
                  <a:tint val="75000"/>
                </a:prstClr>
              </a:solidFill>
            </a:endParaRPr>
          </a:p>
        </p:txBody>
      </p:sp>
      <p:sp>
        <p:nvSpPr>
          <p:cNvPr id="10" name="Rectangle 9"/>
          <p:cNvSpPr/>
          <p:nvPr userDrawn="1"/>
        </p:nvSpPr>
        <p:spPr>
          <a:xfrm>
            <a:off x="618849" y="202644"/>
            <a:ext cx="3934394" cy="1096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3357D"/>
              </a:solidFill>
            </a:endParaRPr>
          </a:p>
        </p:txBody>
      </p:sp>
      <p:sp>
        <p:nvSpPr>
          <p:cNvPr id="12" name="Rectangle 11"/>
          <p:cNvSpPr/>
          <p:nvPr userDrawn="1"/>
        </p:nvSpPr>
        <p:spPr>
          <a:xfrm>
            <a:off x="4572982" y="202643"/>
            <a:ext cx="3934394" cy="105412"/>
          </a:xfrm>
          <a:prstGeom prst="rect">
            <a:avLst/>
          </a:prstGeom>
          <a:solidFill>
            <a:srgbClr val="E9E2B6"/>
          </a:solidFill>
          <a:ln>
            <a:solidFill>
              <a:srgbClr val="E9E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3357D"/>
              </a:solidFill>
            </a:endParaRPr>
          </a:p>
        </p:txBody>
      </p:sp>
    </p:spTree>
    <p:extLst>
      <p:ext uri="{BB962C8B-B14F-4D97-AF65-F5344CB8AC3E}">
        <p14:creationId xmlns:p14="http://schemas.microsoft.com/office/powerpoint/2010/main" val="383945477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chemeClr val="bg1"/>
              </a:buCl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marL="0" marR="0" indent="0" algn="l" defTabSz="685800" rtl="0" eaLnBrk="1" fontAlgn="auto" latinLnBrk="0" hangingPunct="1">
              <a:lnSpc>
                <a:spcPct val="100000"/>
              </a:lnSpc>
              <a:spcBef>
                <a:spcPts val="0"/>
              </a:spcBef>
              <a:spcAft>
                <a:spcPts val="0"/>
              </a:spcAft>
              <a:buClrTx/>
              <a:buSzTx/>
              <a:buFontTx/>
              <a:buNone/>
              <a:tabLst/>
              <a:defRPr/>
            </a:lvl1pPr>
          </a:lstStyle>
          <a:p>
            <a:r>
              <a:rPr lang="en-US" dirty="0" smtClean="0">
                <a:solidFill>
                  <a:srgbClr val="FFFFFF"/>
                </a:solidFill>
              </a:rPr>
              <a:t>www.milbank.org 				@MilbankFund</a:t>
            </a:r>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FD8BDD-3311-4082-A34C-11C4D995C3DC}" type="slidenum">
              <a:rPr lang="en-US" smtClean="0">
                <a:solidFill>
                  <a:prstClr val="black">
                    <a:tint val="75000"/>
                  </a:prstClr>
                </a:solidFill>
              </a:rPr>
              <a:pPr/>
              <a:t>‹#›</a:t>
            </a:fld>
            <a:endParaRPr lang="en-US">
              <a:solidFill>
                <a:prstClr val="black">
                  <a:tint val="75000"/>
                </a:prstClr>
              </a:solidFill>
            </a:endParaRPr>
          </a:p>
        </p:txBody>
      </p:sp>
      <p:sp>
        <p:nvSpPr>
          <p:cNvPr id="10" name="Rectangle 9"/>
          <p:cNvSpPr/>
          <p:nvPr userDrawn="1"/>
        </p:nvSpPr>
        <p:spPr>
          <a:xfrm>
            <a:off x="618849" y="202644"/>
            <a:ext cx="3934394" cy="1096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3357D"/>
              </a:solidFill>
            </a:endParaRPr>
          </a:p>
        </p:txBody>
      </p:sp>
      <p:sp>
        <p:nvSpPr>
          <p:cNvPr id="12" name="Rectangle 11"/>
          <p:cNvSpPr/>
          <p:nvPr userDrawn="1"/>
        </p:nvSpPr>
        <p:spPr>
          <a:xfrm>
            <a:off x="4572982" y="202643"/>
            <a:ext cx="3934394" cy="105412"/>
          </a:xfrm>
          <a:prstGeom prst="rect">
            <a:avLst/>
          </a:prstGeom>
          <a:solidFill>
            <a:srgbClr val="E9E2B6"/>
          </a:solidFill>
          <a:ln>
            <a:solidFill>
              <a:srgbClr val="E9E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3357D"/>
              </a:solidFill>
            </a:endParaRPr>
          </a:p>
        </p:txBody>
      </p:sp>
    </p:spTree>
    <p:extLst>
      <p:ext uri="{BB962C8B-B14F-4D97-AF65-F5344CB8AC3E}">
        <p14:creationId xmlns:p14="http://schemas.microsoft.com/office/powerpoint/2010/main" val="244186428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chemeClr val="bg1"/>
              </a:buCl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marL="0" marR="0" indent="0" algn="l" defTabSz="685800" rtl="0" eaLnBrk="1" fontAlgn="auto" latinLnBrk="0" hangingPunct="1">
              <a:lnSpc>
                <a:spcPct val="100000"/>
              </a:lnSpc>
              <a:spcBef>
                <a:spcPts val="0"/>
              </a:spcBef>
              <a:spcAft>
                <a:spcPts val="0"/>
              </a:spcAft>
              <a:buClrTx/>
              <a:buSzTx/>
              <a:buFontTx/>
              <a:buNone/>
              <a:tabLst/>
              <a:defRPr/>
            </a:lvl1pPr>
          </a:lstStyle>
          <a:p>
            <a:r>
              <a:rPr lang="en-US" dirty="0" smtClean="0">
                <a:solidFill>
                  <a:srgbClr val="FFFFFF"/>
                </a:solidFill>
              </a:rPr>
              <a:t>www.milbank.org 				@MilbankFund</a:t>
            </a:r>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FD8BDD-3311-4082-A34C-11C4D995C3DC}" type="slidenum">
              <a:rPr lang="en-US" smtClean="0">
                <a:solidFill>
                  <a:prstClr val="black">
                    <a:tint val="75000"/>
                  </a:prstClr>
                </a:solidFill>
              </a:rPr>
              <a:pPr/>
              <a:t>‹#›</a:t>
            </a:fld>
            <a:endParaRPr lang="en-US">
              <a:solidFill>
                <a:prstClr val="black">
                  <a:tint val="75000"/>
                </a:prstClr>
              </a:solidFill>
            </a:endParaRPr>
          </a:p>
        </p:txBody>
      </p:sp>
      <p:sp>
        <p:nvSpPr>
          <p:cNvPr id="10" name="Rectangle 9"/>
          <p:cNvSpPr/>
          <p:nvPr userDrawn="1"/>
        </p:nvSpPr>
        <p:spPr>
          <a:xfrm>
            <a:off x="618849" y="202644"/>
            <a:ext cx="3934394" cy="1096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3357D"/>
              </a:solidFill>
            </a:endParaRPr>
          </a:p>
        </p:txBody>
      </p:sp>
      <p:sp>
        <p:nvSpPr>
          <p:cNvPr id="12" name="Rectangle 11"/>
          <p:cNvSpPr/>
          <p:nvPr userDrawn="1"/>
        </p:nvSpPr>
        <p:spPr>
          <a:xfrm>
            <a:off x="4572982" y="202643"/>
            <a:ext cx="3934394" cy="105412"/>
          </a:xfrm>
          <a:prstGeom prst="rect">
            <a:avLst/>
          </a:prstGeom>
          <a:solidFill>
            <a:srgbClr val="E9E2B6"/>
          </a:solidFill>
          <a:ln>
            <a:solidFill>
              <a:srgbClr val="E9E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3357D"/>
              </a:solidFill>
            </a:endParaRPr>
          </a:p>
        </p:txBody>
      </p:sp>
    </p:spTree>
    <p:extLst>
      <p:ext uri="{BB962C8B-B14F-4D97-AF65-F5344CB8AC3E}">
        <p14:creationId xmlns:p14="http://schemas.microsoft.com/office/powerpoint/2010/main" val="421015065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pic>
        <p:nvPicPr>
          <p:cNvPr id="12" name="Picture 11" descr="iStock_000020933014Small.jpg"/>
          <p:cNvPicPr>
            <a:picLocks noChangeAspect="1"/>
          </p:cNvPicPr>
          <p:nvPr userDrawn="1"/>
        </p:nvPicPr>
        <p:blipFill rotWithShape="1">
          <a:blip r:embed="rId2">
            <a:extLst>
              <a:ext uri="{28A0092B-C50C-407E-A947-70E740481C1C}">
                <a14:useLocalDpi xmlns:a14="http://schemas.microsoft.com/office/drawing/2010/main" val="0"/>
              </a:ext>
            </a:extLst>
          </a:blip>
          <a:srcRect l="46268" t="23" r="21617" b="261"/>
          <a:stretch/>
        </p:blipFill>
        <p:spPr>
          <a:xfrm flipH="1">
            <a:off x="-1" y="0"/>
            <a:ext cx="3318933" cy="6858000"/>
          </a:xfrm>
          <a:prstGeom prst="rect">
            <a:avLst/>
          </a:prstGeom>
        </p:spPr>
      </p:pic>
      <p:sp>
        <p:nvSpPr>
          <p:cNvPr id="13" name="Rectangle 12"/>
          <p:cNvSpPr/>
          <p:nvPr userDrawn="1"/>
        </p:nvSpPr>
        <p:spPr>
          <a:xfrm>
            <a:off x="3301999" y="0"/>
            <a:ext cx="5842001" cy="6858000"/>
          </a:xfrm>
          <a:prstGeom prst="rect">
            <a:avLst/>
          </a:prstGeom>
          <a:solidFill>
            <a:srgbClr val="8CC2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CC247"/>
              </a:solidFill>
            </a:endParaRPr>
          </a:p>
        </p:txBody>
      </p:sp>
      <p:sp>
        <p:nvSpPr>
          <p:cNvPr id="2" name="Title 1"/>
          <p:cNvSpPr>
            <a:spLocks noGrp="1"/>
          </p:cNvSpPr>
          <p:nvPr>
            <p:ph type="title" hasCustomPrompt="1"/>
          </p:nvPr>
        </p:nvSpPr>
        <p:spPr>
          <a:xfrm>
            <a:off x="3666064" y="2599267"/>
            <a:ext cx="5376335" cy="1143000"/>
          </a:xfrm>
          <a:noFill/>
          <a:ln>
            <a:noFill/>
          </a:ln>
          <a:effectLst/>
        </p:spPr>
        <p:txBody>
          <a:bodyPr>
            <a:noAutofit/>
          </a:bodyPr>
          <a:lstStyle>
            <a:lvl1pPr algn="l">
              <a:defRPr sz="2400" baseline="0">
                <a:ln>
                  <a:noFill/>
                </a:ln>
                <a:solidFill>
                  <a:schemeClr val="bg1"/>
                </a:solidFill>
                <a:effectLst/>
                <a:latin typeface="Arial" pitchFamily="34" charset="0"/>
                <a:cs typeface="Arial" pitchFamily="34" charset="0"/>
              </a:defRPr>
            </a:lvl1pPr>
          </a:lstStyle>
          <a:p>
            <a:r>
              <a:rPr lang="en-US" dirty="0" smtClean="0"/>
              <a:t>24 </a:t>
            </a:r>
            <a:r>
              <a:rPr lang="en-US" dirty="0" err="1" smtClean="0"/>
              <a:t>pt</a:t>
            </a:r>
            <a:r>
              <a:rPr lang="en-US" dirty="0" smtClean="0"/>
              <a:t> Arial Regular section head</a:t>
            </a:r>
            <a:endParaRPr lang="en-US" dirty="0"/>
          </a:p>
        </p:txBody>
      </p:sp>
    </p:spTree>
    <p:extLst>
      <p:ext uri="{BB962C8B-B14F-4D97-AF65-F5344CB8AC3E}">
        <p14:creationId xmlns:p14="http://schemas.microsoft.com/office/powerpoint/2010/main" val="25003596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chemeClr val="bg1"/>
              </a:buCl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marL="0" marR="0" indent="0" algn="l" defTabSz="685800" rtl="0" eaLnBrk="1" fontAlgn="auto" latinLnBrk="0" hangingPunct="1">
              <a:lnSpc>
                <a:spcPct val="100000"/>
              </a:lnSpc>
              <a:spcBef>
                <a:spcPts val="0"/>
              </a:spcBef>
              <a:spcAft>
                <a:spcPts val="0"/>
              </a:spcAft>
              <a:buClrTx/>
              <a:buSzTx/>
              <a:buFontTx/>
              <a:buNone/>
              <a:tabLst/>
              <a:defRPr/>
            </a:lvl1pPr>
          </a:lstStyle>
          <a:p>
            <a:r>
              <a:rPr lang="en-US" dirty="0" smtClean="0">
                <a:solidFill>
                  <a:srgbClr val="FFFFFF"/>
                </a:solidFill>
              </a:rPr>
              <a:t>www.milbank.org 				@MilbankFund</a:t>
            </a:r>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FD8BDD-3311-4082-A34C-11C4D995C3DC}" type="slidenum">
              <a:rPr lang="en-US" smtClean="0">
                <a:solidFill>
                  <a:prstClr val="black">
                    <a:tint val="75000"/>
                  </a:prstClr>
                </a:solidFill>
              </a:rPr>
              <a:pPr/>
              <a:t>‹#›</a:t>
            </a:fld>
            <a:endParaRPr lang="en-US">
              <a:solidFill>
                <a:prstClr val="black">
                  <a:tint val="75000"/>
                </a:prstClr>
              </a:solidFill>
            </a:endParaRPr>
          </a:p>
        </p:txBody>
      </p:sp>
      <p:sp>
        <p:nvSpPr>
          <p:cNvPr id="10" name="Rectangle 9"/>
          <p:cNvSpPr/>
          <p:nvPr userDrawn="1"/>
        </p:nvSpPr>
        <p:spPr>
          <a:xfrm>
            <a:off x="618849" y="202644"/>
            <a:ext cx="3934394" cy="1096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3357D"/>
              </a:solidFill>
            </a:endParaRPr>
          </a:p>
        </p:txBody>
      </p:sp>
      <p:sp>
        <p:nvSpPr>
          <p:cNvPr id="12" name="Rectangle 11"/>
          <p:cNvSpPr/>
          <p:nvPr userDrawn="1"/>
        </p:nvSpPr>
        <p:spPr>
          <a:xfrm>
            <a:off x="4572982" y="202643"/>
            <a:ext cx="3934394" cy="105412"/>
          </a:xfrm>
          <a:prstGeom prst="rect">
            <a:avLst/>
          </a:prstGeom>
          <a:solidFill>
            <a:srgbClr val="E9E2B6"/>
          </a:solidFill>
          <a:ln>
            <a:solidFill>
              <a:srgbClr val="E9E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3357D"/>
              </a:solidFill>
            </a:endParaRPr>
          </a:p>
        </p:txBody>
      </p:sp>
    </p:spTree>
    <p:extLst>
      <p:ext uri="{BB962C8B-B14F-4D97-AF65-F5344CB8AC3E}">
        <p14:creationId xmlns:p14="http://schemas.microsoft.com/office/powerpoint/2010/main" val="371698499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chemeClr val="bg1"/>
              </a:buCl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marL="0" marR="0" indent="0" algn="l" defTabSz="685800" rtl="0" eaLnBrk="1" fontAlgn="auto" latinLnBrk="0" hangingPunct="1">
              <a:lnSpc>
                <a:spcPct val="100000"/>
              </a:lnSpc>
              <a:spcBef>
                <a:spcPts val="0"/>
              </a:spcBef>
              <a:spcAft>
                <a:spcPts val="0"/>
              </a:spcAft>
              <a:buClrTx/>
              <a:buSzTx/>
              <a:buFontTx/>
              <a:buNone/>
              <a:tabLst/>
              <a:defRPr/>
            </a:lvl1pPr>
          </a:lstStyle>
          <a:p>
            <a:r>
              <a:rPr lang="en-US" dirty="0" smtClean="0">
                <a:solidFill>
                  <a:srgbClr val="FFFFFF"/>
                </a:solidFill>
              </a:rPr>
              <a:t>www.milbank.org 				@MilbankFund</a:t>
            </a:r>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FD8BDD-3311-4082-A34C-11C4D995C3DC}" type="slidenum">
              <a:rPr lang="en-US" smtClean="0">
                <a:solidFill>
                  <a:prstClr val="black">
                    <a:tint val="75000"/>
                  </a:prstClr>
                </a:solidFill>
              </a:rPr>
              <a:pPr/>
              <a:t>‹#›</a:t>
            </a:fld>
            <a:endParaRPr lang="en-US">
              <a:solidFill>
                <a:prstClr val="black">
                  <a:tint val="75000"/>
                </a:prstClr>
              </a:solidFill>
            </a:endParaRPr>
          </a:p>
        </p:txBody>
      </p:sp>
      <p:sp>
        <p:nvSpPr>
          <p:cNvPr id="10" name="Rectangle 9"/>
          <p:cNvSpPr/>
          <p:nvPr userDrawn="1"/>
        </p:nvSpPr>
        <p:spPr>
          <a:xfrm>
            <a:off x="618849" y="202644"/>
            <a:ext cx="3934394" cy="1096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3357D"/>
              </a:solidFill>
            </a:endParaRPr>
          </a:p>
        </p:txBody>
      </p:sp>
      <p:sp>
        <p:nvSpPr>
          <p:cNvPr id="12" name="Rectangle 11"/>
          <p:cNvSpPr/>
          <p:nvPr userDrawn="1"/>
        </p:nvSpPr>
        <p:spPr>
          <a:xfrm>
            <a:off x="4572982" y="202643"/>
            <a:ext cx="3934394" cy="105412"/>
          </a:xfrm>
          <a:prstGeom prst="rect">
            <a:avLst/>
          </a:prstGeom>
          <a:solidFill>
            <a:srgbClr val="E9E2B6"/>
          </a:solidFill>
          <a:ln>
            <a:solidFill>
              <a:srgbClr val="E9E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3357D"/>
              </a:solidFill>
            </a:endParaRPr>
          </a:p>
        </p:txBody>
      </p:sp>
    </p:spTree>
    <p:extLst>
      <p:ext uri="{BB962C8B-B14F-4D97-AF65-F5344CB8AC3E}">
        <p14:creationId xmlns:p14="http://schemas.microsoft.com/office/powerpoint/2010/main" val="258990585"/>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chemeClr val="bg1"/>
              </a:buCl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marL="0" marR="0" indent="0" algn="l" defTabSz="685800" rtl="0" eaLnBrk="1" fontAlgn="auto" latinLnBrk="0" hangingPunct="1">
              <a:lnSpc>
                <a:spcPct val="100000"/>
              </a:lnSpc>
              <a:spcBef>
                <a:spcPts val="0"/>
              </a:spcBef>
              <a:spcAft>
                <a:spcPts val="0"/>
              </a:spcAft>
              <a:buClrTx/>
              <a:buSzTx/>
              <a:buFontTx/>
              <a:buNone/>
              <a:tabLst/>
              <a:defRPr/>
            </a:lvl1pPr>
          </a:lstStyle>
          <a:p>
            <a:r>
              <a:rPr lang="en-US" dirty="0" smtClean="0">
                <a:solidFill>
                  <a:srgbClr val="FFFFFF"/>
                </a:solidFill>
              </a:rPr>
              <a:t>www.milbank.org 				@MilbankFund</a:t>
            </a:r>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FD8BDD-3311-4082-A34C-11C4D995C3DC}" type="slidenum">
              <a:rPr lang="en-US" smtClean="0">
                <a:solidFill>
                  <a:prstClr val="black">
                    <a:tint val="75000"/>
                  </a:prstClr>
                </a:solidFill>
              </a:rPr>
              <a:pPr/>
              <a:t>‹#›</a:t>
            </a:fld>
            <a:endParaRPr lang="en-US">
              <a:solidFill>
                <a:prstClr val="black">
                  <a:tint val="75000"/>
                </a:prstClr>
              </a:solidFill>
            </a:endParaRPr>
          </a:p>
        </p:txBody>
      </p:sp>
      <p:sp>
        <p:nvSpPr>
          <p:cNvPr id="10" name="Rectangle 9"/>
          <p:cNvSpPr/>
          <p:nvPr userDrawn="1"/>
        </p:nvSpPr>
        <p:spPr>
          <a:xfrm>
            <a:off x="618849" y="202644"/>
            <a:ext cx="3934394" cy="1096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3357D"/>
              </a:solidFill>
            </a:endParaRPr>
          </a:p>
        </p:txBody>
      </p:sp>
      <p:sp>
        <p:nvSpPr>
          <p:cNvPr id="12" name="Rectangle 11"/>
          <p:cNvSpPr/>
          <p:nvPr userDrawn="1"/>
        </p:nvSpPr>
        <p:spPr>
          <a:xfrm>
            <a:off x="4572982" y="202643"/>
            <a:ext cx="3934394" cy="105412"/>
          </a:xfrm>
          <a:prstGeom prst="rect">
            <a:avLst/>
          </a:prstGeom>
          <a:solidFill>
            <a:srgbClr val="E9E2B6"/>
          </a:solidFill>
          <a:ln>
            <a:solidFill>
              <a:srgbClr val="E9E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3357D"/>
              </a:solidFill>
            </a:endParaRPr>
          </a:p>
        </p:txBody>
      </p:sp>
    </p:spTree>
    <p:extLst>
      <p:ext uri="{BB962C8B-B14F-4D97-AF65-F5344CB8AC3E}">
        <p14:creationId xmlns:p14="http://schemas.microsoft.com/office/powerpoint/2010/main" val="294217409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chemeClr val="bg1"/>
              </a:buCl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marL="0" marR="0" indent="0" algn="l" defTabSz="685800" rtl="0" eaLnBrk="1" fontAlgn="auto" latinLnBrk="0" hangingPunct="1">
              <a:lnSpc>
                <a:spcPct val="100000"/>
              </a:lnSpc>
              <a:spcBef>
                <a:spcPts val="0"/>
              </a:spcBef>
              <a:spcAft>
                <a:spcPts val="0"/>
              </a:spcAft>
              <a:buClrTx/>
              <a:buSzTx/>
              <a:buFontTx/>
              <a:buNone/>
              <a:tabLst/>
              <a:defRPr/>
            </a:lvl1pPr>
          </a:lstStyle>
          <a:p>
            <a:r>
              <a:rPr lang="en-US" dirty="0" smtClean="0">
                <a:solidFill>
                  <a:srgbClr val="FFFFFF"/>
                </a:solidFill>
              </a:rPr>
              <a:t>www.milbank.org 				@MilbankFund</a:t>
            </a:r>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FD8BDD-3311-4082-A34C-11C4D995C3DC}" type="slidenum">
              <a:rPr lang="en-US" smtClean="0">
                <a:solidFill>
                  <a:prstClr val="black">
                    <a:tint val="75000"/>
                  </a:prstClr>
                </a:solidFill>
              </a:rPr>
              <a:pPr/>
              <a:t>‹#›</a:t>
            </a:fld>
            <a:endParaRPr lang="en-US">
              <a:solidFill>
                <a:prstClr val="black">
                  <a:tint val="75000"/>
                </a:prstClr>
              </a:solidFill>
            </a:endParaRPr>
          </a:p>
        </p:txBody>
      </p:sp>
      <p:sp>
        <p:nvSpPr>
          <p:cNvPr id="10" name="Rectangle 9"/>
          <p:cNvSpPr/>
          <p:nvPr userDrawn="1"/>
        </p:nvSpPr>
        <p:spPr>
          <a:xfrm>
            <a:off x="618849" y="202644"/>
            <a:ext cx="3934394" cy="1096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3357D"/>
              </a:solidFill>
            </a:endParaRPr>
          </a:p>
        </p:txBody>
      </p:sp>
      <p:sp>
        <p:nvSpPr>
          <p:cNvPr id="12" name="Rectangle 11"/>
          <p:cNvSpPr/>
          <p:nvPr userDrawn="1"/>
        </p:nvSpPr>
        <p:spPr>
          <a:xfrm>
            <a:off x="4572982" y="202643"/>
            <a:ext cx="3934394" cy="105412"/>
          </a:xfrm>
          <a:prstGeom prst="rect">
            <a:avLst/>
          </a:prstGeom>
          <a:solidFill>
            <a:srgbClr val="E9E2B6"/>
          </a:solidFill>
          <a:ln>
            <a:solidFill>
              <a:srgbClr val="E9E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3357D"/>
              </a:solidFill>
            </a:endParaRPr>
          </a:p>
        </p:txBody>
      </p:sp>
    </p:spTree>
    <p:extLst>
      <p:ext uri="{BB962C8B-B14F-4D97-AF65-F5344CB8AC3E}">
        <p14:creationId xmlns:p14="http://schemas.microsoft.com/office/powerpoint/2010/main" val="1471761109"/>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chemeClr val="bg1"/>
              </a:buCl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marL="0" marR="0" indent="0" algn="l" defTabSz="685800" rtl="0" eaLnBrk="1" fontAlgn="auto" latinLnBrk="0" hangingPunct="1">
              <a:lnSpc>
                <a:spcPct val="100000"/>
              </a:lnSpc>
              <a:spcBef>
                <a:spcPts val="0"/>
              </a:spcBef>
              <a:spcAft>
                <a:spcPts val="0"/>
              </a:spcAft>
              <a:buClrTx/>
              <a:buSzTx/>
              <a:buFontTx/>
              <a:buNone/>
              <a:tabLst/>
              <a:defRPr/>
            </a:lvl1pPr>
          </a:lstStyle>
          <a:p>
            <a:r>
              <a:rPr lang="en-US" dirty="0" smtClean="0">
                <a:solidFill>
                  <a:srgbClr val="FFFFFF"/>
                </a:solidFill>
              </a:rPr>
              <a:t>www.milbank.org 				@MilbankFund</a:t>
            </a:r>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FD8BDD-3311-4082-A34C-11C4D995C3DC}" type="slidenum">
              <a:rPr lang="en-US" smtClean="0">
                <a:solidFill>
                  <a:prstClr val="black">
                    <a:tint val="75000"/>
                  </a:prstClr>
                </a:solidFill>
              </a:rPr>
              <a:pPr/>
              <a:t>‹#›</a:t>
            </a:fld>
            <a:endParaRPr lang="en-US">
              <a:solidFill>
                <a:prstClr val="black">
                  <a:tint val="75000"/>
                </a:prstClr>
              </a:solidFill>
            </a:endParaRPr>
          </a:p>
        </p:txBody>
      </p:sp>
      <p:sp>
        <p:nvSpPr>
          <p:cNvPr id="10" name="Rectangle 9"/>
          <p:cNvSpPr/>
          <p:nvPr userDrawn="1"/>
        </p:nvSpPr>
        <p:spPr>
          <a:xfrm>
            <a:off x="618849" y="202644"/>
            <a:ext cx="3934394" cy="1096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3357D"/>
              </a:solidFill>
            </a:endParaRPr>
          </a:p>
        </p:txBody>
      </p:sp>
      <p:sp>
        <p:nvSpPr>
          <p:cNvPr id="12" name="Rectangle 11"/>
          <p:cNvSpPr/>
          <p:nvPr userDrawn="1"/>
        </p:nvSpPr>
        <p:spPr>
          <a:xfrm>
            <a:off x="4572982" y="202643"/>
            <a:ext cx="3934394" cy="105412"/>
          </a:xfrm>
          <a:prstGeom prst="rect">
            <a:avLst/>
          </a:prstGeom>
          <a:solidFill>
            <a:srgbClr val="E9E2B6"/>
          </a:solidFill>
          <a:ln>
            <a:solidFill>
              <a:srgbClr val="E9E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3357D"/>
              </a:solidFill>
            </a:endParaRPr>
          </a:p>
        </p:txBody>
      </p:sp>
    </p:spTree>
    <p:extLst>
      <p:ext uri="{BB962C8B-B14F-4D97-AF65-F5344CB8AC3E}">
        <p14:creationId xmlns:p14="http://schemas.microsoft.com/office/powerpoint/2010/main" val="350446545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chemeClr val="bg1"/>
              </a:buCl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marL="0" marR="0" indent="0" algn="l" defTabSz="685800" rtl="0" eaLnBrk="1" fontAlgn="auto" latinLnBrk="0" hangingPunct="1">
              <a:lnSpc>
                <a:spcPct val="100000"/>
              </a:lnSpc>
              <a:spcBef>
                <a:spcPts val="0"/>
              </a:spcBef>
              <a:spcAft>
                <a:spcPts val="0"/>
              </a:spcAft>
              <a:buClrTx/>
              <a:buSzTx/>
              <a:buFontTx/>
              <a:buNone/>
              <a:tabLst/>
              <a:defRPr/>
            </a:lvl1pPr>
          </a:lstStyle>
          <a:p>
            <a:r>
              <a:rPr lang="en-US" dirty="0" smtClean="0">
                <a:solidFill>
                  <a:srgbClr val="FFFFFF"/>
                </a:solidFill>
              </a:rPr>
              <a:t>www.milbank.org 				@MilbankFund</a:t>
            </a:r>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FD8BDD-3311-4082-A34C-11C4D995C3DC}" type="slidenum">
              <a:rPr lang="en-US" smtClean="0">
                <a:solidFill>
                  <a:prstClr val="black">
                    <a:tint val="75000"/>
                  </a:prstClr>
                </a:solidFill>
              </a:rPr>
              <a:pPr/>
              <a:t>‹#›</a:t>
            </a:fld>
            <a:endParaRPr lang="en-US">
              <a:solidFill>
                <a:prstClr val="black">
                  <a:tint val="75000"/>
                </a:prstClr>
              </a:solidFill>
            </a:endParaRPr>
          </a:p>
        </p:txBody>
      </p:sp>
      <p:sp>
        <p:nvSpPr>
          <p:cNvPr id="10" name="Rectangle 9"/>
          <p:cNvSpPr/>
          <p:nvPr userDrawn="1"/>
        </p:nvSpPr>
        <p:spPr>
          <a:xfrm>
            <a:off x="618849" y="202644"/>
            <a:ext cx="3934394" cy="1096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3357D"/>
              </a:solidFill>
            </a:endParaRPr>
          </a:p>
        </p:txBody>
      </p:sp>
      <p:sp>
        <p:nvSpPr>
          <p:cNvPr id="12" name="Rectangle 11"/>
          <p:cNvSpPr/>
          <p:nvPr userDrawn="1"/>
        </p:nvSpPr>
        <p:spPr>
          <a:xfrm>
            <a:off x="4572982" y="202643"/>
            <a:ext cx="3934394" cy="105412"/>
          </a:xfrm>
          <a:prstGeom prst="rect">
            <a:avLst/>
          </a:prstGeom>
          <a:solidFill>
            <a:srgbClr val="E9E2B6"/>
          </a:solidFill>
          <a:ln>
            <a:solidFill>
              <a:srgbClr val="E9E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3357D"/>
              </a:solidFill>
            </a:endParaRPr>
          </a:p>
        </p:txBody>
      </p:sp>
    </p:spTree>
    <p:extLst>
      <p:ext uri="{BB962C8B-B14F-4D97-AF65-F5344CB8AC3E}">
        <p14:creationId xmlns:p14="http://schemas.microsoft.com/office/powerpoint/2010/main" val="98997511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chemeClr val="bg1"/>
              </a:buCl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marL="0" marR="0" indent="0" algn="l" defTabSz="685800" rtl="0" eaLnBrk="1" fontAlgn="auto" latinLnBrk="0" hangingPunct="1">
              <a:lnSpc>
                <a:spcPct val="100000"/>
              </a:lnSpc>
              <a:spcBef>
                <a:spcPts val="0"/>
              </a:spcBef>
              <a:spcAft>
                <a:spcPts val="0"/>
              </a:spcAft>
              <a:buClrTx/>
              <a:buSzTx/>
              <a:buFontTx/>
              <a:buNone/>
              <a:tabLst/>
              <a:defRPr/>
            </a:lvl1pPr>
          </a:lstStyle>
          <a:p>
            <a:r>
              <a:rPr lang="en-US" dirty="0" smtClean="0">
                <a:solidFill>
                  <a:srgbClr val="FFFFFF"/>
                </a:solidFill>
              </a:rPr>
              <a:t>www.milbank.org 				@MilbankFund</a:t>
            </a:r>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FD8BDD-3311-4082-A34C-11C4D995C3DC}" type="slidenum">
              <a:rPr lang="en-US" smtClean="0">
                <a:solidFill>
                  <a:prstClr val="black">
                    <a:tint val="75000"/>
                  </a:prstClr>
                </a:solidFill>
              </a:rPr>
              <a:pPr/>
              <a:t>‹#›</a:t>
            </a:fld>
            <a:endParaRPr lang="en-US">
              <a:solidFill>
                <a:prstClr val="black">
                  <a:tint val="75000"/>
                </a:prstClr>
              </a:solidFill>
            </a:endParaRPr>
          </a:p>
        </p:txBody>
      </p:sp>
      <p:sp>
        <p:nvSpPr>
          <p:cNvPr id="10" name="Rectangle 9"/>
          <p:cNvSpPr/>
          <p:nvPr userDrawn="1"/>
        </p:nvSpPr>
        <p:spPr>
          <a:xfrm>
            <a:off x="618849" y="202644"/>
            <a:ext cx="3934394" cy="1096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3357D"/>
              </a:solidFill>
            </a:endParaRPr>
          </a:p>
        </p:txBody>
      </p:sp>
      <p:sp>
        <p:nvSpPr>
          <p:cNvPr id="12" name="Rectangle 11"/>
          <p:cNvSpPr/>
          <p:nvPr userDrawn="1"/>
        </p:nvSpPr>
        <p:spPr>
          <a:xfrm>
            <a:off x="4572982" y="202643"/>
            <a:ext cx="3934394" cy="105412"/>
          </a:xfrm>
          <a:prstGeom prst="rect">
            <a:avLst/>
          </a:prstGeom>
          <a:solidFill>
            <a:srgbClr val="E9E2B6"/>
          </a:solidFill>
          <a:ln>
            <a:solidFill>
              <a:srgbClr val="E9E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3357D"/>
              </a:solidFill>
            </a:endParaRPr>
          </a:p>
        </p:txBody>
      </p:sp>
    </p:spTree>
    <p:extLst>
      <p:ext uri="{BB962C8B-B14F-4D97-AF65-F5344CB8AC3E}">
        <p14:creationId xmlns:p14="http://schemas.microsoft.com/office/powerpoint/2010/main" val="3080240854"/>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chemeClr val="bg1"/>
              </a:buCl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marL="0" marR="0" indent="0" algn="l" defTabSz="685800" rtl="0" eaLnBrk="1" fontAlgn="auto" latinLnBrk="0" hangingPunct="1">
              <a:lnSpc>
                <a:spcPct val="100000"/>
              </a:lnSpc>
              <a:spcBef>
                <a:spcPts val="0"/>
              </a:spcBef>
              <a:spcAft>
                <a:spcPts val="0"/>
              </a:spcAft>
              <a:buClrTx/>
              <a:buSzTx/>
              <a:buFontTx/>
              <a:buNone/>
              <a:tabLst/>
              <a:defRPr/>
            </a:lvl1pPr>
          </a:lstStyle>
          <a:p>
            <a:r>
              <a:rPr lang="en-US" dirty="0" smtClean="0">
                <a:solidFill>
                  <a:srgbClr val="FFFFFF"/>
                </a:solidFill>
              </a:rPr>
              <a:t>www.milbank.org 				@MilbankFund</a:t>
            </a:r>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FD8BDD-3311-4082-A34C-11C4D995C3DC}" type="slidenum">
              <a:rPr lang="en-US" smtClean="0">
                <a:solidFill>
                  <a:prstClr val="black">
                    <a:tint val="75000"/>
                  </a:prstClr>
                </a:solidFill>
              </a:rPr>
              <a:pPr/>
              <a:t>‹#›</a:t>
            </a:fld>
            <a:endParaRPr lang="en-US">
              <a:solidFill>
                <a:prstClr val="black">
                  <a:tint val="75000"/>
                </a:prstClr>
              </a:solidFill>
            </a:endParaRPr>
          </a:p>
        </p:txBody>
      </p:sp>
      <p:sp>
        <p:nvSpPr>
          <p:cNvPr id="10" name="Rectangle 9"/>
          <p:cNvSpPr/>
          <p:nvPr userDrawn="1"/>
        </p:nvSpPr>
        <p:spPr>
          <a:xfrm>
            <a:off x="618849" y="202644"/>
            <a:ext cx="3934394" cy="1096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3357D"/>
              </a:solidFill>
            </a:endParaRPr>
          </a:p>
        </p:txBody>
      </p:sp>
      <p:sp>
        <p:nvSpPr>
          <p:cNvPr id="12" name="Rectangle 11"/>
          <p:cNvSpPr/>
          <p:nvPr userDrawn="1"/>
        </p:nvSpPr>
        <p:spPr>
          <a:xfrm>
            <a:off x="4572982" y="202643"/>
            <a:ext cx="3934394" cy="105412"/>
          </a:xfrm>
          <a:prstGeom prst="rect">
            <a:avLst/>
          </a:prstGeom>
          <a:solidFill>
            <a:srgbClr val="E9E2B6"/>
          </a:solidFill>
          <a:ln>
            <a:solidFill>
              <a:srgbClr val="E9E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3357D"/>
              </a:solidFill>
            </a:endParaRPr>
          </a:p>
        </p:txBody>
      </p:sp>
    </p:spTree>
    <p:extLst>
      <p:ext uri="{BB962C8B-B14F-4D97-AF65-F5344CB8AC3E}">
        <p14:creationId xmlns:p14="http://schemas.microsoft.com/office/powerpoint/2010/main" val="2162465791"/>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chemeClr val="bg1"/>
              </a:buCl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marL="0" marR="0" indent="0" algn="l" defTabSz="685800" rtl="0" eaLnBrk="1" fontAlgn="auto" latinLnBrk="0" hangingPunct="1">
              <a:lnSpc>
                <a:spcPct val="100000"/>
              </a:lnSpc>
              <a:spcBef>
                <a:spcPts val="0"/>
              </a:spcBef>
              <a:spcAft>
                <a:spcPts val="0"/>
              </a:spcAft>
              <a:buClrTx/>
              <a:buSzTx/>
              <a:buFontTx/>
              <a:buNone/>
              <a:tabLst/>
              <a:defRPr/>
            </a:lvl1pPr>
          </a:lstStyle>
          <a:p>
            <a:r>
              <a:rPr lang="en-US" dirty="0" smtClean="0">
                <a:solidFill>
                  <a:srgbClr val="FFFFFF"/>
                </a:solidFill>
              </a:rPr>
              <a:t>www.milbank.org 				@MilbankFund</a:t>
            </a:r>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FD8BDD-3311-4082-A34C-11C4D995C3DC}" type="slidenum">
              <a:rPr lang="en-US" smtClean="0">
                <a:solidFill>
                  <a:prstClr val="black">
                    <a:tint val="75000"/>
                  </a:prstClr>
                </a:solidFill>
              </a:rPr>
              <a:pPr/>
              <a:t>‹#›</a:t>
            </a:fld>
            <a:endParaRPr lang="en-US">
              <a:solidFill>
                <a:prstClr val="black">
                  <a:tint val="75000"/>
                </a:prstClr>
              </a:solidFill>
            </a:endParaRPr>
          </a:p>
        </p:txBody>
      </p:sp>
      <p:sp>
        <p:nvSpPr>
          <p:cNvPr id="10" name="Rectangle 9"/>
          <p:cNvSpPr/>
          <p:nvPr userDrawn="1"/>
        </p:nvSpPr>
        <p:spPr>
          <a:xfrm>
            <a:off x="618849" y="202644"/>
            <a:ext cx="3934394" cy="1096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3357D"/>
              </a:solidFill>
            </a:endParaRPr>
          </a:p>
        </p:txBody>
      </p:sp>
      <p:sp>
        <p:nvSpPr>
          <p:cNvPr id="12" name="Rectangle 11"/>
          <p:cNvSpPr/>
          <p:nvPr userDrawn="1"/>
        </p:nvSpPr>
        <p:spPr>
          <a:xfrm>
            <a:off x="4572982" y="202643"/>
            <a:ext cx="3934394" cy="105412"/>
          </a:xfrm>
          <a:prstGeom prst="rect">
            <a:avLst/>
          </a:prstGeom>
          <a:solidFill>
            <a:srgbClr val="E9E2B6"/>
          </a:solidFill>
          <a:ln>
            <a:solidFill>
              <a:srgbClr val="E9E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3357D"/>
              </a:solidFill>
            </a:endParaRPr>
          </a:p>
        </p:txBody>
      </p:sp>
    </p:spTree>
    <p:extLst>
      <p:ext uri="{BB962C8B-B14F-4D97-AF65-F5344CB8AC3E}">
        <p14:creationId xmlns:p14="http://schemas.microsoft.com/office/powerpoint/2010/main" val="2355449549"/>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CFD8BDD-3311-4082-A34C-11C4D995C3DC}" type="slidenum">
              <a:rPr lang="en-US" smtClean="0">
                <a:solidFill>
                  <a:prstClr val="black">
                    <a:tint val="75000"/>
                  </a:prstClr>
                </a:solidFill>
              </a:rPr>
              <a:pPr/>
              <a:t>‹#›</a:t>
            </a:fld>
            <a:endParaRPr lang="en-US">
              <a:solidFill>
                <a:prstClr val="black">
                  <a:tint val="75000"/>
                </a:prstClr>
              </a:solidFill>
            </a:endParaRPr>
          </a:p>
        </p:txBody>
      </p:sp>
      <p:sp>
        <p:nvSpPr>
          <p:cNvPr id="14" name="Rectangle 13"/>
          <p:cNvSpPr/>
          <p:nvPr userDrawn="1"/>
        </p:nvSpPr>
        <p:spPr>
          <a:xfrm>
            <a:off x="618849" y="202644"/>
            <a:ext cx="3934394" cy="1096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3357D"/>
              </a:solidFill>
            </a:endParaRPr>
          </a:p>
        </p:txBody>
      </p:sp>
      <p:sp>
        <p:nvSpPr>
          <p:cNvPr id="16" name="Rectangle 15"/>
          <p:cNvSpPr/>
          <p:nvPr userDrawn="1"/>
        </p:nvSpPr>
        <p:spPr>
          <a:xfrm>
            <a:off x="4572982" y="202643"/>
            <a:ext cx="3934394" cy="105412"/>
          </a:xfrm>
          <a:prstGeom prst="rect">
            <a:avLst/>
          </a:prstGeom>
          <a:solidFill>
            <a:srgbClr val="E9E2B6"/>
          </a:solidFill>
          <a:ln>
            <a:solidFill>
              <a:srgbClr val="E9E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3357D"/>
              </a:solidFill>
            </a:endParaRPr>
          </a:p>
        </p:txBody>
      </p:sp>
      <p:sp>
        <p:nvSpPr>
          <p:cNvPr id="8" name="Date Placeholder 3"/>
          <p:cNvSpPr>
            <a:spLocks noGrp="1"/>
          </p:cNvSpPr>
          <p:nvPr>
            <p:ph type="dt" sz="half" idx="10"/>
          </p:nvPr>
        </p:nvSpPr>
        <p:spPr>
          <a:xfrm>
            <a:off x="628650" y="6256162"/>
            <a:ext cx="5933017" cy="365125"/>
          </a:xfrm>
        </p:spPr>
        <p:txBody>
          <a:bodyPr/>
          <a:lstStyle/>
          <a:p>
            <a:r>
              <a:rPr lang="en-US" dirty="0" smtClean="0">
                <a:solidFill>
                  <a:srgbClr val="FFFFFF"/>
                </a:solidFill>
              </a:rPr>
              <a:t>www.milbank.org 				@MilbankFund</a:t>
            </a:r>
            <a:endParaRPr lang="en-US" dirty="0">
              <a:solidFill>
                <a:srgbClr val="FFFFFF"/>
              </a:solidFill>
            </a:endParaRPr>
          </a:p>
        </p:txBody>
      </p:sp>
    </p:spTree>
    <p:extLst>
      <p:ext uri="{BB962C8B-B14F-4D97-AF65-F5344CB8AC3E}">
        <p14:creationId xmlns:p14="http://schemas.microsoft.com/office/powerpoint/2010/main" val="388583558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12" name="Picture 11" descr="iStock_000020933014Small.jpg"/>
          <p:cNvPicPr>
            <a:picLocks noChangeAspect="1"/>
          </p:cNvPicPr>
          <p:nvPr userDrawn="1"/>
        </p:nvPicPr>
        <p:blipFill rotWithShape="1">
          <a:blip r:embed="rId2">
            <a:extLst>
              <a:ext uri="{28A0092B-C50C-407E-A947-70E740481C1C}">
                <a14:useLocalDpi xmlns:a14="http://schemas.microsoft.com/office/drawing/2010/main" val="0"/>
              </a:ext>
            </a:extLst>
          </a:blip>
          <a:srcRect l="46268" t="23" r="21617" b="261"/>
          <a:stretch/>
        </p:blipFill>
        <p:spPr>
          <a:xfrm flipH="1">
            <a:off x="-1" y="0"/>
            <a:ext cx="3318933" cy="6858000"/>
          </a:xfrm>
          <a:prstGeom prst="rect">
            <a:avLst/>
          </a:prstGeom>
        </p:spPr>
      </p:pic>
      <p:sp>
        <p:nvSpPr>
          <p:cNvPr id="13" name="Rectangle 12"/>
          <p:cNvSpPr/>
          <p:nvPr userDrawn="1"/>
        </p:nvSpPr>
        <p:spPr>
          <a:xfrm>
            <a:off x="3301999" y="0"/>
            <a:ext cx="5842001" cy="6858000"/>
          </a:xfrm>
          <a:prstGeom prst="rect">
            <a:avLst/>
          </a:prstGeom>
          <a:solidFill>
            <a:srgbClr val="2899B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CC247"/>
              </a:solidFill>
            </a:endParaRPr>
          </a:p>
        </p:txBody>
      </p:sp>
      <p:sp>
        <p:nvSpPr>
          <p:cNvPr id="15" name="Title 1"/>
          <p:cNvSpPr>
            <a:spLocks noGrp="1"/>
          </p:cNvSpPr>
          <p:nvPr>
            <p:ph type="title" hasCustomPrompt="1"/>
          </p:nvPr>
        </p:nvSpPr>
        <p:spPr>
          <a:xfrm>
            <a:off x="3666064" y="2599267"/>
            <a:ext cx="5376335" cy="1143000"/>
          </a:xfrm>
          <a:noFill/>
          <a:ln>
            <a:noFill/>
          </a:ln>
          <a:effectLst/>
        </p:spPr>
        <p:txBody>
          <a:bodyPr>
            <a:noAutofit/>
          </a:bodyPr>
          <a:lstStyle>
            <a:lvl1pPr algn="l">
              <a:defRPr sz="2400" baseline="0">
                <a:ln>
                  <a:noFill/>
                </a:ln>
                <a:solidFill>
                  <a:schemeClr val="bg1"/>
                </a:solidFill>
                <a:effectLst/>
                <a:latin typeface="Arial" pitchFamily="34" charset="0"/>
                <a:cs typeface="Arial" pitchFamily="34" charset="0"/>
              </a:defRPr>
            </a:lvl1pPr>
          </a:lstStyle>
          <a:p>
            <a:r>
              <a:rPr lang="en-US" dirty="0" smtClean="0"/>
              <a:t>24 </a:t>
            </a:r>
            <a:r>
              <a:rPr lang="en-US" dirty="0" err="1" smtClean="0"/>
              <a:t>pt</a:t>
            </a:r>
            <a:r>
              <a:rPr lang="en-US" dirty="0" smtClean="0"/>
              <a:t> Arial Regular section head</a:t>
            </a:r>
            <a:endParaRPr lang="en-US" dirty="0"/>
          </a:p>
        </p:txBody>
      </p:sp>
    </p:spTree>
    <p:extLst>
      <p:ext uri="{BB962C8B-B14F-4D97-AF65-F5344CB8AC3E}">
        <p14:creationId xmlns:p14="http://schemas.microsoft.com/office/powerpoint/2010/main" val="7586395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chemeClr val="bg1"/>
              </a:buCl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marL="0" marR="0" indent="0" algn="l" defTabSz="685800" rtl="0" eaLnBrk="1" fontAlgn="auto" latinLnBrk="0" hangingPunct="1">
              <a:lnSpc>
                <a:spcPct val="100000"/>
              </a:lnSpc>
              <a:spcBef>
                <a:spcPts val="0"/>
              </a:spcBef>
              <a:spcAft>
                <a:spcPts val="0"/>
              </a:spcAft>
              <a:buClrTx/>
              <a:buSzTx/>
              <a:buFontTx/>
              <a:buNone/>
              <a:tabLst/>
              <a:defRPr/>
            </a:lvl1pPr>
          </a:lstStyle>
          <a:p>
            <a:r>
              <a:rPr lang="en-US" dirty="0" smtClean="0">
                <a:solidFill>
                  <a:srgbClr val="FFFFFF"/>
                </a:solidFill>
              </a:rPr>
              <a:t>www.milbank.org 				@MilbankFund</a:t>
            </a:r>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FD8BDD-3311-4082-A34C-11C4D995C3DC}" type="slidenum">
              <a:rPr lang="en-US" smtClean="0">
                <a:solidFill>
                  <a:prstClr val="black">
                    <a:tint val="75000"/>
                  </a:prstClr>
                </a:solidFill>
              </a:rPr>
              <a:pPr/>
              <a:t>‹#›</a:t>
            </a:fld>
            <a:endParaRPr lang="en-US">
              <a:solidFill>
                <a:prstClr val="black">
                  <a:tint val="75000"/>
                </a:prstClr>
              </a:solidFill>
            </a:endParaRPr>
          </a:p>
        </p:txBody>
      </p:sp>
      <p:sp>
        <p:nvSpPr>
          <p:cNvPr id="10" name="Rectangle 9"/>
          <p:cNvSpPr/>
          <p:nvPr userDrawn="1"/>
        </p:nvSpPr>
        <p:spPr>
          <a:xfrm>
            <a:off x="618849" y="202644"/>
            <a:ext cx="3934394" cy="1096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3357D"/>
              </a:solidFill>
            </a:endParaRPr>
          </a:p>
        </p:txBody>
      </p:sp>
      <p:sp>
        <p:nvSpPr>
          <p:cNvPr id="12" name="Rectangle 11"/>
          <p:cNvSpPr/>
          <p:nvPr userDrawn="1"/>
        </p:nvSpPr>
        <p:spPr>
          <a:xfrm>
            <a:off x="4572982" y="202643"/>
            <a:ext cx="3934394" cy="105412"/>
          </a:xfrm>
          <a:prstGeom prst="rect">
            <a:avLst/>
          </a:prstGeom>
          <a:solidFill>
            <a:srgbClr val="E9E2B6"/>
          </a:solidFill>
          <a:ln>
            <a:solidFill>
              <a:srgbClr val="E9E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3357D"/>
              </a:solidFill>
            </a:endParaRPr>
          </a:p>
        </p:txBody>
      </p:sp>
    </p:spTree>
    <p:extLst>
      <p:ext uri="{BB962C8B-B14F-4D97-AF65-F5344CB8AC3E}">
        <p14:creationId xmlns:p14="http://schemas.microsoft.com/office/powerpoint/2010/main" val="4068465802"/>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chemeClr val="bg1"/>
              </a:buCl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marL="0" marR="0" indent="0" algn="l" defTabSz="685800" rtl="0" eaLnBrk="1" fontAlgn="auto" latinLnBrk="0" hangingPunct="1">
              <a:lnSpc>
                <a:spcPct val="100000"/>
              </a:lnSpc>
              <a:spcBef>
                <a:spcPts val="0"/>
              </a:spcBef>
              <a:spcAft>
                <a:spcPts val="0"/>
              </a:spcAft>
              <a:buClrTx/>
              <a:buSzTx/>
              <a:buFontTx/>
              <a:buNone/>
              <a:tabLst/>
              <a:defRPr/>
            </a:lvl1pPr>
          </a:lstStyle>
          <a:p>
            <a:r>
              <a:rPr lang="en-US" dirty="0" smtClean="0">
                <a:solidFill>
                  <a:srgbClr val="FFFFFF"/>
                </a:solidFill>
              </a:rPr>
              <a:t>www.milbank.org 				@MilbankFund</a:t>
            </a:r>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FD8BDD-3311-4082-A34C-11C4D995C3DC}" type="slidenum">
              <a:rPr lang="en-US" smtClean="0">
                <a:solidFill>
                  <a:prstClr val="black">
                    <a:tint val="75000"/>
                  </a:prstClr>
                </a:solidFill>
              </a:rPr>
              <a:pPr/>
              <a:t>‹#›</a:t>
            </a:fld>
            <a:endParaRPr lang="en-US">
              <a:solidFill>
                <a:prstClr val="black">
                  <a:tint val="75000"/>
                </a:prstClr>
              </a:solidFill>
            </a:endParaRPr>
          </a:p>
        </p:txBody>
      </p:sp>
      <p:sp>
        <p:nvSpPr>
          <p:cNvPr id="10" name="Rectangle 9"/>
          <p:cNvSpPr/>
          <p:nvPr userDrawn="1"/>
        </p:nvSpPr>
        <p:spPr>
          <a:xfrm>
            <a:off x="618849" y="202644"/>
            <a:ext cx="3934394" cy="1096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3357D"/>
              </a:solidFill>
            </a:endParaRPr>
          </a:p>
        </p:txBody>
      </p:sp>
      <p:sp>
        <p:nvSpPr>
          <p:cNvPr id="12" name="Rectangle 11"/>
          <p:cNvSpPr/>
          <p:nvPr userDrawn="1"/>
        </p:nvSpPr>
        <p:spPr>
          <a:xfrm>
            <a:off x="4572982" y="202643"/>
            <a:ext cx="3934394" cy="105412"/>
          </a:xfrm>
          <a:prstGeom prst="rect">
            <a:avLst/>
          </a:prstGeom>
          <a:solidFill>
            <a:srgbClr val="E9E2B6"/>
          </a:solidFill>
          <a:ln>
            <a:solidFill>
              <a:srgbClr val="E9E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3357D"/>
              </a:solidFill>
            </a:endParaRPr>
          </a:p>
        </p:txBody>
      </p:sp>
    </p:spTree>
    <p:extLst>
      <p:ext uri="{BB962C8B-B14F-4D97-AF65-F5344CB8AC3E}">
        <p14:creationId xmlns:p14="http://schemas.microsoft.com/office/powerpoint/2010/main" val="4013386823"/>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chemeClr val="bg1"/>
              </a:buCl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marL="0" marR="0" indent="0" algn="l" defTabSz="685800" rtl="0" eaLnBrk="1" fontAlgn="auto" latinLnBrk="0" hangingPunct="1">
              <a:lnSpc>
                <a:spcPct val="100000"/>
              </a:lnSpc>
              <a:spcBef>
                <a:spcPts val="0"/>
              </a:spcBef>
              <a:spcAft>
                <a:spcPts val="0"/>
              </a:spcAft>
              <a:buClrTx/>
              <a:buSzTx/>
              <a:buFontTx/>
              <a:buNone/>
              <a:tabLst/>
              <a:defRPr/>
            </a:lvl1pPr>
          </a:lstStyle>
          <a:p>
            <a:r>
              <a:rPr lang="en-US" dirty="0" smtClean="0">
                <a:solidFill>
                  <a:srgbClr val="FFFFFF"/>
                </a:solidFill>
              </a:rPr>
              <a:t>www.milbank.org 				@MilbankFund</a:t>
            </a:r>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FD8BDD-3311-4082-A34C-11C4D995C3DC}" type="slidenum">
              <a:rPr lang="en-US" smtClean="0">
                <a:solidFill>
                  <a:prstClr val="black">
                    <a:tint val="75000"/>
                  </a:prstClr>
                </a:solidFill>
              </a:rPr>
              <a:pPr/>
              <a:t>‹#›</a:t>
            </a:fld>
            <a:endParaRPr lang="en-US">
              <a:solidFill>
                <a:prstClr val="black">
                  <a:tint val="75000"/>
                </a:prstClr>
              </a:solidFill>
            </a:endParaRPr>
          </a:p>
        </p:txBody>
      </p:sp>
      <p:sp>
        <p:nvSpPr>
          <p:cNvPr id="10" name="Rectangle 9"/>
          <p:cNvSpPr/>
          <p:nvPr userDrawn="1"/>
        </p:nvSpPr>
        <p:spPr>
          <a:xfrm>
            <a:off x="618849" y="202644"/>
            <a:ext cx="3934394" cy="1096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3357D"/>
              </a:solidFill>
            </a:endParaRPr>
          </a:p>
        </p:txBody>
      </p:sp>
      <p:sp>
        <p:nvSpPr>
          <p:cNvPr id="12" name="Rectangle 11"/>
          <p:cNvSpPr/>
          <p:nvPr userDrawn="1"/>
        </p:nvSpPr>
        <p:spPr>
          <a:xfrm>
            <a:off x="4572982" y="202643"/>
            <a:ext cx="3934394" cy="105412"/>
          </a:xfrm>
          <a:prstGeom prst="rect">
            <a:avLst/>
          </a:prstGeom>
          <a:solidFill>
            <a:srgbClr val="E9E2B6"/>
          </a:solidFill>
          <a:ln>
            <a:solidFill>
              <a:srgbClr val="E9E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3357D"/>
              </a:solidFill>
            </a:endParaRPr>
          </a:p>
        </p:txBody>
      </p:sp>
    </p:spTree>
    <p:extLst>
      <p:ext uri="{BB962C8B-B14F-4D97-AF65-F5344CB8AC3E}">
        <p14:creationId xmlns:p14="http://schemas.microsoft.com/office/powerpoint/2010/main" val="983730345"/>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chemeClr val="bg1"/>
              </a:buCl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marL="0" marR="0" indent="0" algn="l" defTabSz="685800" rtl="0" eaLnBrk="1" fontAlgn="auto" latinLnBrk="0" hangingPunct="1">
              <a:lnSpc>
                <a:spcPct val="100000"/>
              </a:lnSpc>
              <a:spcBef>
                <a:spcPts val="0"/>
              </a:spcBef>
              <a:spcAft>
                <a:spcPts val="0"/>
              </a:spcAft>
              <a:buClrTx/>
              <a:buSzTx/>
              <a:buFontTx/>
              <a:buNone/>
              <a:tabLst/>
              <a:defRPr/>
            </a:lvl1pPr>
          </a:lstStyle>
          <a:p>
            <a:r>
              <a:rPr lang="en-US" dirty="0" smtClean="0">
                <a:solidFill>
                  <a:srgbClr val="FFFFFF"/>
                </a:solidFill>
              </a:rPr>
              <a:t>www.milbank.org 				@MilbankFund</a:t>
            </a:r>
            <a:endParaRPr lang="en-US" dirty="0">
              <a:solidFill>
                <a:srgbClr val="FFFFFF"/>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FD8BDD-3311-4082-A34C-11C4D995C3DC}" type="slidenum">
              <a:rPr lang="en-US" smtClean="0">
                <a:solidFill>
                  <a:prstClr val="black">
                    <a:tint val="75000"/>
                  </a:prstClr>
                </a:solidFill>
              </a:rPr>
              <a:pPr/>
              <a:t>‹#›</a:t>
            </a:fld>
            <a:endParaRPr lang="en-US">
              <a:solidFill>
                <a:prstClr val="black">
                  <a:tint val="75000"/>
                </a:prstClr>
              </a:solidFill>
            </a:endParaRPr>
          </a:p>
        </p:txBody>
      </p:sp>
      <p:sp>
        <p:nvSpPr>
          <p:cNvPr id="10" name="Rectangle 9"/>
          <p:cNvSpPr/>
          <p:nvPr userDrawn="1"/>
        </p:nvSpPr>
        <p:spPr>
          <a:xfrm>
            <a:off x="618849" y="202644"/>
            <a:ext cx="3934394" cy="1096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3357D"/>
              </a:solidFill>
            </a:endParaRPr>
          </a:p>
        </p:txBody>
      </p:sp>
      <p:sp>
        <p:nvSpPr>
          <p:cNvPr id="12" name="Rectangle 11"/>
          <p:cNvSpPr/>
          <p:nvPr userDrawn="1"/>
        </p:nvSpPr>
        <p:spPr>
          <a:xfrm>
            <a:off x="4572982" y="202643"/>
            <a:ext cx="3934394" cy="105412"/>
          </a:xfrm>
          <a:prstGeom prst="rect">
            <a:avLst/>
          </a:prstGeom>
          <a:solidFill>
            <a:srgbClr val="E9E2B6"/>
          </a:solidFill>
          <a:ln>
            <a:solidFill>
              <a:srgbClr val="E9E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3357D"/>
              </a:solidFill>
            </a:endParaRPr>
          </a:p>
        </p:txBody>
      </p:sp>
    </p:spTree>
    <p:extLst>
      <p:ext uri="{BB962C8B-B14F-4D97-AF65-F5344CB8AC3E}">
        <p14:creationId xmlns:p14="http://schemas.microsoft.com/office/powerpoint/2010/main" val="116040831"/>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CFD8BDD-3311-4082-A34C-11C4D995C3DC}" type="slidenum">
              <a:rPr lang="en-US" smtClean="0">
                <a:solidFill>
                  <a:prstClr val="black">
                    <a:tint val="75000"/>
                  </a:prstClr>
                </a:solidFill>
              </a:rPr>
              <a:pPr/>
              <a:t>‹#›</a:t>
            </a:fld>
            <a:endParaRPr lang="en-US">
              <a:solidFill>
                <a:prstClr val="black">
                  <a:tint val="75000"/>
                </a:prstClr>
              </a:solidFill>
            </a:endParaRPr>
          </a:p>
        </p:txBody>
      </p:sp>
      <p:sp>
        <p:nvSpPr>
          <p:cNvPr id="14" name="Rectangle 13"/>
          <p:cNvSpPr/>
          <p:nvPr userDrawn="1"/>
        </p:nvSpPr>
        <p:spPr>
          <a:xfrm>
            <a:off x="618849" y="202644"/>
            <a:ext cx="3934394" cy="1096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3357D"/>
              </a:solidFill>
            </a:endParaRPr>
          </a:p>
        </p:txBody>
      </p:sp>
      <p:sp>
        <p:nvSpPr>
          <p:cNvPr id="16" name="Rectangle 15"/>
          <p:cNvSpPr/>
          <p:nvPr userDrawn="1"/>
        </p:nvSpPr>
        <p:spPr>
          <a:xfrm>
            <a:off x="4572982" y="202643"/>
            <a:ext cx="3934394" cy="105412"/>
          </a:xfrm>
          <a:prstGeom prst="rect">
            <a:avLst/>
          </a:prstGeom>
          <a:solidFill>
            <a:srgbClr val="E9E2B6"/>
          </a:solidFill>
          <a:ln>
            <a:solidFill>
              <a:srgbClr val="E9E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3357D"/>
              </a:solidFill>
            </a:endParaRPr>
          </a:p>
        </p:txBody>
      </p:sp>
      <p:sp>
        <p:nvSpPr>
          <p:cNvPr id="8" name="Date Placeholder 3"/>
          <p:cNvSpPr>
            <a:spLocks noGrp="1"/>
          </p:cNvSpPr>
          <p:nvPr>
            <p:ph type="dt" sz="half" idx="10"/>
          </p:nvPr>
        </p:nvSpPr>
        <p:spPr>
          <a:xfrm>
            <a:off x="628650" y="6256162"/>
            <a:ext cx="5933017" cy="365125"/>
          </a:xfrm>
        </p:spPr>
        <p:txBody>
          <a:bodyPr/>
          <a:lstStyle/>
          <a:p>
            <a:r>
              <a:rPr lang="en-US" dirty="0" smtClean="0">
                <a:solidFill>
                  <a:srgbClr val="FFFFFF"/>
                </a:solidFill>
              </a:rPr>
              <a:t>www.milbank.org 				@MilbankFund</a:t>
            </a:r>
            <a:endParaRPr lang="en-US" dirty="0">
              <a:solidFill>
                <a:srgbClr val="FFFFFF"/>
              </a:solidFill>
            </a:endParaRPr>
          </a:p>
        </p:txBody>
      </p:sp>
    </p:spTree>
    <p:extLst>
      <p:ext uri="{BB962C8B-B14F-4D97-AF65-F5344CB8AC3E}">
        <p14:creationId xmlns:p14="http://schemas.microsoft.com/office/powerpoint/2010/main" val="405819663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2" name="Picture 11" descr="iStock_000020933014Small.jpg"/>
          <p:cNvPicPr>
            <a:picLocks noChangeAspect="1"/>
          </p:cNvPicPr>
          <p:nvPr userDrawn="1"/>
        </p:nvPicPr>
        <p:blipFill rotWithShape="1">
          <a:blip r:embed="rId2">
            <a:extLst>
              <a:ext uri="{28A0092B-C50C-407E-A947-70E740481C1C}">
                <a14:useLocalDpi xmlns:a14="http://schemas.microsoft.com/office/drawing/2010/main" val="0"/>
              </a:ext>
            </a:extLst>
          </a:blip>
          <a:srcRect l="46268" t="23" r="21617" b="261"/>
          <a:stretch/>
        </p:blipFill>
        <p:spPr>
          <a:xfrm flipH="1">
            <a:off x="-1" y="0"/>
            <a:ext cx="3318933" cy="6858000"/>
          </a:xfrm>
          <a:prstGeom prst="rect">
            <a:avLst/>
          </a:prstGeom>
        </p:spPr>
      </p:pic>
      <p:sp>
        <p:nvSpPr>
          <p:cNvPr id="13" name="Rectangle 12"/>
          <p:cNvSpPr/>
          <p:nvPr userDrawn="1"/>
        </p:nvSpPr>
        <p:spPr>
          <a:xfrm>
            <a:off x="3301999" y="0"/>
            <a:ext cx="5842001" cy="6858000"/>
          </a:xfrm>
          <a:prstGeom prst="rect">
            <a:avLst/>
          </a:prstGeom>
          <a:solidFill>
            <a:srgbClr val="A5AC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CC247"/>
              </a:solidFill>
            </a:endParaRPr>
          </a:p>
        </p:txBody>
      </p:sp>
      <p:sp>
        <p:nvSpPr>
          <p:cNvPr id="15" name="Title 1"/>
          <p:cNvSpPr>
            <a:spLocks noGrp="1"/>
          </p:cNvSpPr>
          <p:nvPr>
            <p:ph type="title" hasCustomPrompt="1"/>
          </p:nvPr>
        </p:nvSpPr>
        <p:spPr>
          <a:xfrm>
            <a:off x="3666064" y="2599267"/>
            <a:ext cx="5376335" cy="1143000"/>
          </a:xfrm>
          <a:noFill/>
          <a:ln>
            <a:noFill/>
          </a:ln>
          <a:effectLst/>
        </p:spPr>
        <p:txBody>
          <a:bodyPr>
            <a:noAutofit/>
          </a:bodyPr>
          <a:lstStyle>
            <a:lvl1pPr algn="l">
              <a:defRPr sz="2400">
                <a:ln>
                  <a:noFill/>
                </a:ln>
                <a:solidFill>
                  <a:schemeClr val="bg1"/>
                </a:solidFill>
                <a:effectLst/>
                <a:latin typeface="Arial" pitchFamily="34" charset="0"/>
                <a:cs typeface="Arial" pitchFamily="34" charset="0"/>
              </a:defRPr>
            </a:lvl1pPr>
          </a:lstStyle>
          <a:p>
            <a:r>
              <a:rPr lang="en-US" dirty="0" smtClean="0"/>
              <a:t>24 </a:t>
            </a:r>
            <a:r>
              <a:rPr lang="en-US" dirty="0" err="1" smtClean="0"/>
              <a:t>pt</a:t>
            </a:r>
            <a:r>
              <a:rPr lang="en-US" dirty="0" smtClean="0"/>
              <a:t> Arial Regular section head</a:t>
            </a:r>
            <a:endParaRPr lang="en-US" dirty="0"/>
          </a:p>
        </p:txBody>
      </p:sp>
    </p:spTree>
    <p:extLst>
      <p:ext uri="{BB962C8B-B14F-4D97-AF65-F5344CB8AC3E}">
        <p14:creationId xmlns:p14="http://schemas.microsoft.com/office/powerpoint/2010/main" val="2293901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7_Custom Layout">
    <p:spTree>
      <p:nvGrpSpPr>
        <p:cNvPr id="1" name=""/>
        <p:cNvGrpSpPr/>
        <p:nvPr/>
      </p:nvGrpSpPr>
      <p:grpSpPr>
        <a:xfrm>
          <a:off x="0" y="0"/>
          <a:ext cx="0" cy="0"/>
          <a:chOff x="0" y="0"/>
          <a:chExt cx="0" cy="0"/>
        </a:xfrm>
      </p:grpSpPr>
      <p:pic>
        <p:nvPicPr>
          <p:cNvPr id="4" name="Picture 3" descr="green_back.jpg"/>
          <p:cNvPicPr>
            <a:picLocks noChangeAspect="1"/>
          </p:cNvPicPr>
          <p:nvPr userDrawn="1"/>
        </p:nvPicPr>
        <p:blipFill rotWithShape="1">
          <a:blip r:embed="rId2">
            <a:extLst>
              <a:ext uri="{28A0092B-C50C-407E-A947-70E740481C1C}">
                <a14:useLocalDpi xmlns:a14="http://schemas.microsoft.com/office/drawing/2010/main" val="0"/>
              </a:ext>
            </a:extLst>
          </a:blip>
          <a:srcRect l="252" t="6790" r="4901"/>
          <a:stretch/>
        </p:blipFill>
        <p:spPr>
          <a:xfrm>
            <a:off x="0" y="-11371"/>
            <a:ext cx="9144000" cy="6869372"/>
          </a:xfrm>
          <a:prstGeom prst="rect">
            <a:avLst/>
          </a:prstGeom>
        </p:spPr>
      </p:pic>
      <p:sp>
        <p:nvSpPr>
          <p:cNvPr id="2" name="Title 1"/>
          <p:cNvSpPr>
            <a:spLocks noGrp="1"/>
          </p:cNvSpPr>
          <p:nvPr>
            <p:ph type="title" hasCustomPrompt="1"/>
          </p:nvPr>
        </p:nvSpPr>
        <p:spPr>
          <a:xfrm>
            <a:off x="287866" y="2599267"/>
            <a:ext cx="5376335" cy="1143000"/>
          </a:xfrm>
          <a:noFill/>
          <a:ln>
            <a:noFill/>
          </a:ln>
          <a:effectLst/>
        </p:spPr>
        <p:txBody>
          <a:bodyPr>
            <a:noAutofit/>
          </a:bodyPr>
          <a:lstStyle>
            <a:lvl1pPr algn="l">
              <a:defRPr sz="2400" baseline="0">
                <a:ln>
                  <a:noFill/>
                </a:ln>
                <a:solidFill>
                  <a:schemeClr val="bg1"/>
                </a:solidFill>
                <a:effectLst/>
                <a:latin typeface="Arial" pitchFamily="34" charset="0"/>
                <a:cs typeface="Arial" pitchFamily="34" charset="0"/>
              </a:defRPr>
            </a:lvl1pPr>
          </a:lstStyle>
          <a:p>
            <a:r>
              <a:rPr lang="en-US" dirty="0" smtClean="0"/>
              <a:t>24 </a:t>
            </a:r>
            <a:r>
              <a:rPr lang="en-US" dirty="0" err="1" smtClean="0"/>
              <a:t>pt</a:t>
            </a:r>
            <a:r>
              <a:rPr lang="en-US" dirty="0" smtClean="0"/>
              <a:t> Arial Regular section head</a:t>
            </a:r>
            <a:endParaRPr lang="en-US" dirty="0"/>
          </a:p>
        </p:txBody>
      </p:sp>
    </p:spTree>
    <p:extLst>
      <p:ext uri="{BB962C8B-B14F-4D97-AF65-F5344CB8AC3E}">
        <p14:creationId xmlns:p14="http://schemas.microsoft.com/office/powerpoint/2010/main" val="3295178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pic>
        <p:nvPicPr>
          <p:cNvPr id="3" name="Picture 2" descr="blue_back.jpg"/>
          <p:cNvPicPr>
            <a:picLocks noChangeAspect="1"/>
          </p:cNvPicPr>
          <p:nvPr userDrawn="1"/>
        </p:nvPicPr>
        <p:blipFill rotWithShape="1">
          <a:blip r:embed="rId2">
            <a:extLst>
              <a:ext uri="{28A0092B-C50C-407E-A947-70E740481C1C}">
                <a14:useLocalDpi xmlns:a14="http://schemas.microsoft.com/office/drawing/2010/main" val="0"/>
              </a:ext>
            </a:extLst>
          </a:blip>
          <a:srcRect t="6584" r="4994"/>
          <a:stretch/>
        </p:blipFill>
        <p:spPr>
          <a:xfrm>
            <a:off x="0" y="-15139"/>
            <a:ext cx="9144000" cy="6873139"/>
          </a:xfrm>
          <a:prstGeom prst="rect">
            <a:avLst/>
          </a:prstGeom>
        </p:spPr>
      </p:pic>
      <p:sp>
        <p:nvSpPr>
          <p:cNvPr id="2" name="Title 1"/>
          <p:cNvSpPr>
            <a:spLocks noGrp="1"/>
          </p:cNvSpPr>
          <p:nvPr>
            <p:ph type="title" hasCustomPrompt="1"/>
          </p:nvPr>
        </p:nvSpPr>
        <p:spPr>
          <a:xfrm>
            <a:off x="287866" y="2599267"/>
            <a:ext cx="5376335" cy="1143000"/>
          </a:xfrm>
          <a:noFill/>
          <a:ln>
            <a:noFill/>
          </a:ln>
          <a:effectLst/>
        </p:spPr>
        <p:txBody>
          <a:bodyPr>
            <a:noAutofit/>
          </a:bodyPr>
          <a:lstStyle>
            <a:lvl1pPr algn="l">
              <a:defRPr sz="2400" baseline="0">
                <a:ln>
                  <a:noFill/>
                </a:ln>
                <a:solidFill>
                  <a:schemeClr val="bg1"/>
                </a:solidFill>
                <a:effectLst/>
                <a:latin typeface="Arial" pitchFamily="34" charset="0"/>
                <a:cs typeface="Arial" pitchFamily="34" charset="0"/>
              </a:defRPr>
            </a:lvl1pPr>
          </a:lstStyle>
          <a:p>
            <a:r>
              <a:rPr lang="en-US" dirty="0" smtClean="0"/>
              <a:t>24 </a:t>
            </a:r>
            <a:r>
              <a:rPr lang="en-US" dirty="0" err="1" smtClean="0"/>
              <a:t>pt</a:t>
            </a:r>
            <a:r>
              <a:rPr lang="en-US" dirty="0" smtClean="0"/>
              <a:t> Arial Regular section head</a:t>
            </a:r>
            <a:endParaRPr lang="en-US" dirty="0"/>
          </a:p>
        </p:txBody>
      </p:sp>
    </p:spTree>
    <p:extLst>
      <p:ext uri="{BB962C8B-B14F-4D97-AF65-F5344CB8AC3E}">
        <p14:creationId xmlns:p14="http://schemas.microsoft.com/office/powerpoint/2010/main" val="784993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pic>
        <p:nvPicPr>
          <p:cNvPr id="3" name="Picture 2" descr="grey_back.jpg"/>
          <p:cNvPicPr>
            <a:picLocks noChangeAspect="1"/>
          </p:cNvPicPr>
          <p:nvPr userDrawn="1"/>
        </p:nvPicPr>
        <p:blipFill rotWithShape="1">
          <a:blip r:embed="rId2">
            <a:extLst>
              <a:ext uri="{28A0092B-C50C-407E-A947-70E740481C1C}">
                <a14:useLocalDpi xmlns:a14="http://schemas.microsoft.com/office/drawing/2010/main" val="0"/>
              </a:ext>
            </a:extLst>
          </a:blip>
          <a:srcRect l="252" t="6790" r="4901"/>
          <a:stretch/>
        </p:blipFill>
        <p:spPr>
          <a:xfrm>
            <a:off x="0" y="-11371"/>
            <a:ext cx="9144000" cy="6869372"/>
          </a:xfrm>
          <a:prstGeom prst="rect">
            <a:avLst/>
          </a:prstGeom>
        </p:spPr>
      </p:pic>
      <p:sp>
        <p:nvSpPr>
          <p:cNvPr id="2" name="Title 1"/>
          <p:cNvSpPr>
            <a:spLocks noGrp="1"/>
          </p:cNvSpPr>
          <p:nvPr>
            <p:ph type="title" hasCustomPrompt="1"/>
          </p:nvPr>
        </p:nvSpPr>
        <p:spPr>
          <a:xfrm>
            <a:off x="287866" y="2599267"/>
            <a:ext cx="5376335" cy="1143000"/>
          </a:xfrm>
          <a:noFill/>
          <a:ln>
            <a:noFill/>
          </a:ln>
          <a:effectLst/>
        </p:spPr>
        <p:txBody>
          <a:bodyPr>
            <a:noAutofit/>
          </a:bodyPr>
          <a:lstStyle>
            <a:lvl1pPr algn="l">
              <a:defRPr sz="2400">
                <a:ln>
                  <a:noFill/>
                </a:ln>
                <a:solidFill>
                  <a:schemeClr val="bg1"/>
                </a:solidFill>
                <a:effectLst/>
                <a:latin typeface="Arial" pitchFamily="34" charset="0"/>
                <a:cs typeface="Arial" pitchFamily="34" charset="0"/>
              </a:defRPr>
            </a:lvl1pPr>
          </a:lstStyle>
          <a:p>
            <a:r>
              <a:rPr lang="en-US" dirty="0" smtClean="0"/>
              <a:t>24 </a:t>
            </a:r>
            <a:r>
              <a:rPr lang="en-US" dirty="0" err="1" smtClean="0"/>
              <a:t>pt</a:t>
            </a:r>
            <a:r>
              <a:rPr lang="en-US" dirty="0" smtClean="0"/>
              <a:t> Arial Regular section head</a:t>
            </a:r>
            <a:endParaRPr lang="en-US" dirty="0"/>
          </a:p>
        </p:txBody>
      </p:sp>
    </p:spTree>
    <p:extLst>
      <p:ext uri="{BB962C8B-B14F-4D97-AF65-F5344CB8AC3E}">
        <p14:creationId xmlns:p14="http://schemas.microsoft.com/office/powerpoint/2010/main" val="64758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theme" Target="../theme/theme10.xml"/><Relationship Id="rId1" Type="http://schemas.openxmlformats.org/officeDocument/2006/relationships/slideLayout" Target="../slideLayouts/slideLayout31.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theme" Target="../theme/theme11.xml"/><Relationship Id="rId1" Type="http://schemas.openxmlformats.org/officeDocument/2006/relationships/slideLayout" Target="../slideLayouts/slideLayout32.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theme" Target="../theme/theme12.xml"/><Relationship Id="rId1" Type="http://schemas.openxmlformats.org/officeDocument/2006/relationships/slideLayout" Target="../slideLayouts/slideLayout33.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theme" Target="../theme/theme13.xml"/><Relationship Id="rId1" Type="http://schemas.openxmlformats.org/officeDocument/2006/relationships/slideLayout" Target="../slideLayouts/slideLayout34.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theme" Target="../theme/theme14.xml"/><Relationship Id="rId1" Type="http://schemas.openxmlformats.org/officeDocument/2006/relationships/slideLayout" Target="../slideLayouts/slideLayout35.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theme" Target="../theme/theme15.xml"/><Relationship Id="rId1" Type="http://schemas.openxmlformats.org/officeDocument/2006/relationships/slideLayout" Target="../slideLayouts/slideLayout36.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theme" Target="../theme/theme16.xml"/><Relationship Id="rId1" Type="http://schemas.openxmlformats.org/officeDocument/2006/relationships/slideLayout" Target="../slideLayouts/slideLayout37.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theme" Target="../theme/theme17.xml"/><Relationship Id="rId1" Type="http://schemas.openxmlformats.org/officeDocument/2006/relationships/slideLayout" Target="../slideLayouts/slideLayout38.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theme" Target="../theme/theme18.xml"/><Relationship Id="rId1" Type="http://schemas.openxmlformats.org/officeDocument/2006/relationships/slideLayout" Target="../slideLayouts/slideLayout39.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theme" Target="../theme/theme19.xml"/><Relationship Id="rId1" Type="http://schemas.openxmlformats.org/officeDocument/2006/relationships/slideLayout" Target="../slideLayouts/slideLayout40.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3.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theme" Target="../theme/theme20.xml"/><Relationship Id="rId1" Type="http://schemas.openxmlformats.org/officeDocument/2006/relationships/slideLayout" Target="../slideLayouts/slideLayout41.xml"/></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theme" Target="../theme/theme21.xml"/><Relationship Id="rId1" Type="http://schemas.openxmlformats.org/officeDocument/2006/relationships/slideLayout" Target="../slideLayouts/slideLayout42.xml"/></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theme" Target="../theme/theme22.xml"/><Relationship Id="rId1" Type="http://schemas.openxmlformats.org/officeDocument/2006/relationships/slideLayout" Target="../slideLayouts/slideLayout43.xml"/></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theme" Target="../theme/theme23.xml"/><Relationship Id="rId1" Type="http://schemas.openxmlformats.org/officeDocument/2006/relationships/slideLayout" Target="../slideLayouts/slideLayout44.xml"/></Relationships>
</file>

<file path=ppt/slideMasters/_rels/slideMaster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theme" Target="../theme/theme24.xml"/><Relationship Id="rId1" Type="http://schemas.openxmlformats.org/officeDocument/2006/relationships/slideLayout" Target="../slideLayouts/slideLayout45.xml"/></Relationships>
</file>

<file path=ppt/slideMasters/_rels/slideMaster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theme" Target="../theme/theme25.xml"/><Relationship Id="rId1" Type="http://schemas.openxmlformats.org/officeDocument/2006/relationships/slideLayout" Target="../slideLayouts/slideLayout46.xml"/></Relationships>
</file>

<file path=ppt/slideMasters/_rels/slideMaster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theme" Target="../theme/theme26.xml"/><Relationship Id="rId1" Type="http://schemas.openxmlformats.org/officeDocument/2006/relationships/slideLayout" Target="../slideLayouts/slideLayout47.xml"/></Relationships>
</file>

<file path=ppt/slideMasters/_rels/slideMaster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theme" Target="../theme/theme27.xml"/><Relationship Id="rId1" Type="http://schemas.openxmlformats.org/officeDocument/2006/relationships/slideLayout" Target="../slideLayouts/slideLayout48.xml"/></Relationships>
</file>

<file path=ppt/slideMasters/_rels/slideMaster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theme" Target="../theme/theme28.xml"/><Relationship Id="rId1" Type="http://schemas.openxmlformats.org/officeDocument/2006/relationships/slideLayout" Target="../slideLayouts/slideLayout49.xml"/></Relationships>
</file>

<file path=ppt/slideMasters/_rels/slideMaster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theme" Target="../theme/theme29.xml"/><Relationship Id="rId1" Type="http://schemas.openxmlformats.org/officeDocument/2006/relationships/slideLayout" Target="../slideLayouts/slideLayout5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_rels/slideMaster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theme" Target="../theme/theme30.xml"/><Relationship Id="rId1" Type="http://schemas.openxmlformats.org/officeDocument/2006/relationships/slideLayout" Target="../slideLayouts/slideLayout51.xml"/></Relationships>
</file>

<file path=ppt/slideMasters/_rels/slideMaster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theme" Target="../theme/theme31.xml"/><Relationship Id="rId1" Type="http://schemas.openxmlformats.org/officeDocument/2006/relationships/slideLayout" Target="../slideLayouts/slideLayout52.xml"/></Relationships>
</file>

<file path=ppt/slideMasters/_rels/slideMaster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theme" Target="../theme/theme32.xml"/><Relationship Id="rId1" Type="http://schemas.openxmlformats.org/officeDocument/2006/relationships/slideLayout" Target="../slideLayouts/slideLayout53.xml"/></Relationships>
</file>

<file path=ppt/slideMasters/_rels/slideMaster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theme" Target="../theme/theme33.xml"/><Relationship Id="rId1" Type="http://schemas.openxmlformats.org/officeDocument/2006/relationships/slideLayout" Target="../slideLayouts/slideLayout5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theme" Target="../theme/theme4.xml"/><Relationship Id="rId1"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theme" Target="../theme/theme5.xml"/><Relationship Id="rId1" Type="http://schemas.openxmlformats.org/officeDocument/2006/relationships/slideLayout" Target="../slideLayouts/slideLayout2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theme" Target="../theme/theme6.xml"/><Relationship Id="rId1" Type="http://schemas.openxmlformats.org/officeDocument/2006/relationships/slideLayout" Target="../slideLayouts/slideLayout27.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theme" Target="../theme/theme7.xml"/><Relationship Id="rId1" Type="http://schemas.openxmlformats.org/officeDocument/2006/relationships/slideLayout" Target="../slideLayouts/slideLayout28.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theme" Target="../theme/theme8.xml"/><Relationship Id="rId1" Type="http://schemas.openxmlformats.org/officeDocument/2006/relationships/slideLayout" Target="../slideLayouts/slideLayout29.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theme" Target="../theme/theme9.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24 </a:t>
            </a:r>
            <a:r>
              <a:rPr lang="en-US" dirty="0" err="1" smtClean="0"/>
              <a:t>pt</a:t>
            </a:r>
            <a:r>
              <a:rPr lang="en-US" dirty="0" smtClean="0"/>
              <a:t> Arial Regular head</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24 </a:t>
            </a:r>
            <a:r>
              <a:rPr lang="en-US" dirty="0" err="1" smtClean="0"/>
              <a:t>pt</a:t>
            </a:r>
            <a:r>
              <a:rPr lang="en-US" dirty="0" smtClean="0"/>
              <a:t> Arial Regular</a:t>
            </a:r>
          </a:p>
          <a:p>
            <a:pPr lvl="1"/>
            <a:r>
              <a:rPr lang="en-US" dirty="0" smtClean="0"/>
              <a:t>20 </a:t>
            </a:r>
            <a:r>
              <a:rPr lang="en-US" dirty="0" err="1" smtClean="0"/>
              <a:t>pt</a:t>
            </a:r>
            <a:r>
              <a:rPr lang="en-US" dirty="0" smtClean="0"/>
              <a:t> Arial</a:t>
            </a:r>
          </a:p>
          <a:p>
            <a:pPr lvl="2"/>
            <a:r>
              <a:rPr lang="en-US" b="0" dirty="0" smtClean="0"/>
              <a:t>18 </a:t>
            </a:r>
            <a:r>
              <a:rPr lang="en-US" b="0" dirty="0" err="1" smtClean="0"/>
              <a:t>pt</a:t>
            </a:r>
            <a:r>
              <a:rPr lang="en-US" b="0" dirty="0" smtClean="0"/>
              <a:t> Arial</a:t>
            </a:r>
            <a:endParaRPr lang="en-US" dirty="0" smtClean="0"/>
          </a:p>
          <a:p>
            <a:pPr lvl="3"/>
            <a:r>
              <a:rPr lang="en-US" dirty="0" smtClean="0"/>
              <a:t>16 </a:t>
            </a:r>
            <a:r>
              <a:rPr lang="en-US" dirty="0" err="1" smtClean="0"/>
              <a:t>pt</a:t>
            </a:r>
            <a:r>
              <a:rPr lang="en-US" dirty="0" smtClean="0"/>
              <a:t> Arial</a:t>
            </a:r>
          </a:p>
          <a:p>
            <a:pPr lvl="4"/>
            <a:r>
              <a:rPr lang="en-US" b="0" dirty="0" smtClean="0"/>
              <a:t>14 </a:t>
            </a:r>
            <a:r>
              <a:rPr lang="en-US" b="0" dirty="0" err="1" smtClean="0"/>
              <a:t>pt</a:t>
            </a:r>
            <a:r>
              <a:rPr lang="en-US" b="0" dirty="0" smtClean="0"/>
              <a:t> Arial</a:t>
            </a:r>
            <a:endParaRPr lang="en-US" dirty="0"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DD9CE3-C7A2-4098-B807-12A059830C8E}" type="slidenum">
              <a:rPr lang="en-US" smtClean="0"/>
              <a:pPr/>
              <a:t>‹#›</a:t>
            </a:fld>
            <a:endParaRPr lang="en-US"/>
          </a:p>
        </p:txBody>
      </p:sp>
    </p:spTree>
    <p:extLst>
      <p:ext uri="{BB962C8B-B14F-4D97-AF65-F5344CB8AC3E}">
        <p14:creationId xmlns:p14="http://schemas.microsoft.com/office/powerpoint/2010/main" val="3069000019"/>
      </p:ext>
    </p:extLst>
  </p:cSld>
  <p:clrMap bg1="lt1" tx1="dk1" bg2="lt2" tx2="dk2" accent1="accent1" accent2="accent2" accent3="accent3" accent4="accent4" accent5="accent5" accent6="accent6" hlink="hlink" folHlink="folHlink"/>
  <p:sldLayoutIdLst>
    <p:sldLayoutId id="2147483662" r:id="rId1"/>
    <p:sldLayoutId id="2147483665" r:id="rId2"/>
    <p:sldLayoutId id="2147483669" r:id="rId3"/>
    <p:sldLayoutId id="2147483666" r:id="rId4"/>
    <p:sldLayoutId id="2147483667" r:id="rId5"/>
    <p:sldLayoutId id="2147483668" r:id="rId6"/>
    <p:sldLayoutId id="2147483670" r:id="rId7"/>
    <p:sldLayoutId id="2147483671" r:id="rId8"/>
    <p:sldLayoutId id="2147483672" r:id="rId9"/>
    <p:sldLayoutId id="2147483656" r:id="rId10"/>
    <p:sldLayoutId id="2147483678" r:id="rId11"/>
    <p:sldLayoutId id="2147483679" r:id="rId12"/>
    <p:sldLayoutId id="2147483680" r:id="rId13"/>
    <p:sldLayoutId id="2147483682" r:id="rId14"/>
    <p:sldLayoutId id="2147483684" r:id="rId15"/>
    <p:sldLayoutId id="2147483681" r:id="rId16"/>
    <p:sldLayoutId id="2147483683" r:id="rId17"/>
    <p:sldLayoutId id="2147483685" r:id="rId18"/>
    <p:sldLayoutId id="2147483686" r:id="rId19"/>
    <p:sldLayoutId id="2147483751" r:id="rId20"/>
    <p:sldLayoutId id="2147483752" r:id="rId21"/>
    <p:sldLayoutId id="2147483753" r:id="rId22"/>
  </p:sldLayoutIdLst>
  <p:hf hdr="0"/>
  <p:txStyles>
    <p:titleStyle>
      <a:lvl1pPr algn="l" defTabSz="914400" rtl="0" eaLnBrk="1" latinLnBrk="0" hangingPunct="1">
        <a:spcBef>
          <a:spcPct val="0"/>
        </a:spcBef>
        <a:buNone/>
        <a:defRPr sz="24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b="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b="0" i="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b="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b="0" i="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Courier New" pitchFamily="49" charset="0"/>
        <a:buChar char="o"/>
        <a:defRPr sz="1400" b="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1" name="Footer Placeholder 4"/>
          <p:cNvSpPr txBox="1">
            <a:spLocks/>
          </p:cNvSpPr>
          <p:nvPr userDrawn="1"/>
        </p:nvSpPr>
        <p:spPr>
          <a:xfrm>
            <a:off x="628650" y="6176964"/>
            <a:ext cx="5941851" cy="477879"/>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smtClean="0">
                <a:solidFill>
                  <a:prstClr val="black"/>
                </a:solidFill>
              </a:rPr>
              <a:t> </a:t>
            </a:r>
            <a:endParaRPr lang="en-US" sz="1350" dirty="0">
              <a:solidFill>
                <a:prstClr val="black"/>
              </a:solidFill>
            </a:endParaRPr>
          </a:p>
        </p:txBody>
      </p:sp>
      <p:sp>
        <p:nvSpPr>
          <p:cNvPr id="2" name="Title Placeholder 1"/>
          <p:cNvSpPr>
            <a:spLocks noGrp="1"/>
          </p:cNvSpPr>
          <p:nvPr>
            <p:ph type="title"/>
          </p:nvPr>
        </p:nvSpPr>
        <p:spPr>
          <a:xfrm>
            <a:off x="628650" y="365126"/>
            <a:ext cx="7886700" cy="1325563"/>
          </a:xfrm>
          <a:prstGeom prst="rect">
            <a:avLst/>
          </a:prstGeom>
          <a:solidFill>
            <a:schemeClr val="bg1"/>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93634" y="6233341"/>
            <a:ext cx="5876867" cy="365125"/>
          </a:xfrm>
          <a:prstGeom prst="rect">
            <a:avLst/>
          </a:prstGeom>
        </p:spPr>
        <p:txBody>
          <a:bodyPr vert="horz" lIns="91440" tIns="45720" rIns="91440" bIns="45720" rtlCol="0" anchor="ctr"/>
          <a:lstStyle>
            <a:lvl1pPr algn="l">
              <a:defRPr sz="900">
                <a:solidFill>
                  <a:schemeClr val="tx2"/>
                </a:solidFill>
              </a:defRPr>
            </a:lvl1pPr>
          </a:lstStyle>
          <a:p>
            <a:r>
              <a:rPr lang="en-US" dirty="0" smtClean="0">
                <a:solidFill>
                  <a:srgbClr val="FFFFFF"/>
                </a:solidFill>
              </a:rPr>
              <a:t>www.milbank.org				@MilbankFund</a:t>
            </a:r>
            <a:endParaRPr lang="en-US" dirty="0">
              <a:solidFill>
                <a:srgbClr val="FFFFFF"/>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CFD8BDD-3311-4082-A34C-11C4D995C3DC}" type="slidenum">
              <a:rPr lang="en-US" smtClean="0">
                <a:solidFill>
                  <a:prstClr val="black">
                    <a:tint val="75000"/>
                  </a:prstClr>
                </a:solidFill>
              </a:rPr>
              <a:pPr/>
              <a:t>‹#›</a:t>
            </a:fld>
            <a:endParaRPr lang="en-US">
              <a:solidFill>
                <a:prstClr val="black">
                  <a:tint val="75000"/>
                </a:prstClr>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38157" y="5881512"/>
            <a:ext cx="1142864" cy="976489"/>
          </a:xfrm>
          <a:prstGeom prst="rect">
            <a:avLst/>
          </a:prstGeom>
        </p:spPr>
      </p:pic>
    </p:spTree>
    <p:extLst>
      <p:ext uri="{BB962C8B-B14F-4D97-AF65-F5344CB8AC3E}">
        <p14:creationId xmlns:p14="http://schemas.microsoft.com/office/powerpoint/2010/main" val="1756335165"/>
      </p:ext>
    </p:extLst>
  </p:cSld>
  <p:clrMap bg1="lt1" tx1="dk1" bg2="lt2" tx2="dk2" accent1="accent1" accent2="accent2" accent3="accent3" accent4="accent4" accent5="accent5" accent6="accent6" hlink="hlink" folHlink="folHlink"/>
  <p:sldLayoutIdLst>
    <p:sldLayoutId id="2147483704" r:id="rId1"/>
  </p:sldLayoutIdLst>
  <p:timing>
    <p:tnLst>
      <p:par>
        <p:cTn id="1" dur="indefinite" restart="never" nodeType="tmRoot"/>
      </p:par>
    </p:tnLst>
  </p:timing>
  <p:hf sldNum="0" hdr="0" ftr="0"/>
  <p:txStyles>
    <p:titleStyle>
      <a:lvl1pPr algn="l" defTabSz="685800" rtl="0" eaLnBrk="1" latinLnBrk="0" hangingPunct="1">
        <a:lnSpc>
          <a:spcPct val="90000"/>
        </a:lnSpc>
        <a:spcBef>
          <a:spcPct val="0"/>
        </a:spcBef>
        <a:buNone/>
        <a:defRPr sz="3300" kern="1200">
          <a:solidFill>
            <a:schemeClr val="bg2"/>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chemeClr val="bg1"/>
        </a:buClr>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bg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bg1"/>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bg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bg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1" name="Footer Placeholder 4"/>
          <p:cNvSpPr txBox="1">
            <a:spLocks/>
          </p:cNvSpPr>
          <p:nvPr userDrawn="1"/>
        </p:nvSpPr>
        <p:spPr>
          <a:xfrm>
            <a:off x="628650" y="6299973"/>
            <a:ext cx="5941851" cy="477879"/>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smtClean="0">
                <a:solidFill>
                  <a:prstClr val="black"/>
                </a:solidFill>
              </a:rPr>
              <a:t> </a:t>
            </a:r>
            <a:endParaRPr lang="en-US" sz="1350" dirty="0">
              <a:solidFill>
                <a:prstClr val="black"/>
              </a:solidFill>
            </a:endParaRPr>
          </a:p>
        </p:txBody>
      </p:sp>
      <p:sp>
        <p:nvSpPr>
          <p:cNvPr id="2" name="Title Placeholder 1"/>
          <p:cNvSpPr>
            <a:spLocks noGrp="1"/>
          </p:cNvSpPr>
          <p:nvPr>
            <p:ph type="title"/>
          </p:nvPr>
        </p:nvSpPr>
        <p:spPr>
          <a:xfrm>
            <a:off x="628650" y="365126"/>
            <a:ext cx="7886700" cy="1325563"/>
          </a:xfrm>
          <a:prstGeom prst="rect">
            <a:avLst/>
          </a:prstGeom>
          <a:solidFill>
            <a:schemeClr val="bg1"/>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93634" y="6266603"/>
            <a:ext cx="5876867" cy="365125"/>
          </a:xfrm>
          <a:prstGeom prst="rect">
            <a:avLst/>
          </a:prstGeom>
        </p:spPr>
        <p:txBody>
          <a:bodyPr vert="horz" lIns="91440" tIns="45720" rIns="91440" bIns="45720" rtlCol="0" anchor="ctr"/>
          <a:lstStyle>
            <a:lvl1pPr algn="l">
              <a:defRPr sz="900">
                <a:solidFill>
                  <a:schemeClr val="tx2"/>
                </a:solidFill>
              </a:defRPr>
            </a:lvl1pPr>
          </a:lstStyle>
          <a:p>
            <a:r>
              <a:rPr lang="en-US" dirty="0" smtClean="0">
                <a:solidFill>
                  <a:srgbClr val="FFFFFF"/>
                </a:solidFill>
              </a:rPr>
              <a:t>www.milbank.org				@MilbankFund</a:t>
            </a:r>
            <a:endParaRPr lang="en-US" dirty="0">
              <a:solidFill>
                <a:srgbClr val="FFFFFF"/>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CFD8BDD-3311-4082-A34C-11C4D995C3DC}" type="slidenum">
              <a:rPr lang="en-US" smtClean="0">
                <a:solidFill>
                  <a:prstClr val="black">
                    <a:tint val="75000"/>
                  </a:prstClr>
                </a:solidFill>
              </a:rPr>
              <a:pPr/>
              <a:t>‹#›</a:t>
            </a:fld>
            <a:endParaRPr lang="en-US">
              <a:solidFill>
                <a:prstClr val="black">
                  <a:tint val="75000"/>
                </a:prstClr>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88145" y="6149218"/>
            <a:ext cx="829547" cy="708783"/>
          </a:xfrm>
          <a:prstGeom prst="rect">
            <a:avLst/>
          </a:prstGeom>
        </p:spPr>
      </p:pic>
    </p:spTree>
    <p:extLst>
      <p:ext uri="{BB962C8B-B14F-4D97-AF65-F5344CB8AC3E}">
        <p14:creationId xmlns:p14="http://schemas.microsoft.com/office/powerpoint/2010/main" val="1549145103"/>
      </p:ext>
    </p:extLst>
  </p:cSld>
  <p:clrMap bg1="lt1" tx1="dk1" bg2="lt2" tx2="dk2" accent1="accent1" accent2="accent2" accent3="accent3" accent4="accent4" accent5="accent5" accent6="accent6" hlink="hlink" folHlink="folHlink"/>
  <p:sldLayoutIdLst>
    <p:sldLayoutId id="2147483706" r:id="rId1"/>
  </p:sldLayoutIdLst>
  <p:timing>
    <p:tnLst>
      <p:par>
        <p:cTn id="1" dur="indefinite" restart="never" nodeType="tmRoot"/>
      </p:par>
    </p:tnLst>
  </p:timing>
  <p:hf sldNum="0" hdr="0" ftr="0"/>
  <p:txStyles>
    <p:titleStyle>
      <a:lvl1pPr algn="l" defTabSz="685800" rtl="0" eaLnBrk="1" latinLnBrk="0" hangingPunct="1">
        <a:lnSpc>
          <a:spcPct val="90000"/>
        </a:lnSpc>
        <a:spcBef>
          <a:spcPct val="0"/>
        </a:spcBef>
        <a:buNone/>
        <a:defRPr sz="3300" kern="1200">
          <a:solidFill>
            <a:schemeClr val="bg2"/>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chemeClr val="bg1"/>
        </a:buClr>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bg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bg1"/>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bg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bg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1" name="Footer Placeholder 4"/>
          <p:cNvSpPr txBox="1">
            <a:spLocks/>
          </p:cNvSpPr>
          <p:nvPr userDrawn="1"/>
        </p:nvSpPr>
        <p:spPr>
          <a:xfrm>
            <a:off x="628650" y="6176964"/>
            <a:ext cx="5941851" cy="477879"/>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smtClean="0">
                <a:solidFill>
                  <a:prstClr val="black"/>
                </a:solidFill>
              </a:rPr>
              <a:t> </a:t>
            </a:r>
            <a:endParaRPr lang="en-US" sz="1350" dirty="0">
              <a:solidFill>
                <a:prstClr val="black"/>
              </a:solidFill>
            </a:endParaRPr>
          </a:p>
        </p:txBody>
      </p:sp>
      <p:sp>
        <p:nvSpPr>
          <p:cNvPr id="2" name="Title Placeholder 1"/>
          <p:cNvSpPr>
            <a:spLocks noGrp="1"/>
          </p:cNvSpPr>
          <p:nvPr>
            <p:ph type="title"/>
          </p:nvPr>
        </p:nvSpPr>
        <p:spPr>
          <a:xfrm>
            <a:off x="628650" y="365126"/>
            <a:ext cx="7886700" cy="1325563"/>
          </a:xfrm>
          <a:prstGeom prst="rect">
            <a:avLst/>
          </a:prstGeom>
          <a:solidFill>
            <a:schemeClr val="bg1"/>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93634" y="6233341"/>
            <a:ext cx="5876867" cy="365125"/>
          </a:xfrm>
          <a:prstGeom prst="rect">
            <a:avLst/>
          </a:prstGeom>
        </p:spPr>
        <p:txBody>
          <a:bodyPr vert="horz" lIns="91440" tIns="45720" rIns="91440" bIns="45720" rtlCol="0" anchor="ctr"/>
          <a:lstStyle>
            <a:lvl1pPr algn="l">
              <a:defRPr sz="900">
                <a:solidFill>
                  <a:schemeClr val="tx2"/>
                </a:solidFill>
              </a:defRPr>
            </a:lvl1pPr>
          </a:lstStyle>
          <a:p>
            <a:r>
              <a:rPr lang="en-US" dirty="0" smtClean="0">
                <a:solidFill>
                  <a:srgbClr val="FFFFFF"/>
                </a:solidFill>
              </a:rPr>
              <a:t>www.milbank.org				@MilbankFund</a:t>
            </a:r>
            <a:endParaRPr lang="en-US" dirty="0">
              <a:solidFill>
                <a:srgbClr val="FFFFFF"/>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CFD8BDD-3311-4082-A34C-11C4D995C3DC}" type="slidenum">
              <a:rPr lang="en-US" smtClean="0">
                <a:solidFill>
                  <a:prstClr val="black">
                    <a:tint val="75000"/>
                  </a:prstClr>
                </a:solidFill>
              </a:rPr>
              <a:pPr/>
              <a:t>‹#›</a:t>
            </a:fld>
            <a:endParaRPr lang="en-US">
              <a:solidFill>
                <a:prstClr val="black">
                  <a:tint val="75000"/>
                </a:prstClr>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38157" y="5881512"/>
            <a:ext cx="1142864" cy="976489"/>
          </a:xfrm>
          <a:prstGeom prst="rect">
            <a:avLst/>
          </a:prstGeom>
        </p:spPr>
      </p:pic>
    </p:spTree>
    <p:extLst>
      <p:ext uri="{BB962C8B-B14F-4D97-AF65-F5344CB8AC3E}">
        <p14:creationId xmlns:p14="http://schemas.microsoft.com/office/powerpoint/2010/main" val="550794533"/>
      </p:ext>
    </p:extLst>
  </p:cSld>
  <p:clrMap bg1="lt1" tx1="dk1" bg2="lt2" tx2="dk2" accent1="accent1" accent2="accent2" accent3="accent3" accent4="accent4" accent5="accent5" accent6="accent6" hlink="hlink" folHlink="folHlink"/>
  <p:sldLayoutIdLst>
    <p:sldLayoutId id="2147483708" r:id="rId1"/>
  </p:sldLayoutIdLst>
  <p:timing>
    <p:tnLst>
      <p:par>
        <p:cTn id="1" dur="indefinite" restart="never" nodeType="tmRoot"/>
      </p:par>
    </p:tnLst>
  </p:timing>
  <p:hf sldNum="0" hdr="0" ftr="0"/>
  <p:txStyles>
    <p:titleStyle>
      <a:lvl1pPr algn="l" defTabSz="685800" rtl="0" eaLnBrk="1" latinLnBrk="0" hangingPunct="1">
        <a:lnSpc>
          <a:spcPct val="90000"/>
        </a:lnSpc>
        <a:spcBef>
          <a:spcPct val="0"/>
        </a:spcBef>
        <a:buNone/>
        <a:defRPr sz="3300" kern="1200">
          <a:solidFill>
            <a:schemeClr val="bg2"/>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chemeClr val="bg1"/>
        </a:buClr>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bg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bg1"/>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bg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bg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1" name="Footer Placeholder 4"/>
          <p:cNvSpPr txBox="1">
            <a:spLocks/>
          </p:cNvSpPr>
          <p:nvPr userDrawn="1"/>
        </p:nvSpPr>
        <p:spPr>
          <a:xfrm>
            <a:off x="628650" y="6176964"/>
            <a:ext cx="5941851" cy="477879"/>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smtClean="0">
                <a:solidFill>
                  <a:prstClr val="black"/>
                </a:solidFill>
              </a:rPr>
              <a:t> </a:t>
            </a:r>
            <a:endParaRPr lang="en-US" sz="1350" dirty="0">
              <a:solidFill>
                <a:prstClr val="black"/>
              </a:solidFill>
            </a:endParaRPr>
          </a:p>
        </p:txBody>
      </p:sp>
      <p:sp>
        <p:nvSpPr>
          <p:cNvPr id="2" name="Title Placeholder 1"/>
          <p:cNvSpPr>
            <a:spLocks noGrp="1"/>
          </p:cNvSpPr>
          <p:nvPr>
            <p:ph type="title"/>
          </p:nvPr>
        </p:nvSpPr>
        <p:spPr>
          <a:xfrm>
            <a:off x="628650" y="365126"/>
            <a:ext cx="7886700" cy="1325563"/>
          </a:xfrm>
          <a:prstGeom prst="rect">
            <a:avLst/>
          </a:prstGeom>
          <a:solidFill>
            <a:schemeClr val="bg1"/>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93634" y="6233341"/>
            <a:ext cx="5876867" cy="365125"/>
          </a:xfrm>
          <a:prstGeom prst="rect">
            <a:avLst/>
          </a:prstGeom>
        </p:spPr>
        <p:txBody>
          <a:bodyPr vert="horz" lIns="91440" tIns="45720" rIns="91440" bIns="45720" rtlCol="0" anchor="ctr"/>
          <a:lstStyle>
            <a:lvl1pPr algn="l">
              <a:defRPr sz="900">
                <a:solidFill>
                  <a:schemeClr val="tx2"/>
                </a:solidFill>
              </a:defRPr>
            </a:lvl1pPr>
          </a:lstStyle>
          <a:p>
            <a:r>
              <a:rPr lang="en-US" dirty="0" smtClean="0">
                <a:solidFill>
                  <a:srgbClr val="FFFFFF"/>
                </a:solidFill>
              </a:rPr>
              <a:t>www.milbank.org				@MilbankFund</a:t>
            </a:r>
            <a:endParaRPr lang="en-US" dirty="0">
              <a:solidFill>
                <a:srgbClr val="FFFFFF"/>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CFD8BDD-3311-4082-A34C-11C4D995C3DC}" type="slidenum">
              <a:rPr lang="en-US" smtClean="0">
                <a:solidFill>
                  <a:prstClr val="black">
                    <a:tint val="75000"/>
                  </a:prstClr>
                </a:solidFill>
              </a:rPr>
              <a:pPr/>
              <a:t>‹#›</a:t>
            </a:fld>
            <a:endParaRPr lang="en-US">
              <a:solidFill>
                <a:prstClr val="black">
                  <a:tint val="75000"/>
                </a:prstClr>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38157" y="5881512"/>
            <a:ext cx="1142864" cy="976489"/>
          </a:xfrm>
          <a:prstGeom prst="rect">
            <a:avLst/>
          </a:prstGeom>
        </p:spPr>
      </p:pic>
    </p:spTree>
    <p:extLst>
      <p:ext uri="{BB962C8B-B14F-4D97-AF65-F5344CB8AC3E}">
        <p14:creationId xmlns:p14="http://schemas.microsoft.com/office/powerpoint/2010/main" val="4168352331"/>
      </p:ext>
    </p:extLst>
  </p:cSld>
  <p:clrMap bg1="lt1" tx1="dk1" bg2="lt2" tx2="dk2" accent1="accent1" accent2="accent2" accent3="accent3" accent4="accent4" accent5="accent5" accent6="accent6" hlink="hlink" folHlink="folHlink"/>
  <p:sldLayoutIdLst>
    <p:sldLayoutId id="2147483710" r:id="rId1"/>
  </p:sldLayoutIdLst>
  <p:timing>
    <p:tnLst>
      <p:par>
        <p:cTn id="1" dur="indefinite" restart="never" nodeType="tmRoot"/>
      </p:par>
    </p:tnLst>
  </p:timing>
  <p:hf sldNum="0" hdr="0" ftr="0"/>
  <p:txStyles>
    <p:titleStyle>
      <a:lvl1pPr algn="l" defTabSz="685800" rtl="0" eaLnBrk="1" latinLnBrk="0" hangingPunct="1">
        <a:lnSpc>
          <a:spcPct val="90000"/>
        </a:lnSpc>
        <a:spcBef>
          <a:spcPct val="0"/>
        </a:spcBef>
        <a:buNone/>
        <a:defRPr sz="3300" kern="1200">
          <a:solidFill>
            <a:schemeClr val="bg2"/>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chemeClr val="bg1"/>
        </a:buClr>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bg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bg1"/>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bg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bg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1" name="Footer Placeholder 4"/>
          <p:cNvSpPr txBox="1">
            <a:spLocks/>
          </p:cNvSpPr>
          <p:nvPr userDrawn="1"/>
        </p:nvSpPr>
        <p:spPr>
          <a:xfrm>
            <a:off x="628650" y="6176964"/>
            <a:ext cx="5941851" cy="477879"/>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smtClean="0">
                <a:solidFill>
                  <a:prstClr val="black"/>
                </a:solidFill>
              </a:rPr>
              <a:t> </a:t>
            </a:r>
            <a:endParaRPr lang="en-US" sz="1350" dirty="0">
              <a:solidFill>
                <a:prstClr val="black"/>
              </a:solidFill>
            </a:endParaRPr>
          </a:p>
        </p:txBody>
      </p:sp>
      <p:sp>
        <p:nvSpPr>
          <p:cNvPr id="2" name="Title Placeholder 1"/>
          <p:cNvSpPr>
            <a:spLocks noGrp="1"/>
          </p:cNvSpPr>
          <p:nvPr>
            <p:ph type="title"/>
          </p:nvPr>
        </p:nvSpPr>
        <p:spPr>
          <a:xfrm>
            <a:off x="628650" y="365126"/>
            <a:ext cx="7886700" cy="1325563"/>
          </a:xfrm>
          <a:prstGeom prst="rect">
            <a:avLst/>
          </a:prstGeom>
          <a:solidFill>
            <a:schemeClr val="bg1"/>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93634" y="6233341"/>
            <a:ext cx="5876867" cy="365125"/>
          </a:xfrm>
          <a:prstGeom prst="rect">
            <a:avLst/>
          </a:prstGeom>
        </p:spPr>
        <p:txBody>
          <a:bodyPr vert="horz" lIns="91440" tIns="45720" rIns="91440" bIns="45720" rtlCol="0" anchor="ctr"/>
          <a:lstStyle>
            <a:lvl1pPr algn="l">
              <a:defRPr sz="900">
                <a:solidFill>
                  <a:schemeClr val="tx2"/>
                </a:solidFill>
              </a:defRPr>
            </a:lvl1pPr>
          </a:lstStyle>
          <a:p>
            <a:r>
              <a:rPr lang="en-US" dirty="0" smtClean="0">
                <a:solidFill>
                  <a:srgbClr val="FFFFFF"/>
                </a:solidFill>
              </a:rPr>
              <a:t>www.milbank.org				@MilbankFund</a:t>
            </a:r>
            <a:endParaRPr lang="en-US" dirty="0">
              <a:solidFill>
                <a:srgbClr val="FFFFFF"/>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CFD8BDD-3311-4082-A34C-11C4D995C3DC}" type="slidenum">
              <a:rPr lang="en-US" smtClean="0">
                <a:solidFill>
                  <a:prstClr val="black">
                    <a:tint val="75000"/>
                  </a:prstClr>
                </a:solidFill>
              </a:rPr>
              <a:pPr/>
              <a:t>‹#›</a:t>
            </a:fld>
            <a:endParaRPr lang="en-US">
              <a:solidFill>
                <a:prstClr val="black">
                  <a:tint val="75000"/>
                </a:prstClr>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38157" y="5881512"/>
            <a:ext cx="1142864" cy="976489"/>
          </a:xfrm>
          <a:prstGeom prst="rect">
            <a:avLst/>
          </a:prstGeom>
        </p:spPr>
      </p:pic>
    </p:spTree>
    <p:extLst>
      <p:ext uri="{BB962C8B-B14F-4D97-AF65-F5344CB8AC3E}">
        <p14:creationId xmlns:p14="http://schemas.microsoft.com/office/powerpoint/2010/main" val="1210133680"/>
      </p:ext>
    </p:extLst>
  </p:cSld>
  <p:clrMap bg1="lt1" tx1="dk1" bg2="lt2" tx2="dk2" accent1="accent1" accent2="accent2" accent3="accent3" accent4="accent4" accent5="accent5" accent6="accent6" hlink="hlink" folHlink="folHlink"/>
  <p:sldLayoutIdLst>
    <p:sldLayoutId id="2147483712" r:id="rId1"/>
  </p:sldLayoutIdLst>
  <p:timing>
    <p:tnLst>
      <p:par>
        <p:cTn id="1" dur="indefinite" restart="never" nodeType="tmRoot"/>
      </p:par>
    </p:tnLst>
  </p:timing>
  <p:hf sldNum="0" hdr="0" ftr="0"/>
  <p:txStyles>
    <p:titleStyle>
      <a:lvl1pPr algn="l" defTabSz="685800" rtl="0" eaLnBrk="1" latinLnBrk="0" hangingPunct="1">
        <a:lnSpc>
          <a:spcPct val="90000"/>
        </a:lnSpc>
        <a:spcBef>
          <a:spcPct val="0"/>
        </a:spcBef>
        <a:buNone/>
        <a:defRPr sz="3300" kern="1200">
          <a:solidFill>
            <a:schemeClr val="bg2"/>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chemeClr val="bg1"/>
        </a:buClr>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bg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bg1"/>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bg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bg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1" name="Footer Placeholder 4"/>
          <p:cNvSpPr txBox="1">
            <a:spLocks/>
          </p:cNvSpPr>
          <p:nvPr userDrawn="1"/>
        </p:nvSpPr>
        <p:spPr>
          <a:xfrm>
            <a:off x="628650" y="6176964"/>
            <a:ext cx="5941851" cy="477879"/>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smtClean="0">
                <a:solidFill>
                  <a:prstClr val="black"/>
                </a:solidFill>
              </a:rPr>
              <a:t> </a:t>
            </a:r>
            <a:endParaRPr lang="en-US" sz="1350" dirty="0">
              <a:solidFill>
                <a:prstClr val="black"/>
              </a:solidFill>
            </a:endParaRPr>
          </a:p>
        </p:txBody>
      </p:sp>
      <p:sp>
        <p:nvSpPr>
          <p:cNvPr id="2" name="Title Placeholder 1"/>
          <p:cNvSpPr>
            <a:spLocks noGrp="1"/>
          </p:cNvSpPr>
          <p:nvPr>
            <p:ph type="title"/>
          </p:nvPr>
        </p:nvSpPr>
        <p:spPr>
          <a:xfrm>
            <a:off x="628650" y="365126"/>
            <a:ext cx="7886700" cy="1325563"/>
          </a:xfrm>
          <a:prstGeom prst="rect">
            <a:avLst/>
          </a:prstGeom>
          <a:solidFill>
            <a:schemeClr val="bg1"/>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93634" y="6233341"/>
            <a:ext cx="5876867" cy="365125"/>
          </a:xfrm>
          <a:prstGeom prst="rect">
            <a:avLst/>
          </a:prstGeom>
        </p:spPr>
        <p:txBody>
          <a:bodyPr vert="horz" lIns="91440" tIns="45720" rIns="91440" bIns="45720" rtlCol="0" anchor="ctr"/>
          <a:lstStyle>
            <a:lvl1pPr algn="l">
              <a:defRPr sz="900">
                <a:solidFill>
                  <a:schemeClr val="tx2"/>
                </a:solidFill>
              </a:defRPr>
            </a:lvl1pPr>
          </a:lstStyle>
          <a:p>
            <a:r>
              <a:rPr lang="en-US" dirty="0" smtClean="0">
                <a:solidFill>
                  <a:srgbClr val="FFFFFF"/>
                </a:solidFill>
              </a:rPr>
              <a:t>www.milbank.org				@MilbankFund</a:t>
            </a:r>
            <a:endParaRPr lang="en-US" dirty="0">
              <a:solidFill>
                <a:srgbClr val="FFFFFF"/>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CFD8BDD-3311-4082-A34C-11C4D995C3DC}" type="slidenum">
              <a:rPr lang="en-US" smtClean="0">
                <a:solidFill>
                  <a:prstClr val="black">
                    <a:tint val="75000"/>
                  </a:prstClr>
                </a:solidFill>
              </a:rPr>
              <a:pPr/>
              <a:t>‹#›</a:t>
            </a:fld>
            <a:endParaRPr lang="en-US">
              <a:solidFill>
                <a:prstClr val="black">
                  <a:tint val="75000"/>
                </a:prstClr>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38157" y="5881512"/>
            <a:ext cx="1142864" cy="976489"/>
          </a:xfrm>
          <a:prstGeom prst="rect">
            <a:avLst/>
          </a:prstGeom>
        </p:spPr>
      </p:pic>
    </p:spTree>
    <p:extLst>
      <p:ext uri="{BB962C8B-B14F-4D97-AF65-F5344CB8AC3E}">
        <p14:creationId xmlns:p14="http://schemas.microsoft.com/office/powerpoint/2010/main" val="206762598"/>
      </p:ext>
    </p:extLst>
  </p:cSld>
  <p:clrMap bg1="lt1" tx1="dk1" bg2="lt2" tx2="dk2" accent1="accent1" accent2="accent2" accent3="accent3" accent4="accent4" accent5="accent5" accent6="accent6" hlink="hlink" folHlink="folHlink"/>
  <p:sldLayoutIdLst>
    <p:sldLayoutId id="2147483714" r:id="rId1"/>
  </p:sldLayoutIdLst>
  <p:timing>
    <p:tnLst>
      <p:par>
        <p:cTn id="1" dur="indefinite" restart="never" nodeType="tmRoot"/>
      </p:par>
    </p:tnLst>
  </p:timing>
  <p:hf sldNum="0" hdr="0" ftr="0"/>
  <p:txStyles>
    <p:titleStyle>
      <a:lvl1pPr algn="l" defTabSz="685800" rtl="0" eaLnBrk="1" latinLnBrk="0" hangingPunct="1">
        <a:lnSpc>
          <a:spcPct val="90000"/>
        </a:lnSpc>
        <a:spcBef>
          <a:spcPct val="0"/>
        </a:spcBef>
        <a:buNone/>
        <a:defRPr sz="3300" kern="1200">
          <a:solidFill>
            <a:schemeClr val="bg2"/>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chemeClr val="bg1"/>
        </a:buClr>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bg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bg1"/>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bg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bg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1" name="Footer Placeholder 4"/>
          <p:cNvSpPr txBox="1">
            <a:spLocks/>
          </p:cNvSpPr>
          <p:nvPr userDrawn="1"/>
        </p:nvSpPr>
        <p:spPr>
          <a:xfrm>
            <a:off x="628650" y="6176964"/>
            <a:ext cx="5941851" cy="477879"/>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smtClean="0">
                <a:solidFill>
                  <a:prstClr val="black"/>
                </a:solidFill>
              </a:rPr>
              <a:t> </a:t>
            </a:r>
            <a:endParaRPr lang="en-US" sz="1350" dirty="0">
              <a:solidFill>
                <a:prstClr val="black"/>
              </a:solidFill>
            </a:endParaRPr>
          </a:p>
        </p:txBody>
      </p:sp>
      <p:sp>
        <p:nvSpPr>
          <p:cNvPr id="2" name="Title Placeholder 1"/>
          <p:cNvSpPr>
            <a:spLocks noGrp="1"/>
          </p:cNvSpPr>
          <p:nvPr>
            <p:ph type="title"/>
          </p:nvPr>
        </p:nvSpPr>
        <p:spPr>
          <a:xfrm>
            <a:off x="628650" y="365126"/>
            <a:ext cx="7886700" cy="1325563"/>
          </a:xfrm>
          <a:prstGeom prst="rect">
            <a:avLst/>
          </a:prstGeom>
          <a:solidFill>
            <a:schemeClr val="bg1"/>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93634" y="6233341"/>
            <a:ext cx="5876867" cy="365125"/>
          </a:xfrm>
          <a:prstGeom prst="rect">
            <a:avLst/>
          </a:prstGeom>
        </p:spPr>
        <p:txBody>
          <a:bodyPr vert="horz" lIns="91440" tIns="45720" rIns="91440" bIns="45720" rtlCol="0" anchor="ctr"/>
          <a:lstStyle>
            <a:lvl1pPr algn="l">
              <a:defRPr sz="900">
                <a:solidFill>
                  <a:schemeClr val="tx2"/>
                </a:solidFill>
              </a:defRPr>
            </a:lvl1pPr>
          </a:lstStyle>
          <a:p>
            <a:r>
              <a:rPr lang="en-US" dirty="0" smtClean="0">
                <a:solidFill>
                  <a:srgbClr val="FFFFFF"/>
                </a:solidFill>
              </a:rPr>
              <a:t>www.milbank.org				@MilbankFund</a:t>
            </a:r>
            <a:endParaRPr lang="en-US" dirty="0">
              <a:solidFill>
                <a:srgbClr val="FFFFFF"/>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CFD8BDD-3311-4082-A34C-11C4D995C3DC}" type="slidenum">
              <a:rPr lang="en-US" smtClean="0">
                <a:solidFill>
                  <a:prstClr val="black">
                    <a:tint val="75000"/>
                  </a:prstClr>
                </a:solidFill>
              </a:rPr>
              <a:pPr/>
              <a:t>‹#›</a:t>
            </a:fld>
            <a:endParaRPr lang="en-US">
              <a:solidFill>
                <a:prstClr val="black">
                  <a:tint val="75000"/>
                </a:prstClr>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38157" y="5881512"/>
            <a:ext cx="1142864" cy="976489"/>
          </a:xfrm>
          <a:prstGeom prst="rect">
            <a:avLst/>
          </a:prstGeom>
        </p:spPr>
      </p:pic>
    </p:spTree>
    <p:extLst>
      <p:ext uri="{BB962C8B-B14F-4D97-AF65-F5344CB8AC3E}">
        <p14:creationId xmlns:p14="http://schemas.microsoft.com/office/powerpoint/2010/main" val="1048440415"/>
      </p:ext>
    </p:extLst>
  </p:cSld>
  <p:clrMap bg1="lt1" tx1="dk1" bg2="lt2" tx2="dk2" accent1="accent1" accent2="accent2" accent3="accent3" accent4="accent4" accent5="accent5" accent6="accent6" hlink="hlink" folHlink="folHlink"/>
  <p:sldLayoutIdLst>
    <p:sldLayoutId id="2147483716" r:id="rId1"/>
  </p:sldLayoutIdLst>
  <p:timing>
    <p:tnLst>
      <p:par>
        <p:cTn id="1" dur="indefinite" restart="never" nodeType="tmRoot"/>
      </p:par>
    </p:tnLst>
  </p:timing>
  <p:hf sldNum="0" hdr="0" ftr="0"/>
  <p:txStyles>
    <p:titleStyle>
      <a:lvl1pPr algn="l" defTabSz="685800" rtl="0" eaLnBrk="1" latinLnBrk="0" hangingPunct="1">
        <a:lnSpc>
          <a:spcPct val="90000"/>
        </a:lnSpc>
        <a:spcBef>
          <a:spcPct val="0"/>
        </a:spcBef>
        <a:buNone/>
        <a:defRPr sz="3300" kern="1200">
          <a:solidFill>
            <a:schemeClr val="bg2"/>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chemeClr val="bg1"/>
        </a:buClr>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bg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bg1"/>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bg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bg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1" name="Footer Placeholder 4"/>
          <p:cNvSpPr txBox="1">
            <a:spLocks/>
          </p:cNvSpPr>
          <p:nvPr userDrawn="1"/>
        </p:nvSpPr>
        <p:spPr>
          <a:xfrm>
            <a:off x="628650" y="6176964"/>
            <a:ext cx="5941851" cy="477879"/>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smtClean="0">
                <a:solidFill>
                  <a:prstClr val="black"/>
                </a:solidFill>
              </a:rPr>
              <a:t> </a:t>
            </a:r>
            <a:endParaRPr lang="en-US" sz="1350" dirty="0">
              <a:solidFill>
                <a:prstClr val="black"/>
              </a:solidFill>
            </a:endParaRPr>
          </a:p>
        </p:txBody>
      </p:sp>
      <p:sp>
        <p:nvSpPr>
          <p:cNvPr id="2" name="Title Placeholder 1"/>
          <p:cNvSpPr>
            <a:spLocks noGrp="1"/>
          </p:cNvSpPr>
          <p:nvPr>
            <p:ph type="title"/>
          </p:nvPr>
        </p:nvSpPr>
        <p:spPr>
          <a:xfrm>
            <a:off x="628650" y="365126"/>
            <a:ext cx="7886700" cy="1325563"/>
          </a:xfrm>
          <a:prstGeom prst="rect">
            <a:avLst/>
          </a:prstGeom>
          <a:solidFill>
            <a:schemeClr val="bg1"/>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93634" y="6233341"/>
            <a:ext cx="5876867" cy="365125"/>
          </a:xfrm>
          <a:prstGeom prst="rect">
            <a:avLst/>
          </a:prstGeom>
        </p:spPr>
        <p:txBody>
          <a:bodyPr vert="horz" lIns="91440" tIns="45720" rIns="91440" bIns="45720" rtlCol="0" anchor="ctr"/>
          <a:lstStyle>
            <a:lvl1pPr algn="l">
              <a:defRPr sz="900">
                <a:solidFill>
                  <a:schemeClr val="tx2"/>
                </a:solidFill>
              </a:defRPr>
            </a:lvl1pPr>
          </a:lstStyle>
          <a:p>
            <a:r>
              <a:rPr lang="en-US" dirty="0" smtClean="0">
                <a:solidFill>
                  <a:srgbClr val="FFFFFF"/>
                </a:solidFill>
              </a:rPr>
              <a:t>www.milbank.org				@MilbankFund</a:t>
            </a:r>
            <a:endParaRPr lang="en-US" dirty="0">
              <a:solidFill>
                <a:srgbClr val="FFFFFF"/>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CFD8BDD-3311-4082-A34C-11C4D995C3DC}" type="slidenum">
              <a:rPr lang="en-US" smtClean="0">
                <a:solidFill>
                  <a:prstClr val="black">
                    <a:tint val="75000"/>
                  </a:prstClr>
                </a:solidFill>
              </a:rPr>
              <a:pPr/>
              <a:t>‹#›</a:t>
            </a:fld>
            <a:endParaRPr lang="en-US">
              <a:solidFill>
                <a:prstClr val="black">
                  <a:tint val="75000"/>
                </a:prstClr>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38157" y="5881512"/>
            <a:ext cx="1142864" cy="976489"/>
          </a:xfrm>
          <a:prstGeom prst="rect">
            <a:avLst/>
          </a:prstGeom>
        </p:spPr>
      </p:pic>
    </p:spTree>
    <p:extLst>
      <p:ext uri="{BB962C8B-B14F-4D97-AF65-F5344CB8AC3E}">
        <p14:creationId xmlns:p14="http://schemas.microsoft.com/office/powerpoint/2010/main" val="469328825"/>
      </p:ext>
    </p:extLst>
  </p:cSld>
  <p:clrMap bg1="lt1" tx1="dk1" bg2="lt2" tx2="dk2" accent1="accent1" accent2="accent2" accent3="accent3" accent4="accent4" accent5="accent5" accent6="accent6" hlink="hlink" folHlink="folHlink"/>
  <p:sldLayoutIdLst>
    <p:sldLayoutId id="2147483718" r:id="rId1"/>
  </p:sldLayoutIdLst>
  <p:timing>
    <p:tnLst>
      <p:par>
        <p:cTn id="1" dur="indefinite" restart="never" nodeType="tmRoot"/>
      </p:par>
    </p:tnLst>
  </p:timing>
  <p:hf sldNum="0" hdr="0" ftr="0"/>
  <p:txStyles>
    <p:titleStyle>
      <a:lvl1pPr algn="l" defTabSz="685800" rtl="0" eaLnBrk="1" latinLnBrk="0" hangingPunct="1">
        <a:lnSpc>
          <a:spcPct val="90000"/>
        </a:lnSpc>
        <a:spcBef>
          <a:spcPct val="0"/>
        </a:spcBef>
        <a:buNone/>
        <a:defRPr sz="3300" kern="1200">
          <a:solidFill>
            <a:schemeClr val="bg2"/>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chemeClr val="bg1"/>
        </a:buClr>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bg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bg1"/>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bg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bg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1" name="Footer Placeholder 4"/>
          <p:cNvSpPr txBox="1">
            <a:spLocks/>
          </p:cNvSpPr>
          <p:nvPr userDrawn="1"/>
        </p:nvSpPr>
        <p:spPr>
          <a:xfrm>
            <a:off x="628650" y="6176964"/>
            <a:ext cx="5941851" cy="477879"/>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smtClean="0">
                <a:solidFill>
                  <a:prstClr val="black"/>
                </a:solidFill>
              </a:rPr>
              <a:t> </a:t>
            </a:r>
            <a:endParaRPr lang="en-US" sz="1350" dirty="0">
              <a:solidFill>
                <a:prstClr val="black"/>
              </a:solidFill>
            </a:endParaRPr>
          </a:p>
        </p:txBody>
      </p:sp>
      <p:sp>
        <p:nvSpPr>
          <p:cNvPr id="2" name="Title Placeholder 1"/>
          <p:cNvSpPr>
            <a:spLocks noGrp="1"/>
          </p:cNvSpPr>
          <p:nvPr>
            <p:ph type="title"/>
          </p:nvPr>
        </p:nvSpPr>
        <p:spPr>
          <a:xfrm>
            <a:off x="628650" y="365126"/>
            <a:ext cx="7886700" cy="1325563"/>
          </a:xfrm>
          <a:prstGeom prst="rect">
            <a:avLst/>
          </a:prstGeom>
          <a:solidFill>
            <a:schemeClr val="bg1"/>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93634" y="6233341"/>
            <a:ext cx="5876867" cy="365125"/>
          </a:xfrm>
          <a:prstGeom prst="rect">
            <a:avLst/>
          </a:prstGeom>
        </p:spPr>
        <p:txBody>
          <a:bodyPr vert="horz" lIns="91440" tIns="45720" rIns="91440" bIns="45720" rtlCol="0" anchor="ctr"/>
          <a:lstStyle>
            <a:lvl1pPr algn="l">
              <a:defRPr sz="900">
                <a:solidFill>
                  <a:schemeClr val="tx2"/>
                </a:solidFill>
              </a:defRPr>
            </a:lvl1pPr>
          </a:lstStyle>
          <a:p>
            <a:r>
              <a:rPr lang="en-US" dirty="0" smtClean="0">
                <a:solidFill>
                  <a:srgbClr val="FFFFFF"/>
                </a:solidFill>
              </a:rPr>
              <a:t>www.milbank.org				@MilbankFund</a:t>
            </a:r>
            <a:endParaRPr lang="en-US" dirty="0">
              <a:solidFill>
                <a:srgbClr val="FFFFFF"/>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CFD8BDD-3311-4082-A34C-11C4D995C3DC}" type="slidenum">
              <a:rPr lang="en-US" smtClean="0">
                <a:solidFill>
                  <a:prstClr val="black">
                    <a:tint val="75000"/>
                  </a:prstClr>
                </a:solidFill>
              </a:rPr>
              <a:pPr/>
              <a:t>‹#›</a:t>
            </a:fld>
            <a:endParaRPr lang="en-US">
              <a:solidFill>
                <a:prstClr val="black">
                  <a:tint val="75000"/>
                </a:prstClr>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38157" y="5881512"/>
            <a:ext cx="1142864" cy="976489"/>
          </a:xfrm>
          <a:prstGeom prst="rect">
            <a:avLst/>
          </a:prstGeom>
        </p:spPr>
      </p:pic>
    </p:spTree>
    <p:extLst>
      <p:ext uri="{BB962C8B-B14F-4D97-AF65-F5344CB8AC3E}">
        <p14:creationId xmlns:p14="http://schemas.microsoft.com/office/powerpoint/2010/main" val="2131213379"/>
      </p:ext>
    </p:extLst>
  </p:cSld>
  <p:clrMap bg1="lt1" tx1="dk1" bg2="lt2" tx2="dk2" accent1="accent1" accent2="accent2" accent3="accent3" accent4="accent4" accent5="accent5" accent6="accent6" hlink="hlink" folHlink="folHlink"/>
  <p:sldLayoutIdLst>
    <p:sldLayoutId id="2147483720" r:id="rId1"/>
  </p:sldLayoutIdLst>
  <p:timing>
    <p:tnLst>
      <p:par>
        <p:cTn id="1" dur="indefinite" restart="never" nodeType="tmRoot"/>
      </p:par>
    </p:tnLst>
  </p:timing>
  <p:hf sldNum="0" hdr="0" ftr="0"/>
  <p:txStyles>
    <p:titleStyle>
      <a:lvl1pPr algn="l" defTabSz="685800" rtl="0" eaLnBrk="1" latinLnBrk="0" hangingPunct="1">
        <a:lnSpc>
          <a:spcPct val="90000"/>
        </a:lnSpc>
        <a:spcBef>
          <a:spcPct val="0"/>
        </a:spcBef>
        <a:buNone/>
        <a:defRPr sz="3300" kern="1200">
          <a:solidFill>
            <a:schemeClr val="bg2"/>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chemeClr val="bg1"/>
        </a:buClr>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bg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bg1"/>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bg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bg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1" name="Footer Placeholder 4"/>
          <p:cNvSpPr txBox="1">
            <a:spLocks/>
          </p:cNvSpPr>
          <p:nvPr userDrawn="1"/>
        </p:nvSpPr>
        <p:spPr>
          <a:xfrm>
            <a:off x="628650" y="6176964"/>
            <a:ext cx="5941851" cy="477879"/>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smtClean="0">
                <a:solidFill>
                  <a:prstClr val="black"/>
                </a:solidFill>
              </a:rPr>
              <a:t> </a:t>
            </a:r>
            <a:endParaRPr lang="en-US" sz="1350" dirty="0">
              <a:solidFill>
                <a:prstClr val="black"/>
              </a:solidFill>
            </a:endParaRPr>
          </a:p>
        </p:txBody>
      </p:sp>
      <p:sp>
        <p:nvSpPr>
          <p:cNvPr id="2" name="Title Placeholder 1"/>
          <p:cNvSpPr>
            <a:spLocks noGrp="1"/>
          </p:cNvSpPr>
          <p:nvPr>
            <p:ph type="title"/>
          </p:nvPr>
        </p:nvSpPr>
        <p:spPr>
          <a:xfrm>
            <a:off x="628650" y="365126"/>
            <a:ext cx="7886700" cy="1325563"/>
          </a:xfrm>
          <a:prstGeom prst="rect">
            <a:avLst/>
          </a:prstGeom>
          <a:solidFill>
            <a:schemeClr val="bg1"/>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93634" y="6233341"/>
            <a:ext cx="5876867" cy="365125"/>
          </a:xfrm>
          <a:prstGeom prst="rect">
            <a:avLst/>
          </a:prstGeom>
        </p:spPr>
        <p:txBody>
          <a:bodyPr vert="horz" lIns="91440" tIns="45720" rIns="91440" bIns="45720" rtlCol="0" anchor="ctr"/>
          <a:lstStyle>
            <a:lvl1pPr algn="l">
              <a:defRPr sz="900">
                <a:solidFill>
                  <a:schemeClr val="tx2"/>
                </a:solidFill>
              </a:defRPr>
            </a:lvl1pPr>
          </a:lstStyle>
          <a:p>
            <a:r>
              <a:rPr lang="en-US" dirty="0" smtClean="0">
                <a:solidFill>
                  <a:srgbClr val="FFFFFF"/>
                </a:solidFill>
              </a:rPr>
              <a:t>www.milbank.org				@MilbankFund</a:t>
            </a:r>
            <a:endParaRPr lang="en-US" dirty="0">
              <a:solidFill>
                <a:srgbClr val="FFFFFF"/>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CFD8BDD-3311-4082-A34C-11C4D995C3DC}" type="slidenum">
              <a:rPr lang="en-US" smtClean="0">
                <a:solidFill>
                  <a:prstClr val="black">
                    <a:tint val="75000"/>
                  </a:prstClr>
                </a:solidFill>
              </a:rPr>
              <a:pPr/>
              <a:t>‹#›</a:t>
            </a:fld>
            <a:endParaRPr lang="en-US">
              <a:solidFill>
                <a:prstClr val="black">
                  <a:tint val="75000"/>
                </a:prstClr>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38157" y="5881512"/>
            <a:ext cx="1142864" cy="976489"/>
          </a:xfrm>
          <a:prstGeom prst="rect">
            <a:avLst/>
          </a:prstGeom>
        </p:spPr>
      </p:pic>
    </p:spTree>
    <p:extLst>
      <p:ext uri="{BB962C8B-B14F-4D97-AF65-F5344CB8AC3E}">
        <p14:creationId xmlns:p14="http://schemas.microsoft.com/office/powerpoint/2010/main" val="782521593"/>
      </p:ext>
    </p:extLst>
  </p:cSld>
  <p:clrMap bg1="lt1" tx1="dk1" bg2="lt2" tx2="dk2" accent1="accent1" accent2="accent2" accent3="accent3" accent4="accent4" accent5="accent5" accent6="accent6" hlink="hlink" folHlink="folHlink"/>
  <p:sldLayoutIdLst>
    <p:sldLayoutId id="2147483722" r:id="rId1"/>
  </p:sldLayoutIdLst>
  <p:timing>
    <p:tnLst>
      <p:par>
        <p:cTn id="1" dur="indefinite" restart="never" nodeType="tmRoot"/>
      </p:par>
    </p:tnLst>
  </p:timing>
  <p:hf sldNum="0" hdr="0" ftr="0"/>
  <p:txStyles>
    <p:titleStyle>
      <a:lvl1pPr algn="l" defTabSz="685800" rtl="0" eaLnBrk="1" latinLnBrk="0" hangingPunct="1">
        <a:lnSpc>
          <a:spcPct val="90000"/>
        </a:lnSpc>
        <a:spcBef>
          <a:spcPct val="0"/>
        </a:spcBef>
        <a:buNone/>
        <a:defRPr sz="3300" kern="1200">
          <a:solidFill>
            <a:schemeClr val="bg2"/>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chemeClr val="bg1"/>
        </a:buClr>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bg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bg1"/>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bg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bg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3"/>
          <p:cNvSpPr>
            <a:spLocks noGrp="1"/>
          </p:cNvSpPr>
          <p:nvPr>
            <p:ph type="dt" sz="half" idx="2"/>
          </p:nvPr>
        </p:nvSpPr>
        <p:spPr>
          <a:xfrm>
            <a:off x="628650" y="6256162"/>
            <a:ext cx="5933017" cy="365125"/>
          </a:xfrm>
          <a:prstGeom prst="rect">
            <a:avLst/>
          </a:prstGeom>
          <a:solidFill>
            <a:schemeClr val="bg1"/>
          </a:solidFill>
        </p:spPr>
        <p:txBody>
          <a:bodyPr/>
          <a:lstStyle>
            <a:lvl1pPr>
              <a:defRPr sz="900">
                <a:solidFill>
                  <a:schemeClr val="tx2"/>
                </a:solidFill>
              </a:defRPr>
            </a:lvl1pPr>
          </a:lstStyle>
          <a:p>
            <a:r>
              <a:rPr lang="en-US" dirty="0" smtClean="0">
                <a:solidFill>
                  <a:srgbClr val="FFFFFF"/>
                </a:solidFill>
              </a:rPr>
              <a:t>www.milbank.org 				@MilbankFund</a:t>
            </a:r>
            <a:endParaRPr lang="en-US" dirty="0">
              <a:solidFill>
                <a:srgbClr val="FFFFFF"/>
              </a:solidFill>
            </a:endParaRPr>
          </a:p>
        </p:txBody>
      </p:sp>
    </p:spTree>
    <p:extLst>
      <p:ext uri="{BB962C8B-B14F-4D97-AF65-F5344CB8AC3E}">
        <p14:creationId xmlns:p14="http://schemas.microsoft.com/office/powerpoint/2010/main" val="478394085"/>
      </p:ext>
    </p:extLst>
  </p:cSld>
  <p:clrMap bg1="lt1" tx1="dk1" bg2="lt2" tx2="dk2" accent1="accent1" accent2="accent2" accent3="accent3" accent4="accent4" accent5="accent5" accent6="accent6" hlink="hlink" folHlink="folHlink"/>
  <p:sldLayoutIdLst>
    <p:sldLayoutId id="2147483688" r:id="rId1"/>
  </p:sldLayoutIdLst>
  <p:timing>
    <p:tnLst>
      <p:par>
        <p:cTn id="1" dur="indefinite" restart="never" nodeType="tmRoot"/>
      </p:par>
    </p:tnLst>
  </p:timing>
  <p:hf sldNum="0" hdr="0" ftr="0"/>
  <p:txStyles>
    <p:title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1" name="Footer Placeholder 4"/>
          <p:cNvSpPr txBox="1">
            <a:spLocks/>
          </p:cNvSpPr>
          <p:nvPr userDrawn="1"/>
        </p:nvSpPr>
        <p:spPr>
          <a:xfrm>
            <a:off x="628650" y="6176964"/>
            <a:ext cx="5941851" cy="477879"/>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smtClean="0">
                <a:solidFill>
                  <a:prstClr val="black"/>
                </a:solidFill>
              </a:rPr>
              <a:t> </a:t>
            </a:r>
            <a:endParaRPr lang="en-US" sz="1350" dirty="0">
              <a:solidFill>
                <a:prstClr val="black"/>
              </a:solidFill>
            </a:endParaRPr>
          </a:p>
        </p:txBody>
      </p:sp>
      <p:sp>
        <p:nvSpPr>
          <p:cNvPr id="2" name="Title Placeholder 1"/>
          <p:cNvSpPr>
            <a:spLocks noGrp="1"/>
          </p:cNvSpPr>
          <p:nvPr>
            <p:ph type="title"/>
          </p:nvPr>
        </p:nvSpPr>
        <p:spPr>
          <a:xfrm>
            <a:off x="628650" y="365126"/>
            <a:ext cx="7886700" cy="1325563"/>
          </a:xfrm>
          <a:prstGeom prst="rect">
            <a:avLst/>
          </a:prstGeom>
          <a:solidFill>
            <a:schemeClr val="bg1"/>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93634" y="6233341"/>
            <a:ext cx="5876867" cy="365125"/>
          </a:xfrm>
          <a:prstGeom prst="rect">
            <a:avLst/>
          </a:prstGeom>
        </p:spPr>
        <p:txBody>
          <a:bodyPr vert="horz" lIns="91440" tIns="45720" rIns="91440" bIns="45720" rtlCol="0" anchor="ctr"/>
          <a:lstStyle>
            <a:lvl1pPr algn="l">
              <a:defRPr sz="900">
                <a:solidFill>
                  <a:schemeClr val="tx2"/>
                </a:solidFill>
              </a:defRPr>
            </a:lvl1pPr>
          </a:lstStyle>
          <a:p>
            <a:r>
              <a:rPr lang="en-US" dirty="0" smtClean="0">
                <a:solidFill>
                  <a:srgbClr val="FFFFFF"/>
                </a:solidFill>
              </a:rPr>
              <a:t>www.milbank.org				@MilbankFund</a:t>
            </a:r>
            <a:endParaRPr lang="en-US" dirty="0">
              <a:solidFill>
                <a:srgbClr val="FFFFFF"/>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CFD8BDD-3311-4082-A34C-11C4D995C3DC}" type="slidenum">
              <a:rPr lang="en-US" smtClean="0">
                <a:solidFill>
                  <a:prstClr val="black">
                    <a:tint val="75000"/>
                  </a:prstClr>
                </a:solidFill>
              </a:rPr>
              <a:pPr/>
              <a:t>‹#›</a:t>
            </a:fld>
            <a:endParaRPr lang="en-US">
              <a:solidFill>
                <a:prstClr val="black">
                  <a:tint val="75000"/>
                </a:prstClr>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38157" y="5881512"/>
            <a:ext cx="1142864" cy="976489"/>
          </a:xfrm>
          <a:prstGeom prst="rect">
            <a:avLst/>
          </a:prstGeom>
        </p:spPr>
      </p:pic>
    </p:spTree>
    <p:extLst>
      <p:ext uri="{BB962C8B-B14F-4D97-AF65-F5344CB8AC3E}">
        <p14:creationId xmlns:p14="http://schemas.microsoft.com/office/powerpoint/2010/main" val="1516924699"/>
      </p:ext>
    </p:extLst>
  </p:cSld>
  <p:clrMap bg1="lt1" tx1="dk1" bg2="lt2" tx2="dk2" accent1="accent1" accent2="accent2" accent3="accent3" accent4="accent4" accent5="accent5" accent6="accent6" hlink="hlink" folHlink="folHlink"/>
  <p:sldLayoutIdLst>
    <p:sldLayoutId id="2147483724" r:id="rId1"/>
  </p:sldLayoutIdLst>
  <p:timing>
    <p:tnLst>
      <p:par>
        <p:cTn id="1" dur="indefinite" restart="never" nodeType="tmRoot"/>
      </p:par>
    </p:tnLst>
  </p:timing>
  <p:hf sldNum="0" hdr="0" ftr="0"/>
  <p:txStyles>
    <p:titleStyle>
      <a:lvl1pPr algn="l" defTabSz="685800" rtl="0" eaLnBrk="1" latinLnBrk="0" hangingPunct="1">
        <a:lnSpc>
          <a:spcPct val="90000"/>
        </a:lnSpc>
        <a:spcBef>
          <a:spcPct val="0"/>
        </a:spcBef>
        <a:buNone/>
        <a:defRPr sz="3300" kern="1200">
          <a:solidFill>
            <a:schemeClr val="bg2"/>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chemeClr val="bg1"/>
        </a:buClr>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bg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bg1"/>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bg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bg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1" name="Footer Placeholder 4"/>
          <p:cNvSpPr txBox="1">
            <a:spLocks/>
          </p:cNvSpPr>
          <p:nvPr userDrawn="1"/>
        </p:nvSpPr>
        <p:spPr>
          <a:xfrm>
            <a:off x="628650" y="6176964"/>
            <a:ext cx="5941851" cy="477879"/>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smtClean="0">
                <a:solidFill>
                  <a:prstClr val="black"/>
                </a:solidFill>
              </a:rPr>
              <a:t> </a:t>
            </a:r>
            <a:endParaRPr lang="en-US" sz="1350" dirty="0">
              <a:solidFill>
                <a:prstClr val="black"/>
              </a:solidFill>
            </a:endParaRPr>
          </a:p>
        </p:txBody>
      </p:sp>
      <p:sp>
        <p:nvSpPr>
          <p:cNvPr id="2" name="Title Placeholder 1"/>
          <p:cNvSpPr>
            <a:spLocks noGrp="1"/>
          </p:cNvSpPr>
          <p:nvPr>
            <p:ph type="title"/>
          </p:nvPr>
        </p:nvSpPr>
        <p:spPr>
          <a:xfrm>
            <a:off x="628650" y="365126"/>
            <a:ext cx="7886700" cy="1325563"/>
          </a:xfrm>
          <a:prstGeom prst="rect">
            <a:avLst/>
          </a:prstGeom>
          <a:solidFill>
            <a:schemeClr val="bg1"/>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93634" y="6233341"/>
            <a:ext cx="5876867" cy="365125"/>
          </a:xfrm>
          <a:prstGeom prst="rect">
            <a:avLst/>
          </a:prstGeom>
        </p:spPr>
        <p:txBody>
          <a:bodyPr vert="horz" lIns="91440" tIns="45720" rIns="91440" bIns="45720" rtlCol="0" anchor="ctr"/>
          <a:lstStyle>
            <a:lvl1pPr algn="l">
              <a:defRPr sz="900">
                <a:solidFill>
                  <a:schemeClr val="tx2"/>
                </a:solidFill>
              </a:defRPr>
            </a:lvl1pPr>
          </a:lstStyle>
          <a:p>
            <a:r>
              <a:rPr lang="en-US" dirty="0" smtClean="0">
                <a:solidFill>
                  <a:srgbClr val="FFFFFF"/>
                </a:solidFill>
              </a:rPr>
              <a:t>www.milbank.org				@MilbankFund</a:t>
            </a:r>
            <a:endParaRPr lang="en-US" dirty="0">
              <a:solidFill>
                <a:srgbClr val="FFFFFF"/>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CFD8BDD-3311-4082-A34C-11C4D995C3DC}" type="slidenum">
              <a:rPr lang="en-US" smtClean="0">
                <a:solidFill>
                  <a:prstClr val="black">
                    <a:tint val="75000"/>
                  </a:prstClr>
                </a:solidFill>
              </a:rPr>
              <a:pPr/>
              <a:t>‹#›</a:t>
            </a:fld>
            <a:endParaRPr lang="en-US">
              <a:solidFill>
                <a:prstClr val="black">
                  <a:tint val="75000"/>
                </a:prstClr>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38157" y="5881512"/>
            <a:ext cx="1142864" cy="976489"/>
          </a:xfrm>
          <a:prstGeom prst="rect">
            <a:avLst/>
          </a:prstGeom>
        </p:spPr>
      </p:pic>
    </p:spTree>
    <p:extLst>
      <p:ext uri="{BB962C8B-B14F-4D97-AF65-F5344CB8AC3E}">
        <p14:creationId xmlns:p14="http://schemas.microsoft.com/office/powerpoint/2010/main" val="2713118958"/>
      </p:ext>
    </p:extLst>
  </p:cSld>
  <p:clrMap bg1="lt1" tx1="dk1" bg2="lt2" tx2="dk2" accent1="accent1" accent2="accent2" accent3="accent3" accent4="accent4" accent5="accent5" accent6="accent6" hlink="hlink" folHlink="folHlink"/>
  <p:sldLayoutIdLst>
    <p:sldLayoutId id="2147483726" r:id="rId1"/>
  </p:sldLayoutIdLst>
  <p:timing>
    <p:tnLst>
      <p:par>
        <p:cTn id="1" dur="indefinite" restart="never" nodeType="tmRoot"/>
      </p:par>
    </p:tnLst>
  </p:timing>
  <p:hf sldNum="0" hdr="0" ftr="0"/>
  <p:txStyles>
    <p:titleStyle>
      <a:lvl1pPr algn="l" defTabSz="685800" rtl="0" eaLnBrk="1" latinLnBrk="0" hangingPunct="1">
        <a:lnSpc>
          <a:spcPct val="90000"/>
        </a:lnSpc>
        <a:spcBef>
          <a:spcPct val="0"/>
        </a:spcBef>
        <a:buNone/>
        <a:defRPr sz="3300" kern="1200">
          <a:solidFill>
            <a:schemeClr val="bg2"/>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chemeClr val="bg1"/>
        </a:buClr>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bg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bg1"/>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bg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bg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1" name="Footer Placeholder 4"/>
          <p:cNvSpPr txBox="1">
            <a:spLocks/>
          </p:cNvSpPr>
          <p:nvPr userDrawn="1"/>
        </p:nvSpPr>
        <p:spPr>
          <a:xfrm>
            <a:off x="628650" y="6176964"/>
            <a:ext cx="5941851" cy="477879"/>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smtClean="0">
                <a:solidFill>
                  <a:prstClr val="black"/>
                </a:solidFill>
              </a:rPr>
              <a:t> </a:t>
            </a:r>
            <a:endParaRPr lang="en-US" sz="1350" dirty="0">
              <a:solidFill>
                <a:prstClr val="black"/>
              </a:solidFill>
            </a:endParaRPr>
          </a:p>
        </p:txBody>
      </p:sp>
      <p:sp>
        <p:nvSpPr>
          <p:cNvPr id="2" name="Title Placeholder 1"/>
          <p:cNvSpPr>
            <a:spLocks noGrp="1"/>
          </p:cNvSpPr>
          <p:nvPr>
            <p:ph type="title"/>
          </p:nvPr>
        </p:nvSpPr>
        <p:spPr>
          <a:xfrm>
            <a:off x="628650" y="365126"/>
            <a:ext cx="7886700" cy="1325563"/>
          </a:xfrm>
          <a:prstGeom prst="rect">
            <a:avLst/>
          </a:prstGeom>
          <a:solidFill>
            <a:schemeClr val="bg1"/>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93634" y="6233341"/>
            <a:ext cx="5876867" cy="365125"/>
          </a:xfrm>
          <a:prstGeom prst="rect">
            <a:avLst/>
          </a:prstGeom>
        </p:spPr>
        <p:txBody>
          <a:bodyPr vert="horz" lIns="91440" tIns="45720" rIns="91440" bIns="45720" rtlCol="0" anchor="ctr"/>
          <a:lstStyle>
            <a:lvl1pPr algn="l">
              <a:defRPr sz="900">
                <a:solidFill>
                  <a:schemeClr val="tx2"/>
                </a:solidFill>
              </a:defRPr>
            </a:lvl1pPr>
          </a:lstStyle>
          <a:p>
            <a:r>
              <a:rPr lang="en-US" dirty="0" smtClean="0">
                <a:solidFill>
                  <a:srgbClr val="FFFFFF"/>
                </a:solidFill>
              </a:rPr>
              <a:t>www.milbank.org				@MilbankFund</a:t>
            </a:r>
            <a:endParaRPr lang="en-US" dirty="0">
              <a:solidFill>
                <a:srgbClr val="FFFFFF"/>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CFD8BDD-3311-4082-A34C-11C4D995C3DC}" type="slidenum">
              <a:rPr lang="en-US" smtClean="0">
                <a:solidFill>
                  <a:prstClr val="black">
                    <a:tint val="75000"/>
                  </a:prstClr>
                </a:solidFill>
              </a:rPr>
              <a:pPr/>
              <a:t>‹#›</a:t>
            </a:fld>
            <a:endParaRPr lang="en-US">
              <a:solidFill>
                <a:prstClr val="black">
                  <a:tint val="75000"/>
                </a:prstClr>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38157" y="5881512"/>
            <a:ext cx="1142864" cy="976489"/>
          </a:xfrm>
          <a:prstGeom prst="rect">
            <a:avLst/>
          </a:prstGeom>
        </p:spPr>
      </p:pic>
    </p:spTree>
    <p:extLst>
      <p:ext uri="{BB962C8B-B14F-4D97-AF65-F5344CB8AC3E}">
        <p14:creationId xmlns:p14="http://schemas.microsoft.com/office/powerpoint/2010/main" val="3214998009"/>
      </p:ext>
    </p:extLst>
  </p:cSld>
  <p:clrMap bg1="lt1" tx1="dk1" bg2="lt2" tx2="dk2" accent1="accent1" accent2="accent2" accent3="accent3" accent4="accent4" accent5="accent5" accent6="accent6" hlink="hlink" folHlink="folHlink"/>
  <p:sldLayoutIdLst>
    <p:sldLayoutId id="2147483728" r:id="rId1"/>
  </p:sldLayoutIdLst>
  <p:timing>
    <p:tnLst>
      <p:par>
        <p:cTn id="1" dur="indefinite" restart="never" nodeType="tmRoot"/>
      </p:par>
    </p:tnLst>
  </p:timing>
  <p:hf sldNum="0" hdr="0" ftr="0"/>
  <p:txStyles>
    <p:titleStyle>
      <a:lvl1pPr algn="l" defTabSz="685800" rtl="0" eaLnBrk="1" latinLnBrk="0" hangingPunct="1">
        <a:lnSpc>
          <a:spcPct val="90000"/>
        </a:lnSpc>
        <a:spcBef>
          <a:spcPct val="0"/>
        </a:spcBef>
        <a:buNone/>
        <a:defRPr sz="3300" kern="1200">
          <a:solidFill>
            <a:schemeClr val="bg2"/>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chemeClr val="bg1"/>
        </a:buClr>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bg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bg1"/>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bg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bg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1" name="Footer Placeholder 4"/>
          <p:cNvSpPr txBox="1">
            <a:spLocks/>
          </p:cNvSpPr>
          <p:nvPr userDrawn="1"/>
        </p:nvSpPr>
        <p:spPr>
          <a:xfrm>
            <a:off x="628650" y="6176964"/>
            <a:ext cx="5941851" cy="477879"/>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smtClean="0">
                <a:solidFill>
                  <a:prstClr val="black"/>
                </a:solidFill>
              </a:rPr>
              <a:t> </a:t>
            </a:r>
            <a:endParaRPr lang="en-US" sz="1350" dirty="0">
              <a:solidFill>
                <a:prstClr val="black"/>
              </a:solidFill>
            </a:endParaRPr>
          </a:p>
        </p:txBody>
      </p:sp>
      <p:sp>
        <p:nvSpPr>
          <p:cNvPr id="2" name="Title Placeholder 1"/>
          <p:cNvSpPr>
            <a:spLocks noGrp="1"/>
          </p:cNvSpPr>
          <p:nvPr>
            <p:ph type="title"/>
          </p:nvPr>
        </p:nvSpPr>
        <p:spPr>
          <a:xfrm>
            <a:off x="628650" y="365126"/>
            <a:ext cx="7886700" cy="1325563"/>
          </a:xfrm>
          <a:prstGeom prst="rect">
            <a:avLst/>
          </a:prstGeom>
          <a:solidFill>
            <a:schemeClr val="bg1"/>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93634" y="6233341"/>
            <a:ext cx="5876867" cy="365125"/>
          </a:xfrm>
          <a:prstGeom prst="rect">
            <a:avLst/>
          </a:prstGeom>
        </p:spPr>
        <p:txBody>
          <a:bodyPr vert="horz" lIns="91440" tIns="45720" rIns="91440" bIns="45720" rtlCol="0" anchor="ctr"/>
          <a:lstStyle>
            <a:lvl1pPr algn="l">
              <a:defRPr sz="900">
                <a:solidFill>
                  <a:schemeClr val="tx2"/>
                </a:solidFill>
              </a:defRPr>
            </a:lvl1pPr>
          </a:lstStyle>
          <a:p>
            <a:r>
              <a:rPr lang="en-US" dirty="0" smtClean="0">
                <a:solidFill>
                  <a:srgbClr val="FFFFFF"/>
                </a:solidFill>
              </a:rPr>
              <a:t>www.milbank.org				@MilbankFund</a:t>
            </a:r>
            <a:endParaRPr lang="en-US" dirty="0">
              <a:solidFill>
                <a:srgbClr val="FFFFFF"/>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CFD8BDD-3311-4082-A34C-11C4D995C3DC}" type="slidenum">
              <a:rPr lang="en-US" smtClean="0">
                <a:solidFill>
                  <a:prstClr val="black">
                    <a:tint val="75000"/>
                  </a:prstClr>
                </a:solidFill>
              </a:rPr>
              <a:pPr/>
              <a:t>‹#›</a:t>
            </a:fld>
            <a:endParaRPr lang="en-US">
              <a:solidFill>
                <a:prstClr val="black">
                  <a:tint val="75000"/>
                </a:prstClr>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38157" y="5881512"/>
            <a:ext cx="1142864" cy="976489"/>
          </a:xfrm>
          <a:prstGeom prst="rect">
            <a:avLst/>
          </a:prstGeom>
        </p:spPr>
      </p:pic>
    </p:spTree>
    <p:extLst>
      <p:ext uri="{BB962C8B-B14F-4D97-AF65-F5344CB8AC3E}">
        <p14:creationId xmlns:p14="http://schemas.microsoft.com/office/powerpoint/2010/main" val="50092606"/>
      </p:ext>
    </p:extLst>
  </p:cSld>
  <p:clrMap bg1="lt1" tx1="dk1" bg2="lt2" tx2="dk2" accent1="accent1" accent2="accent2" accent3="accent3" accent4="accent4" accent5="accent5" accent6="accent6" hlink="hlink" folHlink="folHlink"/>
  <p:sldLayoutIdLst>
    <p:sldLayoutId id="2147483730" r:id="rId1"/>
  </p:sldLayoutIdLst>
  <p:timing>
    <p:tnLst>
      <p:par>
        <p:cTn id="1" dur="indefinite" restart="never" nodeType="tmRoot"/>
      </p:par>
    </p:tnLst>
  </p:timing>
  <p:hf sldNum="0" hdr="0" ftr="0"/>
  <p:txStyles>
    <p:titleStyle>
      <a:lvl1pPr algn="l" defTabSz="685800" rtl="0" eaLnBrk="1" latinLnBrk="0" hangingPunct="1">
        <a:lnSpc>
          <a:spcPct val="90000"/>
        </a:lnSpc>
        <a:spcBef>
          <a:spcPct val="0"/>
        </a:spcBef>
        <a:buNone/>
        <a:defRPr sz="3300" kern="1200">
          <a:solidFill>
            <a:schemeClr val="bg2"/>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chemeClr val="bg1"/>
        </a:buClr>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bg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bg1"/>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bg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bg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1" name="Footer Placeholder 4"/>
          <p:cNvSpPr txBox="1">
            <a:spLocks/>
          </p:cNvSpPr>
          <p:nvPr userDrawn="1"/>
        </p:nvSpPr>
        <p:spPr>
          <a:xfrm>
            <a:off x="628650" y="6176964"/>
            <a:ext cx="5941851" cy="477879"/>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smtClean="0">
                <a:solidFill>
                  <a:prstClr val="black"/>
                </a:solidFill>
              </a:rPr>
              <a:t> </a:t>
            </a:r>
            <a:endParaRPr lang="en-US" sz="1350" dirty="0">
              <a:solidFill>
                <a:prstClr val="black"/>
              </a:solidFill>
            </a:endParaRPr>
          </a:p>
        </p:txBody>
      </p:sp>
      <p:sp>
        <p:nvSpPr>
          <p:cNvPr id="2" name="Title Placeholder 1"/>
          <p:cNvSpPr>
            <a:spLocks noGrp="1"/>
          </p:cNvSpPr>
          <p:nvPr>
            <p:ph type="title"/>
          </p:nvPr>
        </p:nvSpPr>
        <p:spPr>
          <a:xfrm>
            <a:off x="628650" y="365126"/>
            <a:ext cx="7886700" cy="1325563"/>
          </a:xfrm>
          <a:prstGeom prst="rect">
            <a:avLst/>
          </a:prstGeom>
          <a:solidFill>
            <a:schemeClr val="bg1"/>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93634" y="6233341"/>
            <a:ext cx="5876867" cy="365125"/>
          </a:xfrm>
          <a:prstGeom prst="rect">
            <a:avLst/>
          </a:prstGeom>
        </p:spPr>
        <p:txBody>
          <a:bodyPr vert="horz" lIns="91440" tIns="45720" rIns="91440" bIns="45720" rtlCol="0" anchor="ctr"/>
          <a:lstStyle>
            <a:lvl1pPr algn="l">
              <a:defRPr sz="900">
                <a:solidFill>
                  <a:schemeClr val="tx2"/>
                </a:solidFill>
              </a:defRPr>
            </a:lvl1pPr>
          </a:lstStyle>
          <a:p>
            <a:r>
              <a:rPr lang="en-US" dirty="0" smtClean="0">
                <a:solidFill>
                  <a:srgbClr val="FFFFFF"/>
                </a:solidFill>
              </a:rPr>
              <a:t>www.milbank.org				@MilbankFund</a:t>
            </a:r>
            <a:endParaRPr lang="en-US" dirty="0">
              <a:solidFill>
                <a:srgbClr val="FFFFFF"/>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CFD8BDD-3311-4082-A34C-11C4D995C3DC}" type="slidenum">
              <a:rPr lang="en-US" smtClean="0">
                <a:solidFill>
                  <a:prstClr val="black">
                    <a:tint val="75000"/>
                  </a:prstClr>
                </a:solidFill>
              </a:rPr>
              <a:pPr/>
              <a:t>‹#›</a:t>
            </a:fld>
            <a:endParaRPr lang="en-US">
              <a:solidFill>
                <a:prstClr val="black">
                  <a:tint val="75000"/>
                </a:prstClr>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38157" y="5881512"/>
            <a:ext cx="1142864" cy="976489"/>
          </a:xfrm>
          <a:prstGeom prst="rect">
            <a:avLst/>
          </a:prstGeom>
        </p:spPr>
      </p:pic>
    </p:spTree>
    <p:extLst>
      <p:ext uri="{BB962C8B-B14F-4D97-AF65-F5344CB8AC3E}">
        <p14:creationId xmlns:p14="http://schemas.microsoft.com/office/powerpoint/2010/main" val="1813570682"/>
      </p:ext>
    </p:extLst>
  </p:cSld>
  <p:clrMap bg1="lt1" tx1="dk1" bg2="lt2" tx2="dk2" accent1="accent1" accent2="accent2" accent3="accent3" accent4="accent4" accent5="accent5" accent6="accent6" hlink="hlink" folHlink="folHlink"/>
  <p:sldLayoutIdLst>
    <p:sldLayoutId id="2147483732" r:id="rId1"/>
  </p:sldLayoutIdLst>
  <p:timing>
    <p:tnLst>
      <p:par>
        <p:cTn id="1" dur="indefinite" restart="never" nodeType="tmRoot"/>
      </p:par>
    </p:tnLst>
  </p:timing>
  <p:hf sldNum="0" hdr="0" ftr="0"/>
  <p:txStyles>
    <p:titleStyle>
      <a:lvl1pPr algn="l" defTabSz="685800" rtl="0" eaLnBrk="1" latinLnBrk="0" hangingPunct="1">
        <a:lnSpc>
          <a:spcPct val="90000"/>
        </a:lnSpc>
        <a:spcBef>
          <a:spcPct val="0"/>
        </a:spcBef>
        <a:buNone/>
        <a:defRPr sz="3300" kern="1200">
          <a:solidFill>
            <a:schemeClr val="bg2"/>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chemeClr val="bg1"/>
        </a:buClr>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bg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bg1"/>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bg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bg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1" name="Footer Placeholder 4"/>
          <p:cNvSpPr txBox="1">
            <a:spLocks/>
          </p:cNvSpPr>
          <p:nvPr userDrawn="1"/>
        </p:nvSpPr>
        <p:spPr>
          <a:xfrm>
            <a:off x="628650" y="6176964"/>
            <a:ext cx="5941851" cy="477879"/>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smtClean="0">
                <a:solidFill>
                  <a:prstClr val="black"/>
                </a:solidFill>
              </a:rPr>
              <a:t> </a:t>
            </a:r>
            <a:endParaRPr lang="en-US" sz="1350" dirty="0">
              <a:solidFill>
                <a:prstClr val="black"/>
              </a:solidFill>
            </a:endParaRPr>
          </a:p>
        </p:txBody>
      </p:sp>
      <p:sp>
        <p:nvSpPr>
          <p:cNvPr id="2" name="Title Placeholder 1"/>
          <p:cNvSpPr>
            <a:spLocks noGrp="1"/>
          </p:cNvSpPr>
          <p:nvPr>
            <p:ph type="title"/>
          </p:nvPr>
        </p:nvSpPr>
        <p:spPr>
          <a:xfrm>
            <a:off x="628650" y="365126"/>
            <a:ext cx="7886700" cy="1325563"/>
          </a:xfrm>
          <a:prstGeom prst="rect">
            <a:avLst/>
          </a:prstGeom>
          <a:solidFill>
            <a:schemeClr val="bg1"/>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93634" y="6233341"/>
            <a:ext cx="5876867" cy="365125"/>
          </a:xfrm>
          <a:prstGeom prst="rect">
            <a:avLst/>
          </a:prstGeom>
        </p:spPr>
        <p:txBody>
          <a:bodyPr vert="horz" lIns="91440" tIns="45720" rIns="91440" bIns="45720" rtlCol="0" anchor="ctr"/>
          <a:lstStyle>
            <a:lvl1pPr algn="l">
              <a:defRPr sz="900">
                <a:solidFill>
                  <a:schemeClr val="tx2"/>
                </a:solidFill>
              </a:defRPr>
            </a:lvl1pPr>
          </a:lstStyle>
          <a:p>
            <a:r>
              <a:rPr lang="en-US" dirty="0" smtClean="0">
                <a:solidFill>
                  <a:srgbClr val="FFFFFF"/>
                </a:solidFill>
              </a:rPr>
              <a:t>www.milbank.org				@MilbankFund</a:t>
            </a:r>
            <a:endParaRPr lang="en-US" dirty="0">
              <a:solidFill>
                <a:srgbClr val="FFFFFF"/>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CFD8BDD-3311-4082-A34C-11C4D995C3DC}" type="slidenum">
              <a:rPr lang="en-US" smtClean="0">
                <a:solidFill>
                  <a:prstClr val="black">
                    <a:tint val="75000"/>
                  </a:prstClr>
                </a:solidFill>
              </a:rPr>
              <a:pPr/>
              <a:t>‹#›</a:t>
            </a:fld>
            <a:endParaRPr lang="en-US">
              <a:solidFill>
                <a:prstClr val="black">
                  <a:tint val="75000"/>
                </a:prstClr>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38157" y="5881512"/>
            <a:ext cx="1142864" cy="976489"/>
          </a:xfrm>
          <a:prstGeom prst="rect">
            <a:avLst/>
          </a:prstGeom>
        </p:spPr>
      </p:pic>
    </p:spTree>
    <p:extLst>
      <p:ext uri="{BB962C8B-B14F-4D97-AF65-F5344CB8AC3E}">
        <p14:creationId xmlns:p14="http://schemas.microsoft.com/office/powerpoint/2010/main" val="1086128230"/>
      </p:ext>
    </p:extLst>
  </p:cSld>
  <p:clrMap bg1="lt1" tx1="dk1" bg2="lt2" tx2="dk2" accent1="accent1" accent2="accent2" accent3="accent3" accent4="accent4" accent5="accent5" accent6="accent6" hlink="hlink" folHlink="folHlink"/>
  <p:sldLayoutIdLst>
    <p:sldLayoutId id="2147483734" r:id="rId1"/>
  </p:sldLayoutIdLst>
  <p:timing>
    <p:tnLst>
      <p:par>
        <p:cTn id="1" dur="indefinite" restart="never" nodeType="tmRoot"/>
      </p:par>
    </p:tnLst>
  </p:timing>
  <p:hf sldNum="0" hdr="0" ftr="0"/>
  <p:txStyles>
    <p:titleStyle>
      <a:lvl1pPr algn="l" defTabSz="685800" rtl="0" eaLnBrk="1" latinLnBrk="0" hangingPunct="1">
        <a:lnSpc>
          <a:spcPct val="90000"/>
        </a:lnSpc>
        <a:spcBef>
          <a:spcPct val="0"/>
        </a:spcBef>
        <a:buNone/>
        <a:defRPr sz="3300" kern="1200">
          <a:solidFill>
            <a:schemeClr val="bg2"/>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chemeClr val="bg1"/>
        </a:buClr>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bg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bg1"/>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bg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bg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1" name="Footer Placeholder 4"/>
          <p:cNvSpPr txBox="1">
            <a:spLocks/>
          </p:cNvSpPr>
          <p:nvPr userDrawn="1"/>
        </p:nvSpPr>
        <p:spPr>
          <a:xfrm>
            <a:off x="628650" y="6176964"/>
            <a:ext cx="5941851" cy="477879"/>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smtClean="0">
                <a:solidFill>
                  <a:prstClr val="black"/>
                </a:solidFill>
              </a:rPr>
              <a:t> </a:t>
            </a:r>
            <a:endParaRPr lang="en-US" sz="1350" dirty="0">
              <a:solidFill>
                <a:prstClr val="black"/>
              </a:solidFill>
            </a:endParaRPr>
          </a:p>
        </p:txBody>
      </p:sp>
      <p:sp>
        <p:nvSpPr>
          <p:cNvPr id="2" name="Title Placeholder 1"/>
          <p:cNvSpPr>
            <a:spLocks noGrp="1"/>
          </p:cNvSpPr>
          <p:nvPr>
            <p:ph type="title"/>
          </p:nvPr>
        </p:nvSpPr>
        <p:spPr>
          <a:xfrm>
            <a:off x="628650" y="365126"/>
            <a:ext cx="7886700" cy="1325563"/>
          </a:xfrm>
          <a:prstGeom prst="rect">
            <a:avLst/>
          </a:prstGeom>
          <a:solidFill>
            <a:schemeClr val="bg1"/>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93634" y="6233341"/>
            <a:ext cx="5876867" cy="365125"/>
          </a:xfrm>
          <a:prstGeom prst="rect">
            <a:avLst/>
          </a:prstGeom>
        </p:spPr>
        <p:txBody>
          <a:bodyPr vert="horz" lIns="91440" tIns="45720" rIns="91440" bIns="45720" rtlCol="0" anchor="ctr"/>
          <a:lstStyle>
            <a:lvl1pPr algn="l">
              <a:defRPr sz="900">
                <a:solidFill>
                  <a:schemeClr val="tx2"/>
                </a:solidFill>
              </a:defRPr>
            </a:lvl1pPr>
          </a:lstStyle>
          <a:p>
            <a:r>
              <a:rPr lang="en-US" dirty="0" smtClean="0">
                <a:solidFill>
                  <a:srgbClr val="FFFFFF"/>
                </a:solidFill>
              </a:rPr>
              <a:t>www.milbank.org				@MilbankFund</a:t>
            </a:r>
            <a:endParaRPr lang="en-US" dirty="0">
              <a:solidFill>
                <a:srgbClr val="FFFFFF"/>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CFD8BDD-3311-4082-A34C-11C4D995C3DC}" type="slidenum">
              <a:rPr lang="en-US" smtClean="0">
                <a:solidFill>
                  <a:prstClr val="black">
                    <a:tint val="75000"/>
                  </a:prstClr>
                </a:solidFill>
              </a:rPr>
              <a:pPr/>
              <a:t>‹#›</a:t>
            </a:fld>
            <a:endParaRPr lang="en-US">
              <a:solidFill>
                <a:prstClr val="black">
                  <a:tint val="75000"/>
                </a:prstClr>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38157" y="5881512"/>
            <a:ext cx="1142864" cy="976489"/>
          </a:xfrm>
          <a:prstGeom prst="rect">
            <a:avLst/>
          </a:prstGeom>
        </p:spPr>
      </p:pic>
    </p:spTree>
    <p:extLst>
      <p:ext uri="{BB962C8B-B14F-4D97-AF65-F5344CB8AC3E}">
        <p14:creationId xmlns:p14="http://schemas.microsoft.com/office/powerpoint/2010/main" val="2323315039"/>
      </p:ext>
    </p:extLst>
  </p:cSld>
  <p:clrMap bg1="lt1" tx1="dk1" bg2="lt2" tx2="dk2" accent1="accent1" accent2="accent2" accent3="accent3" accent4="accent4" accent5="accent5" accent6="accent6" hlink="hlink" folHlink="folHlink"/>
  <p:sldLayoutIdLst>
    <p:sldLayoutId id="2147483736" r:id="rId1"/>
  </p:sldLayoutIdLst>
  <p:timing>
    <p:tnLst>
      <p:par>
        <p:cTn id="1" dur="indefinite" restart="never" nodeType="tmRoot"/>
      </p:par>
    </p:tnLst>
  </p:timing>
  <p:hf sldNum="0" hdr="0" ftr="0"/>
  <p:txStyles>
    <p:titleStyle>
      <a:lvl1pPr algn="l" defTabSz="685800" rtl="0" eaLnBrk="1" latinLnBrk="0" hangingPunct="1">
        <a:lnSpc>
          <a:spcPct val="90000"/>
        </a:lnSpc>
        <a:spcBef>
          <a:spcPct val="0"/>
        </a:spcBef>
        <a:buNone/>
        <a:defRPr sz="3300" kern="1200">
          <a:solidFill>
            <a:schemeClr val="bg2"/>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chemeClr val="bg1"/>
        </a:buClr>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bg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bg1"/>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bg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bg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1" name="Footer Placeholder 4"/>
          <p:cNvSpPr txBox="1">
            <a:spLocks/>
          </p:cNvSpPr>
          <p:nvPr userDrawn="1"/>
        </p:nvSpPr>
        <p:spPr>
          <a:xfrm>
            <a:off x="628650" y="6176964"/>
            <a:ext cx="5941851" cy="477879"/>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smtClean="0">
                <a:solidFill>
                  <a:prstClr val="black"/>
                </a:solidFill>
              </a:rPr>
              <a:t> </a:t>
            </a:r>
            <a:endParaRPr lang="en-US" sz="1350" dirty="0">
              <a:solidFill>
                <a:prstClr val="black"/>
              </a:solidFill>
            </a:endParaRPr>
          </a:p>
        </p:txBody>
      </p:sp>
      <p:sp>
        <p:nvSpPr>
          <p:cNvPr id="2" name="Title Placeholder 1"/>
          <p:cNvSpPr>
            <a:spLocks noGrp="1"/>
          </p:cNvSpPr>
          <p:nvPr>
            <p:ph type="title"/>
          </p:nvPr>
        </p:nvSpPr>
        <p:spPr>
          <a:xfrm>
            <a:off x="628650" y="365126"/>
            <a:ext cx="7886700" cy="1325563"/>
          </a:xfrm>
          <a:prstGeom prst="rect">
            <a:avLst/>
          </a:prstGeom>
          <a:solidFill>
            <a:schemeClr val="bg1"/>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93634" y="6233341"/>
            <a:ext cx="5876867" cy="365125"/>
          </a:xfrm>
          <a:prstGeom prst="rect">
            <a:avLst/>
          </a:prstGeom>
        </p:spPr>
        <p:txBody>
          <a:bodyPr vert="horz" lIns="91440" tIns="45720" rIns="91440" bIns="45720" rtlCol="0" anchor="ctr"/>
          <a:lstStyle>
            <a:lvl1pPr algn="l">
              <a:defRPr sz="900">
                <a:solidFill>
                  <a:schemeClr val="tx2"/>
                </a:solidFill>
              </a:defRPr>
            </a:lvl1pPr>
          </a:lstStyle>
          <a:p>
            <a:r>
              <a:rPr lang="en-US" dirty="0" smtClean="0">
                <a:solidFill>
                  <a:srgbClr val="FFFFFF"/>
                </a:solidFill>
              </a:rPr>
              <a:t>www.milbank.org				@MilbankFund</a:t>
            </a:r>
            <a:endParaRPr lang="en-US" dirty="0">
              <a:solidFill>
                <a:srgbClr val="FFFFFF"/>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CFD8BDD-3311-4082-A34C-11C4D995C3DC}" type="slidenum">
              <a:rPr lang="en-US" smtClean="0">
                <a:solidFill>
                  <a:prstClr val="black">
                    <a:tint val="75000"/>
                  </a:prstClr>
                </a:solidFill>
              </a:rPr>
              <a:pPr/>
              <a:t>‹#›</a:t>
            </a:fld>
            <a:endParaRPr lang="en-US">
              <a:solidFill>
                <a:prstClr val="black">
                  <a:tint val="75000"/>
                </a:prstClr>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38157" y="5881512"/>
            <a:ext cx="1142864" cy="976489"/>
          </a:xfrm>
          <a:prstGeom prst="rect">
            <a:avLst/>
          </a:prstGeom>
        </p:spPr>
      </p:pic>
    </p:spTree>
    <p:extLst>
      <p:ext uri="{BB962C8B-B14F-4D97-AF65-F5344CB8AC3E}">
        <p14:creationId xmlns:p14="http://schemas.microsoft.com/office/powerpoint/2010/main" val="2107257031"/>
      </p:ext>
    </p:extLst>
  </p:cSld>
  <p:clrMap bg1="lt1" tx1="dk1" bg2="lt2" tx2="dk2" accent1="accent1" accent2="accent2" accent3="accent3" accent4="accent4" accent5="accent5" accent6="accent6" hlink="hlink" folHlink="folHlink"/>
  <p:sldLayoutIdLst>
    <p:sldLayoutId id="2147483738" r:id="rId1"/>
  </p:sldLayoutIdLst>
  <p:timing>
    <p:tnLst>
      <p:par>
        <p:cTn id="1" dur="indefinite" restart="never" nodeType="tmRoot"/>
      </p:par>
    </p:tnLst>
  </p:timing>
  <p:hf sldNum="0" hdr="0" ftr="0"/>
  <p:txStyles>
    <p:titleStyle>
      <a:lvl1pPr algn="l" defTabSz="685800" rtl="0" eaLnBrk="1" latinLnBrk="0" hangingPunct="1">
        <a:lnSpc>
          <a:spcPct val="90000"/>
        </a:lnSpc>
        <a:spcBef>
          <a:spcPct val="0"/>
        </a:spcBef>
        <a:buNone/>
        <a:defRPr sz="3300" kern="1200">
          <a:solidFill>
            <a:schemeClr val="bg2"/>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chemeClr val="bg1"/>
        </a:buClr>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bg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bg1"/>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bg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bg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1" name="Footer Placeholder 4"/>
          <p:cNvSpPr txBox="1">
            <a:spLocks/>
          </p:cNvSpPr>
          <p:nvPr userDrawn="1"/>
        </p:nvSpPr>
        <p:spPr>
          <a:xfrm>
            <a:off x="628650" y="6176964"/>
            <a:ext cx="5941851" cy="477879"/>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smtClean="0">
                <a:solidFill>
                  <a:prstClr val="black"/>
                </a:solidFill>
              </a:rPr>
              <a:t> </a:t>
            </a:r>
            <a:endParaRPr lang="en-US" sz="1350" dirty="0">
              <a:solidFill>
                <a:prstClr val="black"/>
              </a:solidFill>
            </a:endParaRPr>
          </a:p>
        </p:txBody>
      </p:sp>
      <p:sp>
        <p:nvSpPr>
          <p:cNvPr id="2" name="Title Placeholder 1"/>
          <p:cNvSpPr>
            <a:spLocks noGrp="1"/>
          </p:cNvSpPr>
          <p:nvPr>
            <p:ph type="title"/>
          </p:nvPr>
        </p:nvSpPr>
        <p:spPr>
          <a:xfrm>
            <a:off x="628650" y="365126"/>
            <a:ext cx="7886700" cy="1325563"/>
          </a:xfrm>
          <a:prstGeom prst="rect">
            <a:avLst/>
          </a:prstGeom>
          <a:solidFill>
            <a:schemeClr val="bg1"/>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93634" y="6233341"/>
            <a:ext cx="5876867" cy="365125"/>
          </a:xfrm>
          <a:prstGeom prst="rect">
            <a:avLst/>
          </a:prstGeom>
        </p:spPr>
        <p:txBody>
          <a:bodyPr vert="horz" lIns="91440" tIns="45720" rIns="91440" bIns="45720" rtlCol="0" anchor="ctr"/>
          <a:lstStyle>
            <a:lvl1pPr algn="l">
              <a:defRPr sz="900">
                <a:solidFill>
                  <a:schemeClr val="tx2"/>
                </a:solidFill>
              </a:defRPr>
            </a:lvl1pPr>
          </a:lstStyle>
          <a:p>
            <a:r>
              <a:rPr lang="en-US" dirty="0" smtClean="0">
                <a:solidFill>
                  <a:srgbClr val="FFFFFF"/>
                </a:solidFill>
              </a:rPr>
              <a:t>www.milbank.org				@MilbankFund</a:t>
            </a:r>
            <a:endParaRPr lang="en-US" dirty="0">
              <a:solidFill>
                <a:srgbClr val="FFFFFF"/>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CFD8BDD-3311-4082-A34C-11C4D995C3DC}" type="slidenum">
              <a:rPr lang="en-US" smtClean="0">
                <a:solidFill>
                  <a:prstClr val="black">
                    <a:tint val="75000"/>
                  </a:prstClr>
                </a:solidFill>
              </a:rPr>
              <a:pPr/>
              <a:t>‹#›</a:t>
            </a:fld>
            <a:endParaRPr lang="en-US">
              <a:solidFill>
                <a:prstClr val="black">
                  <a:tint val="75000"/>
                </a:prstClr>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38157" y="5881512"/>
            <a:ext cx="1142864" cy="976489"/>
          </a:xfrm>
          <a:prstGeom prst="rect">
            <a:avLst/>
          </a:prstGeom>
        </p:spPr>
      </p:pic>
    </p:spTree>
    <p:extLst>
      <p:ext uri="{BB962C8B-B14F-4D97-AF65-F5344CB8AC3E}">
        <p14:creationId xmlns:p14="http://schemas.microsoft.com/office/powerpoint/2010/main" val="3668730308"/>
      </p:ext>
    </p:extLst>
  </p:cSld>
  <p:clrMap bg1="lt1" tx1="dk1" bg2="lt2" tx2="dk2" accent1="accent1" accent2="accent2" accent3="accent3" accent4="accent4" accent5="accent5" accent6="accent6" hlink="hlink" folHlink="folHlink"/>
  <p:sldLayoutIdLst>
    <p:sldLayoutId id="2147483740" r:id="rId1"/>
  </p:sldLayoutIdLst>
  <p:timing>
    <p:tnLst>
      <p:par>
        <p:cTn id="1" dur="indefinite" restart="never" nodeType="tmRoot"/>
      </p:par>
    </p:tnLst>
  </p:timing>
  <p:hf sldNum="0" hdr="0" ftr="0"/>
  <p:txStyles>
    <p:titleStyle>
      <a:lvl1pPr algn="l" defTabSz="685800" rtl="0" eaLnBrk="1" latinLnBrk="0" hangingPunct="1">
        <a:lnSpc>
          <a:spcPct val="90000"/>
        </a:lnSpc>
        <a:spcBef>
          <a:spcPct val="0"/>
        </a:spcBef>
        <a:buNone/>
        <a:defRPr sz="3300" kern="1200">
          <a:solidFill>
            <a:schemeClr val="bg2"/>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chemeClr val="bg1"/>
        </a:buClr>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bg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bg1"/>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bg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bg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1" name="Footer Placeholder 4"/>
          <p:cNvSpPr txBox="1">
            <a:spLocks/>
          </p:cNvSpPr>
          <p:nvPr userDrawn="1"/>
        </p:nvSpPr>
        <p:spPr>
          <a:xfrm>
            <a:off x="628650" y="6176964"/>
            <a:ext cx="5941851" cy="477879"/>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smtClean="0">
                <a:solidFill>
                  <a:prstClr val="black"/>
                </a:solidFill>
              </a:rPr>
              <a:t> </a:t>
            </a:r>
            <a:endParaRPr lang="en-US" sz="1350" dirty="0">
              <a:solidFill>
                <a:prstClr val="black"/>
              </a:solidFill>
            </a:endParaRPr>
          </a:p>
        </p:txBody>
      </p:sp>
      <p:sp>
        <p:nvSpPr>
          <p:cNvPr id="2" name="Title Placeholder 1"/>
          <p:cNvSpPr>
            <a:spLocks noGrp="1"/>
          </p:cNvSpPr>
          <p:nvPr>
            <p:ph type="title"/>
          </p:nvPr>
        </p:nvSpPr>
        <p:spPr>
          <a:xfrm>
            <a:off x="628650" y="365126"/>
            <a:ext cx="7886700" cy="1325563"/>
          </a:xfrm>
          <a:prstGeom prst="rect">
            <a:avLst/>
          </a:prstGeom>
          <a:solidFill>
            <a:schemeClr val="bg1"/>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93634" y="6233341"/>
            <a:ext cx="5876867" cy="365125"/>
          </a:xfrm>
          <a:prstGeom prst="rect">
            <a:avLst/>
          </a:prstGeom>
        </p:spPr>
        <p:txBody>
          <a:bodyPr vert="horz" lIns="91440" tIns="45720" rIns="91440" bIns="45720" rtlCol="0" anchor="ctr"/>
          <a:lstStyle>
            <a:lvl1pPr algn="l">
              <a:defRPr sz="900">
                <a:solidFill>
                  <a:schemeClr val="tx2"/>
                </a:solidFill>
              </a:defRPr>
            </a:lvl1pPr>
          </a:lstStyle>
          <a:p>
            <a:r>
              <a:rPr lang="en-US" dirty="0" smtClean="0">
                <a:solidFill>
                  <a:srgbClr val="FFFFFF"/>
                </a:solidFill>
              </a:rPr>
              <a:t>www.milbank.org				@MilbankFund</a:t>
            </a:r>
            <a:endParaRPr lang="en-US" dirty="0">
              <a:solidFill>
                <a:srgbClr val="FFFFFF"/>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CFD8BDD-3311-4082-A34C-11C4D995C3DC}" type="slidenum">
              <a:rPr lang="en-US" smtClean="0">
                <a:solidFill>
                  <a:prstClr val="black">
                    <a:tint val="75000"/>
                  </a:prstClr>
                </a:solidFill>
              </a:rPr>
              <a:pPr/>
              <a:t>‹#›</a:t>
            </a:fld>
            <a:endParaRPr lang="en-US">
              <a:solidFill>
                <a:prstClr val="black">
                  <a:tint val="75000"/>
                </a:prstClr>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38157" y="5881512"/>
            <a:ext cx="1142864" cy="976489"/>
          </a:xfrm>
          <a:prstGeom prst="rect">
            <a:avLst/>
          </a:prstGeom>
        </p:spPr>
      </p:pic>
    </p:spTree>
    <p:extLst>
      <p:ext uri="{BB962C8B-B14F-4D97-AF65-F5344CB8AC3E}">
        <p14:creationId xmlns:p14="http://schemas.microsoft.com/office/powerpoint/2010/main" val="923374907"/>
      </p:ext>
    </p:extLst>
  </p:cSld>
  <p:clrMap bg1="lt1" tx1="dk1" bg2="lt2" tx2="dk2" accent1="accent1" accent2="accent2" accent3="accent3" accent4="accent4" accent5="accent5" accent6="accent6" hlink="hlink" folHlink="folHlink"/>
  <p:sldLayoutIdLst>
    <p:sldLayoutId id="2147483742" r:id="rId1"/>
  </p:sldLayoutIdLst>
  <p:timing>
    <p:tnLst>
      <p:par>
        <p:cTn id="1" dur="indefinite" restart="never" nodeType="tmRoot"/>
      </p:par>
    </p:tnLst>
  </p:timing>
  <p:hf sldNum="0" hdr="0" ftr="0"/>
  <p:txStyles>
    <p:titleStyle>
      <a:lvl1pPr algn="l" defTabSz="685800" rtl="0" eaLnBrk="1" latinLnBrk="0" hangingPunct="1">
        <a:lnSpc>
          <a:spcPct val="90000"/>
        </a:lnSpc>
        <a:spcBef>
          <a:spcPct val="0"/>
        </a:spcBef>
        <a:buNone/>
        <a:defRPr sz="3300" kern="1200">
          <a:solidFill>
            <a:schemeClr val="bg2"/>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chemeClr val="bg1"/>
        </a:buClr>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bg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bg1"/>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bg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bg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1" name="Footer Placeholder 4"/>
          <p:cNvSpPr txBox="1">
            <a:spLocks/>
          </p:cNvSpPr>
          <p:nvPr userDrawn="1"/>
        </p:nvSpPr>
        <p:spPr>
          <a:xfrm>
            <a:off x="628650" y="6299973"/>
            <a:ext cx="5941851" cy="477879"/>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smtClean="0">
                <a:solidFill>
                  <a:prstClr val="black"/>
                </a:solidFill>
              </a:rPr>
              <a:t> </a:t>
            </a:r>
            <a:endParaRPr lang="en-US" sz="1350" dirty="0">
              <a:solidFill>
                <a:prstClr val="black"/>
              </a:solidFill>
            </a:endParaRPr>
          </a:p>
        </p:txBody>
      </p:sp>
      <p:sp>
        <p:nvSpPr>
          <p:cNvPr id="2" name="Title Placeholder 1"/>
          <p:cNvSpPr>
            <a:spLocks noGrp="1"/>
          </p:cNvSpPr>
          <p:nvPr>
            <p:ph type="title"/>
          </p:nvPr>
        </p:nvSpPr>
        <p:spPr>
          <a:xfrm>
            <a:off x="628650" y="365126"/>
            <a:ext cx="7886700" cy="1325563"/>
          </a:xfrm>
          <a:prstGeom prst="rect">
            <a:avLst/>
          </a:prstGeom>
          <a:solidFill>
            <a:schemeClr val="bg1"/>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93634" y="6266603"/>
            <a:ext cx="5876867" cy="365125"/>
          </a:xfrm>
          <a:prstGeom prst="rect">
            <a:avLst/>
          </a:prstGeom>
        </p:spPr>
        <p:txBody>
          <a:bodyPr vert="horz" lIns="91440" tIns="45720" rIns="91440" bIns="45720" rtlCol="0" anchor="ctr"/>
          <a:lstStyle>
            <a:lvl1pPr algn="l">
              <a:defRPr sz="900">
                <a:solidFill>
                  <a:schemeClr val="tx2"/>
                </a:solidFill>
              </a:defRPr>
            </a:lvl1pPr>
          </a:lstStyle>
          <a:p>
            <a:r>
              <a:rPr lang="en-US" dirty="0" smtClean="0">
                <a:solidFill>
                  <a:srgbClr val="FFFFFF"/>
                </a:solidFill>
              </a:rPr>
              <a:t>www.milbank.org				@MilbankFund</a:t>
            </a:r>
            <a:endParaRPr lang="en-US" dirty="0">
              <a:solidFill>
                <a:srgbClr val="FFFFFF"/>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CFD8BDD-3311-4082-A34C-11C4D995C3DC}" type="slidenum">
              <a:rPr lang="en-US" smtClean="0">
                <a:solidFill>
                  <a:prstClr val="black">
                    <a:tint val="75000"/>
                  </a:prstClr>
                </a:solidFill>
              </a:rPr>
              <a:pPr/>
              <a:t>‹#›</a:t>
            </a:fld>
            <a:endParaRPr lang="en-US">
              <a:solidFill>
                <a:prstClr val="black">
                  <a:tint val="75000"/>
                </a:prstClr>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88145" y="6149218"/>
            <a:ext cx="829547" cy="708783"/>
          </a:xfrm>
          <a:prstGeom prst="rect">
            <a:avLst/>
          </a:prstGeom>
        </p:spPr>
      </p:pic>
    </p:spTree>
    <p:extLst>
      <p:ext uri="{BB962C8B-B14F-4D97-AF65-F5344CB8AC3E}">
        <p14:creationId xmlns:p14="http://schemas.microsoft.com/office/powerpoint/2010/main" val="1880407179"/>
      </p:ext>
    </p:extLst>
  </p:cSld>
  <p:clrMap bg1="lt1" tx1="dk1" bg2="lt2" tx2="dk2" accent1="accent1" accent2="accent2" accent3="accent3" accent4="accent4" accent5="accent5" accent6="accent6" hlink="hlink" folHlink="folHlink"/>
  <p:sldLayoutIdLst>
    <p:sldLayoutId id="2147483690" r:id="rId1"/>
  </p:sldLayoutIdLst>
  <p:timing>
    <p:tnLst>
      <p:par>
        <p:cTn id="1" dur="indefinite" restart="never" nodeType="tmRoot"/>
      </p:par>
    </p:tnLst>
  </p:timing>
  <p:hf sldNum="0" hdr="0" ftr="0"/>
  <p:txStyles>
    <p:titleStyle>
      <a:lvl1pPr algn="l" defTabSz="685800" rtl="0" eaLnBrk="1" latinLnBrk="0" hangingPunct="1">
        <a:lnSpc>
          <a:spcPct val="90000"/>
        </a:lnSpc>
        <a:spcBef>
          <a:spcPct val="0"/>
        </a:spcBef>
        <a:buNone/>
        <a:defRPr sz="3300" kern="1200">
          <a:solidFill>
            <a:schemeClr val="bg2"/>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chemeClr val="bg1"/>
        </a:buClr>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bg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bg1"/>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bg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bg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1" name="Footer Placeholder 4"/>
          <p:cNvSpPr txBox="1">
            <a:spLocks/>
          </p:cNvSpPr>
          <p:nvPr userDrawn="1"/>
        </p:nvSpPr>
        <p:spPr>
          <a:xfrm>
            <a:off x="628650" y="6176964"/>
            <a:ext cx="5941851" cy="477879"/>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smtClean="0">
                <a:solidFill>
                  <a:prstClr val="black"/>
                </a:solidFill>
              </a:rPr>
              <a:t> </a:t>
            </a:r>
            <a:endParaRPr lang="en-US" sz="1350" dirty="0">
              <a:solidFill>
                <a:prstClr val="black"/>
              </a:solidFill>
            </a:endParaRPr>
          </a:p>
        </p:txBody>
      </p:sp>
      <p:sp>
        <p:nvSpPr>
          <p:cNvPr id="2" name="Title Placeholder 1"/>
          <p:cNvSpPr>
            <a:spLocks noGrp="1"/>
          </p:cNvSpPr>
          <p:nvPr>
            <p:ph type="title"/>
          </p:nvPr>
        </p:nvSpPr>
        <p:spPr>
          <a:xfrm>
            <a:off x="628650" y="365126"/>
            <a:ext cx="7886700" cy="1325563"/>
          </a:xfrm>
          <a:prstGeom prst="rect">
            <a:avLst/>
          </a:prstGeom>
          <a:solidFill>
            <a:schemeClr val="bg1"/>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93634" y="6233341"/>
            <a:ext cx="5876867" cy="365125"/>
          </a:xfrm>
          <a:prstGeom prst="rect">
            <a:avLst/>
          </a:prstGeom>
        </p:spPr>
        <p:txBody>
          <a:bodyPr vert="horz" lIns="91440" tIns="45720" rIns="91440" bIns="45720" rtlCol="0" anchor="ctr"/>
          <a:lstStyle>
            <a:lvl1pPr algn="l">
              <a:defRPr sz="900">
                <a:solidFill>
                  <a:schemeClr val="tx2"/>
                </a:solidFill>
              </a:defRPr>
            </a:lvl1pPr>
          </a:lstStyle>
          <a:p>
            <a:r>
              <a:rPr lang="en-US" dirty="0" smtClean="0">
                <a:solidFill>
                  <a:srgbClr val="FFFFFF"/>
                </a:solidFill>
              </a:rPr>
              <a:t>www.milbank.org				@MilbankFund</a:t>
            </a:r>
            <a:endParaRPr lang="en-US" dirty="0">
              <a:solidFill>
                <a:srgbClr val="FFFFFF"/>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CFD8BDD-3311-4082-A34C-11C4D995C3DC}" type="slidenum">
              <a:rPr lang="en-US" smtClean="0">
                <a:solidFill>
                  <a:prstClr val="black">
                    <a:tint val="75000"/>
                  </a:prstClr>
                </a:solidFill>
              </a:rPr>
              <a:pPr/>
              <a:t>‹#›</a:t>
            </a:fld>
            <a:endParaRPr lang="en-US">
              <a:solidFill>
                <a:prstClr val="black">
                  <a:tint val="75000"/>
                </a:prstClr>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38157" y="5881512"/>
            <a:ext cx="1142864" cy="976489"/>
          </a:xfrm>
          <a:prstGeom prst="rect">
            <a:avLst/>
          </a:prstGeom>
        </p:spPr>
      </p:pic>
    </p:spTree>
    <p:extLst>
      <p:ext uri="{BB962C8B-B14F-4D97-AF65-F5344CB8AC3E}">
        <p14:creationId xmlns:p14="http://schemas.microsoft.com/office/powerpoint/2010/main" val="65693423"/>
      </p:ext>
    </p:extLst>
  </p:cSld>
  <p:clrMap bg1="lt1" tx1="dk1" bg2="lt2" tx2="dk2" accent1="accent1" accent2="accent2" accent3="accent3" accent4="accent4" accent5="accent5" accent6="accent6" hlink="hlink" folHlink="folHlink"/>
  <p:sldLayoutIdLst>
    <p:sldLayoutId id="2147483744" r:id="rId1"/>
  </p:sldLayoutIdLst>
  <p:timing>
    <p:tnLst>
      <p:par>
        <p:cTn id="1" dur="indefinite" restart="never" nodeType="tmRoot"/>
      </p:par>
    </p:tnLst>
  </p:timing>
  <p:hf sldNum="0" hdr="0" ftr="0"/>
  <p:txStyles>
    <p:titleStyle>
      <a:lvl1pPr algn="l" defTabSz="685800" rtl="0" eaLnBrk="1" latinLnBrk="0" hangingPunct="1">
        <a:lnSpc>
          <a:spcPct val="90000"/>
        </a:lnSpc>
        <a:spcBef>
          <a:spcPct val="0"/>
        </a:spcBef>
        <a:buNone/>
        <a:defRPr sz="3300" kern="1200">
          <a:solidFill>
            <a:schemeClr val="bg2"/>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chemeClr val="bg1"/>
        </a:buClr>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bg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bg1"/>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bg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bg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1" name="Footer Placeholder 4"/>
          <p:cNvSpPr txBox="1">
            <a:spLocks/>
          </p:cNvSpPr>
          <p:nvPr userDrawn="1"/>
        </p:nvSpPr>
        <p:spPr>
          <a:xfrm>
            <a:off x="628650" y="6176964"/>
            <a:ext cx="5941851" cy="477879"/>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smtClean="0">
                <a:solidFill>
                  <a:prstClr val="black"/>
                </a:solidFill>
              </a:rPr>
              <a:t> </a:t>
            </a:r>
            <a:endParaRPr lang="en-US" sz="1350" dirty="0">
              <a:solidFill>
                <a:prstClr val="black"/>
              </a:solidFill>
            </a:endParaRPr>
          </a:p>
        </p:txBody>
      </p:sp>
      <p:sp>
        <p:nvSpPr>
          <p:cNvPr id="2" name="Title Placeholder 1"/>
          <p:cNvSpPr>
            <a:spLocks noGrp="1"/>
          </p:cNvSpPr>
          <p:nvPr>
            <p:ph type="title"/>
          </p:nvPr>
        </p:nvSpPr>
        <p:spPr>
          <a:xfrm>
            <a:off x="628650" y="365126"/>
            <a:ext cx="7886700" cy="1325563"/>
          </a:xfrm>
          <a:prstGeom prst="rect">
            <a:avLst/>
          </a:prstGeom>
          <a:solidFill>
            <a:schemeClr val="bg1"/>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93634" y="6233341"/>
            <a:ext cx="5876867" cy="365125"/>
          </a:xfrm>
          <a:prstGeom prst="rect">
            <a:avLst/>
          </a:prstGeom>
        </p:spPr>
        <p:txBody>
          <a:bodyPr vert="horz" lIns="91440" tIns="45720" rIns="91440" bIns="45720" rtlCol="0" anchor="ctr"/>
          <a:lstStyle>
            <a:lvl1pPr algn="l">
              <a:defRPr sz="900">
                <a:solidFill>
                  <a:schemeClr val="tx2"/>
                </a:solidFill>
              </a:defRPr>
            </a:lvl1pPr>
          </a:lstStyle>
          <a:p>
            <a:r>
              <a:rPr lang="en-US" dirty="0" smtClean="0">
                <a:solidFill>
                  <a:srgbClr val="FFFFFF"/>
                </a:solidFill>
              </a:rPr>
              <a:t>www.milbank.org				@MilbankFund</a:t>
            </a:r>
            <a:endParaRPr lang="en-US" dirty="0">
              <a:solidFill>
                <a:srgbClr val="FFFFFF"/>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CFD8BDD-3311-4082-A34C-11C4D995C3DC}" type="slidenum">
              <a:rPr lang="en-US" smtClean="0">
                <a:solidFill>
                  <a:prstClr val="black">
                    <a:tint val="75000"/>
                  </a:prstClr>
                </a:solidFill>
              </a:rPr>
              <a:pPr/>
              <a:t>‹#›</a:t>
            </a:fld>
            <a:endParaRPr lang="en-US">
              <a:solidFill>
                <a:prstClr val="black">
                  <a:tint val="75000"/>
                </a:prstClr>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38157" y="5881512"/>
            <a:ext cx="1142864" cy="976489"/>
          </a:xfrm>
          <a:prstGeom prst="rect">
            <a:avLst/>
          </a:prstGeom>
        </p:spPr>
      </p:pic>
    </p:spTree>
    <p:extLst>
      <p:ext uri="{BB962C8B-B14F-4D97-AF65-F5344CB8AC3E}">
        <p14:creationId xmlns:p14="http://schemas.microsoft.com/office/powerpoint/2010/main" val="2850777283"/>
      </p:ext>
    </p:extLst>
  </p:cSld>
  <p:clrMap bg1="lt1" tx1="dk1" bg2="lt2" tx2="dk2" accent1="accent1" accent2="accent2" accent3="accent3" accent4="accent4" accent5="accent5" accent6="accent6" hlink="hlink" folHlink="folHlink"/>
  <p:sldLayoutIdLst>
    <p:sldLayoutId id="2147483746" r:id="rId1"/>
  </p:sldLayoutIdLst>
  <p:timing>
    <p:tnLst>
      <p:par>
        <p:cTn id="1" dur="indefinite" restart="never" nodeType="tmRoot"/>
      </p:par>
    </p:tnLst>
  </p:timing>
  <p:hf sldNum="0" hdr="0" ftr="0"/>
  <p:txStyles>
    <p:titleStyle>
      <a:lvl1pPr algn="l" defTabSz="685800" rtl="0" eaLnBrk="1" latinLnBrk="0" hangingPunct="1">
        <a:lnSpc>
          <a:spcPct val="90000"/>
        </a:lnSpc>
        <a:spcBef>
          <a:spcPct val="0"/>
        </a:spcBef>
        <a:buNone/>
        <a:defRPr sz="3300" kern="1200">
          <a:solidFill>
            <a:schemeClr val="bg2"/>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chemeClr val="bg1"/>
        </a:buClr>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bg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bg1"/>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bg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bg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1" name="Footer Placeholder 4"/>
          <p:cNvSpPr txBox="1">
            <a:spLocks/>
          </p:cNvSpPr>
          <p:nvPr userDrawn="1"/>
        </p:nvSpPr>
        <p:spPr>
          <a:xfrm>
            <a:off x="628650" y="6176964"/>
            <a:ext cx="5941851" cy="477879"/>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smtClean="0">
                <a:solidFill>
                  <a:prstClr val="black"/>
                </a:solidFill>
              </a:rPr>
              <a:t> </a:t>
            </a:r>
            <a:endParaRPr lang="en-US" sz="1350" dirty="0">
              <a:solidFill>
                <a:prstClr val="black"/>
              </a:solidFill>
            </a:endParaRPr>
          </a:p>
        </p:txBody>
      </p:sp>
      <p:sp>
        <p:nvSpPr>
          <p:cNvPr id="2" name="Title Placeholder 1"/>
          <p:cNvSpPr>
            <a:spLocks noGrp="1"/>
          </p:cNvSpPr>
          <p:nvPr>
            <p:ph type="title"/>
          </p:nvPr>
        </p:nvSpPr>
        <p:spPr>
          <a:xfrm>
            <a:off x="628650" y="365126"/>
            <a:ext cx="7886700" cy="1325563"/>
          </a:xfrm>
          <a:prstGeom prst="rect">
            <a:avLst/>
          </a:prstGeom>
          <a:solidFill>
            <a:schemeClr val="bg1"/>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93634" y="6233341"/>
            <a:ext cx="5876867" cy="365125"/>
          </a:xfrm>
          <a:prstGeom prst="rect">
            <a:avLst/>
          </a:prstGeom>
        </p:spPr>
        <p:txBody>
          <a:bodyPr vert="horz" lIns="91440" tIns="45720" rIns="91440" bIns="45720" rtlCol="0" anchor="ctr"/>
          <a:lstStyle>
            <a:lvl1pPr algn="l">
              <a:defRPr sz="900">
                <a:solidFill>
                  <a:schemeClr val="tx2"/>
                </a:solidFill>
              </a:defRPr>
            </a:lvl1pPr>
          </a:lstStyle>
          <a:p>
            <a:r>
              <a:rPr lang="en-US" dirty="0" smtClean="0">
                <a:solidFill>
                  <a:srgbClr val="FFFFFF"/>
                </a:solidFill>
              </a:rPr>
              <a:t>www.milbank.org				@MilbankFund</a:t>
            </a:r>
            <a:endParaRPr lang="en-US" dirty="0">
              <a:solidFill>
                <a:srgbClr val="FFFFFF"/>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CFD8BDD-3311-4082-A34C-11C4D995C3DC}" type="slidenum">
              <a:rPr lang="en-US" smtClean="0">
                <a:solidFill>
                  <a:prstClr val="black">
                    <a:tint val="75000"/>
                  </a:prstClr>
                </a:solidFill>
              </a:rPr>
              <a:pPr/>
              <a:t>‹#›</a:t>
            </a:fld>
            <a:endParaRPr lang="en-US">
              <a:solidFill>
                <a:prstClr val="black">
                  <a:tint val="75000"/>
                </a:prstClr>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38157" y="5881512"/>
            <a:ext cx="1142864" cy="976489"/>
          </a:xfrm>
          <a:prstGeom prst="rect">
            <a:avLst/>
          </a:prstGeom>
        </p:spPr>
      </p:pic>
    </p:spTree>
    <p:extLst>
      <p:ext uri="{BB962C8B-B14F-4D97-AF65-F5344CB8AC3E}">
        <p14:creationId xmlns:p14="http://schemas.microsoft.com/office/powerpoint/2010/main" val="3296378915"/>
      </p:ext>
    </p:extLst>
  </p:cSld>
  <p:clrMap bg1="lt1" tx1="dk1" bg2="lt2" tx2="dk2" accent1="accent1" accent2="accent2" accent3="accent3" accent4="accent4" accent5="accent5" accent6="accent6" hlink="hlink" folHlink="folHlink"/>
  <p:sldLayoutIdLst>
    <p:sldLayoutId id="2147483748" r:id="rId1"/>
  </p:sldLayoutIdLst>
  <p:timing>
    <p:tnLst>
      <p:par>
        <p:cTn id="1" dur="indefinite" restart="never" nodeType="tmRoot"/>
      </p:par>
    </p:tnLst>
  </p:timing>
  <p:hf sldNum="0" hdr="0" ftr="0"/>
  <p:txStyles>
    <p:titleStyle>
      <a:lvl1pPr algn="l" defTabSz="685800" rtl="0" eaLnBrk="1" latinLnBrk="0" hangingPunct="1">
        <a:lnSpc>
          <a:spcPct val="90000"/>
        </a:lnSpc>
        <a:spcBef>
          <a:spcPct val="0"/>
        </a:spcBef>
        <a:buNone/>
        <a:defRPr sz="3300" kern="1200">
          <a:solidFill>
            <a:schemeClr val="bg2"/>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chemeClr val="bg1"/>
        </a:buClr>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bg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bg1"/>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bg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bg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1" name="Footer Placeholder 4"/>
          <p:cNvSpPr txBox="1">
            <a:spLocks/>
          </p:cNvSpPr>
          <p:nvPr userDrawn="1"/>
        </p:nvSpPr>
        <p:spPr>
          <a:xfrm>
            <a:off x="628650" y="6176964"/>
            <a:ext cx="5941851" cy="477879"/>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smtClean="0">
                <a:solidFill>
                  <a:prstClr val="black"/>
                </a:solidFill>
              </a:rPr>
              <a:t> </a:t>
            </a:r>
            <a:endParaRPr lang="en-US" sz="1350" dirty="0">
              <a:solidFill>
                <a:prstClr val="black"/>
              </a:solidFill>
            </a:endParaRPr>
          </a:p>
        </p:txBody>
      </p:sp>
      <p:sp>
        <p:nvSpPr>
          <p:cNvPr id="2" name="Title Placeholder 1"/>
          <p:cNvSpPr>
            <a:spLocks noGrp="1"/>
          </p:cNvSpPr>
          <p:nvPr>
            <p:ph type="title"/>
          </p:nvPr>
        </p:nvSpPr>
        <p:spPr>
          <a:xfrm>
            <a:off x="628650" y="365126"/>
            <a:ext cx="7886700" cy="1325563"/>
          </a:xfrm>
          <a:prstGeom prst="rect">
            <a:avLst/>
          </a:prstGeom>
          <a:solidFill>
            <a:schemeClr val="bg1"/>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93634" y="6233341"/>
            <a:ext cx="5876867" cy="365125"/>
          </a:xfrm>
          <a:prstGeom prst="rect">
            <a:avLst/>
          </a:prstGeom>
        </p:spPr>
        <p:txBody>
          <a:bodyPr vert="horz" lIns="91440" tIns="45720" rIns="91440" bIns="45720" rtlCol="0" anchor="ctr"/>
          <a:lstStyle>
            <a:lvl1pPr algn="l">
              <a:defRPr sz="900">
                <a:solidFill>
                  <a:schemeClr val="tx2"/>
                </a:solidFill>
              </a:defRPr>
            </a:lvl1pPr>
          </a:lstStyle>
          <a:p>
            <a:r>
              <a:rPr lang="en-US" dirty="0" smtClean="0">
                <a:solidFill>
                  <a:srgbClr val="FFFFFF"/>
                </a:solidFill>
              </a:rPr>
              <a:t>www.milbank.org				@MilbankFund</a:t>
            </a:r>
            <a:endParaRPr lang="en-US" dirty="0">
              <a:solidFill>
                <a:srgbClr val="FFFFFF"/>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CFD8BDD-3311-4082-A34C-11C4D995C3DC}" type="slidenum">
              <a:rPr lang="en-US" smtClean="0">
                <a:solidFill>
                  <a:prstClr val="black">
                    <a:tint val="75000"/>
                  </a:prstClr>
                </a:solidFill>
              </a:rPr>
              <a:pPr/>
              <a:t>‹#›</a:t>
            </a:fld>
            <a:endParaRPr lang="en-US">
              <a:solidFill>
                <a:prstClr val="black">
                  <a:tint val="75000"/>
                </a:prstClr>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38157" y="5881512"/>
            <a:ext cx="1142864" cy="976489"/>
          </a:xfrm>
          <a:prstGeom prst="rect">
            <a:avLst/>
          </a:prstGeom>
        </p:spPr>
      </p:pic>
    </p:spTree>
    <p:extLst>
      <p:ext uri="{BB962C8B-B14F-4D97-AF65-F5344CB8AC3E}">
        <p14:creationId xmlns:p14="http://schemas.microsoft.com/office/powerpoint/2010/main" val="3035799398"/>
      </p:ext>
    </p:extLst>
  </p:cSld>
  <p:clrMap bg1="lt1" tx1="dk1" bg2="lt2" tx2="dk2" accent1="accent1" accent2="accent2" accent3="accent3" accent4="accent4" accent5="accent5" accent6="accent6" hlink="hlink" folHlink="folHlink"/>
  <p:sldLayoutIdLst>
    <p:sldLayoutId id="2147483750" r:id="rId1"/>
  </p:sldLayoutIdLst>
  <p:timing>
    <p:tnLst>
      <p:par>
        <p:cTn id="1" dur="indefinite" restart="never" nodeType="tmRoot"/>
      </p:par>
    </p:tnLst>
  </p:timing>
  <p:hf sldNum="0" hdr="0" ftr="0"/>
  <p:txStyles>
    <p:titleStyle>
      <a:lvl1pPr algn="l" defTabSz="685800" rtl="0" eaLnBrk="1" latinLnBrk="0" hangingPunct="1">
        <a:lnSpc>
          <a:spcPct val="90000"/>
        </a:lnSpc>
        <a:spcBef>
          <a:spcPct val="0"/>
        </a:spcBef>
        <a:buNone/>
        <a:defRPr sz="3300" kern="1200">
          <a:solidFill>
            <a:schemeClr val="bg2"/>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chemeClr val="bg1"/>
        </a:buClr>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bg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bg1"/>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bg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bg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1" name="Footer Placeholder 4"/>
          <p:cNvSpPr txBox="1">
            <a:spLocks/>
          </p:cNvSpPr>
          <p:nvPr userDrawn="1"/>
        </p:nvSpPr>
        <p:spPr>
          <a:xfrm>
            <a:off x="628650" y="6299973"/>
            <a:ext cx="5941851" cy="477879"/>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smtClean="0">
                <a:solidFill>
                  <a:prstClr val="black"/>
                </a:solidFill>
              </a:rPr>
              <a:t> </a:t>
            </a:r>
            <a:endParaRPr lang="en-US" sz="1350" dirty="0">
              <a:solidFill>
                <a:prstClr val="black"/>
              </a:solidFill>
            </a:endParaRPr>
          </a:p>
        </p:txBody>
      </p:sp>
      <p:sp>
        <p:nvSpPr>
          <p:cNvPr id="2" name="Title Placeholder 1"/>
          <p:cNvSpPr>
            <a:spLocks noGrp="1"/>
          </p:cNvSpPr>
          <p:nvPr>
            <p:ph type="title"/>
          </p:nvPr>
        </p:nvSpPr>
        <p:spPr>
          <a:xfrm>
            <a:off x="628650" y="365126"/>
            <a:ext cx="7886700" cy="1325563"/>
          </a:xfrm>
          <a:prstGeom prst="rect">
            <a:avLst/>
          </a:prstGeom>
          <a:solidFill>
            <a:schemeClr val="bg1"/>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93634" y="6266603"/>
            <a:ext cx="5876867" cy="365125"/>
          </a:xfrm>
          <a:prstGeom prst="rect">
            <a:avLst/>
          </a:prstGeom>
        </p:spPr>
        <p:txBody>
          <a:bodyPr vert="horz" lIns="91440" tIns="45720" rIns="91440" bIns="45720" rtlCol="0" anchor="ctr"/>
          <a:lstStyle>
            <a:lvl1pPr algn="l">
              <a:defRPr sz="900">
                <a:solidFill>
                  <a:schemeClr val="tx2"/>
                </a:solidFill>
              </a:defRPr>
            </a:lvl1pPr>
          </a:lstStyle>
          <a:p>
            <a:r>
              <a:rPr lang="en-US" dirty="0" smtClean="0">
                <a:solidFill>
                  <a:srgbClr val="FFFFFF"/>
                </a:solidFill>
              </a:rPr>
              <a:t>www.milbank.org				@MilbankFund</a:t>
            </a:r>
            <a:endParaRPr lang="en-US" dirty="0">
              <a:solidFill>
                <a:srgbClr val="FFFFFF"/>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CFD8BDD-3311-4082-A34C-11C4D995C3DC}" type="slidenum">
              <a:rPr lang="en-US" smtClean="0">
                <a:solidFill>
                  <a:prstClr val="black">
                    <a:tint val="75000"/>
                  </a:prstClr>
                </a:solidFill>
              </a:rPr>
              <a:pPr/>
              <a:t>‹#›</a:t>
            </a:fld>
            <a:endParaRPr lang="en-US">
              <a:solidFill>
                <a:prstClr val="black">
                  <a:tint val="75000"/>
                </a:prstClr>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88145" y="6149218"/>
            <a:ext cx="829547" cy="708783"/>
          </a:xfrm>
          <a:prstGeom prst="rect">
            <a:avLst/>
          </a:prstGeom>
        </p:spPr>
      </p:pic>
    </p:spTree>
    <p:extLst>
      <p:ext uri="{BB962C8B-B14F-4D97-AF65-F5344CB8AC3E}">
        <p14:creationId xmlns:p14="http://schemas.microsoft.com/office/powerpoint/2010/main" val="3056678310"/>
      </p:ext>
    </p:extLst>
  </p:cSld>
  <p:clrMap bg1="lt1" tx1="dk1" bg2="lt2" tx2="dk2" accent1="accent1" accent2="accent2" accent3="accent3" accent4="accent4" accent5="accent5" accent6="accent6" hlink="hlink" folHlink="folHlink"/>
  <p:sldLayoutIdLst>
    <p:sldLayoutId id="2147483692" r:id="rId1"/>
  </p:sldLayoutIdLst>
  <p:timing>
    <p:tnLst>
      <p:par>
        <p:cTn id="1" dur="indefinite" restart="never" nodeType="tmRoot"/>
      </p:par>
    </p:tnLst>
  </p:timing>
  <p:hf sldNum="0" hdr="0" ftr="0"/>
  <p:txStyles>
    <p:titleStyle>
      <a:lvl1pPr algn="l" defTabSz="685800" rtl="0" eaLnBrk="1" latinLnBrk="0" hangingPunct="1">
        <a:lnSpc>
          <a:spcPct val="90000"/>
        </a:lnSpc>
        <a:spcBef>
          <a:spcPct val="0"/>
        </a:spcBef>
        <a:buNone/>
        <a:defRPr sz="3300" kern="1200">
          <a:solidFill>
            <a:schemeClr val="bg2"/>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chemeClr val="bg1"/>
        </a:buClr>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bg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bg1"/>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bg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bg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1" name="Footer Placeholder 4"/>
          <p:cNvSpPr txBox="1">
            <a:spLocks/>
          </p:cNvSpPr>
          <p:nvPr userDrawn="1"/>
        </p:nvSpPr>
        <p:spPr>
          <a:xfrm>
            <a:off x="628650" y="6176964"/>
            <a:ext cx="5941851" cy="477879"/>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smtClean="0">
                <a:solidFill>
                  <a:prstClr val="black"/>
                </a:solidFill>
              </a:rPr>
              <a:t> </a:t>
            </a:r>
            <a:endParaRPr lang="en-US" sz="1350" dirty="0">
              <a:solidFill>
                <a:prstClr val="black"/>
              </a:solidFill>
            </a:endParaRPr>
          </a:p>
        </p:txBody>
      </p:sp>
      <p:sp>
        <p:nvSpPr>
          <p:cNvPr id="2" name="Title Placeholder 1"/>
          <p:cNvSpPr>
            <a:spLocks noGrp="1"/>
          </p:cNvSpPr>
          <p:nvPr>
            <p:ph type="title"/>
          </p:nvPr>
        </p:nvSpPr>
        <p:spPr>
          <a:xfrm>
            <a:off x="628650" y="365126"/>
            <a:ext cx="7886700" cy="1325563"/>
          </a:xfrm>
          <a:prstGeom prst="rect">
            <a:avLst/>
          </a:prstGeom>
          <a:solidFill>
            <a:schemeClr val="bg1"/>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93634" y="6233341"/>
            <a:ext cx="5876867" cy="365125"/>
          </a:xfrm>
          <a:prstGeom prst="rect">
            <a:avLst/>
          </a:prstGeom>
        </p:spPr>
        <p:txBody>
          <a:bodyPr vert="horz" lIns="91440" tIns="45720" rIns="91440" bIns="45720" rtlCol="0" anchor="ctr"/>
          <a:lstStyle>
            <a:lvl1pPr algn="l">
              <a:defRPr sz="900">
                <a:solidFill>
                  <a:schemeClr val="tx2"/>
                </a:solidFill>
              </a:defRPr>
            </a:lvl1pPr>
          </a:lstStyle>
          <a:p>
            <a:r>
              <a:rPr lang="en-US" dirty="0" smtClean="0">
                <a:solidFill>
                  <a:srgbClr val="FFFFFF"/>
                </a:solidFill>
              </a:rPr>
              <a:t>www.milbank.org				@MilbankFund</a:t>
            </a:r>
            <a:endParaRPr lang="en-US" dirty="0">
              <a:solidFill>
                <a:srgbClr val="FFFFFF"/>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CFD8BDD-3311-4082-A34C-11C4D995C3DC}" type="slidenum">
              <a:rPr lang="en-US" smtClean="0">
                <a:solidFill>
                  <a:prstClr val="black">
                    <a:tint val="75000"/>
                  </a:prstClr>
                </a:solidFill>
              </a:rPr>
              <a:pPr/>
              <a:t>‹#›</a:t>
            </a:fld>
            <a:endParaRPr lang="en-US">
              <a:solidFill>
                <a:prstClr val="black">
                  <a:tint val="75000"/>
                </a:prstClr>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38157" y="5881512"/>
            <a:ext cx="1142864" cy="976489"/>
          </a:xfrm>
          <a:prstGeom prst="rect">
            <a:avLst/>
          </a:prstGeom>
        </p:spPr>
      </p:pic>
    </p:spTree>
    <p:extLst>
      <p:ext uri="{BB962C8B-B14F-4D97-AF65-F5344CB8AC3E}">
        <p14:creationId xmlns:p14="http://schemas.microsoft.com/office/powerpoint/2010/main" val="2807585631"/>
      </p:ext>
    </p:extLst>
  </p:cSld>
  <p:clrMap bg1="lt1" tx1="dk1" bg2="lt2" tx2="dk2" accent1="accent1" accent2="accent2" accent3="accent3" accent4="accent4" accent5="accent5" accent6="accent6" hlink="hlink" folHlink="folHlink"/>
  <p:sldLayoutIdLst>
    <p:sldLayoutId id="2147483694" r:id="rId1"/>
  </p:sldLayoutIdLst>
  <p:timing>
    <p:tnLst>
      <p:par>
        <p:cTn id="1" dur="indefinite" restart="never" nodeType="tmRoot"/>
      </p:par>
    </p:tnLst>
  </p:timing>
  <p:hf sldNum="0" hdr="0" ftr="0"/>
  <p:txStyles>
    <p:titleStyle>
      <a:lvl1pPr algn="l" defTabSz="685800" rtl="0" eaLnBrk="1" latinLnBrk="0" hangingPunct="1">
        <a:lnSpc>
          <a:spcPct val="90000"/>
        </a:lnSpc>
        <a:spcBef>
          <a:spcPct val="0"/>
        </a:spcBef>
        <a:buNone/>
        <a:defRPr sz="3300" kern="1200">
          <a:solidFill>
            <a:schemeClr val="bg2"/>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chemeClr val="bg1"/>
        </a:buClr>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bg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bg1"/>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bg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bg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1" name="Footer Placeholder 4"/>
          <p:cNvSpPr txBox="1">
            <a:spLocks/>
          </p:cNvSpPr>
          <p:nvPr userDrawn="1"/>
        </p:nvSpPr>
        <p:spPr>
          <a:xfrm>
            <a:off x="628650" y="6176964"/>
            <a:ext cx="5941851" cy="477879"/>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smtClean="0">
                <a:solidFill>
                  <a:prstClr val="black"/>
                </a:solidFill>
              </a:rPr>
              <a:t> </a:t>
            </a:r>
            <a:endParaRPr lang="en-US" sz="1350" dirty="0">
              <a:solidFill>
                <a:prstClr val="black"/>
              </a:solidFill>
            </a:endParaRPr>
          </a:p>
        </p:txBody>
      </p:sp>
      <p:sp>
        <p:nvSpPr>
          <p:cNvPr id="2" name="Title Placeholder 1"/>
          <p:cNvSpPr>
            <a:spLocks noGrp="1"/>
          </p:cNvSpPr>
          <p:nvPr>
            <p:ph type="title"/>
          </p:nvPr>
        </p:nvSpPr>
        <p:spPr>
          <a:xfrm>
            <a:off x="628650" y="365126"/>
            <a:ext cx="7886700" cy="1325563"/>
          </a:xfrm>
          <a:prstGeom prst="rect">
            <a:avLst/>
          </a:prstGeom>
          <a:solidFill>
            <a:schemeClr val="bg1"/>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93634" y="6233341"/>
            <a:ext cx="5876867" cy="365125"/>
          </a:xfrm>
          <a:prstGeom prst="rect">
            <a:avLst/>
          </a:prstGeom>
        </p:spPr>
        <p:txBody>
          <a:bodyPr vert="horz" lIns="91440" tIns="45720" rIns="91440" bIns="45720" rtlCol="0" anchor="ctr"/>
          <a:lstStyle>
            <a:lvl1pPr algn="l">
              <a:defRPr sz="900">
                <a:solidFill>
                  <a:schemeClr val="tx2"/>
                </a:solidFill>
              </a:defRPr>
            </a:lvl1pPr>
          </a:lstStyle>
          <a:p>
            <a:r>
              <a:rPr lang="en-US" dirty="0" smtClean="0">
                <a:solidFill>
                  <a:srgbClr val="FFFFFF"/>
                </a:solidFill>
              </a:rPr>
              <a:t>www.milbank.org				@MilbankFund</a:t>
            </a:r>
            <a:endParaRPr lang="en-US" dirty="0">
              <a:solidFill>
                <a:srgbClr val="FFFFFF"/>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CFD8BDD-3311-4082-A34C-11C4D995C3DC}" type="slidenum">
              <a:rPr lang="en-US" smtClean="0">
                <a:solidFill>
                  <a:prstClr val="black">
                    <a:tint val="75000"/>
                  </a:prstClr>
                </a:solidFill>
              </a:rPr>
              <a:pPr/>
              <a:t>‹#›</a:t>
            </a:fld>
            <a:endParaRPr lang="en-US">
              <a:solidFill>
                <a:prstClr val="black">
                  <a:tint val="75000"/>
                </a:prstClr>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38157" y="5881512"/>
            <a:ext cx="1142864" cy="976489"/>
          </a:xfrm>
          <a:prstGeom prst="rect">
            <a:avLst/>
          </a:prstGeom>
        </p:spPr>
      </p:pic>
    </p:spTree>
    <p:extLst>
      <p:ext uri="{BB962C8B-B14F-4D97-AF65-F5344CB8AC3E}">
        <p14:creationId xmlns:p14="http://schemas.microsoft.com/office/powerpoint/2010/main" val="1417802785"/>
      </p:ext>
    </p:extLst>
  </p:cSld>
  <p:clrMap bg1="lt1" tx1="dk1" bg2="lt2" tx2="dk2" accent1="accent1" accent2="accent2" accent3="accent3" accent4="accent4" accent5="accent5" accent6="accent6" hlink="hlink" folHlink="folHlink"/>
  <p:sldLayoutIdLst>
    <p:sldLayoutId id="2147483696" r:id="rId1"/>
  </p:sldLayoutIdLst>
  <p:timing>
    <p:tnLst>
      <p:par>
        <p:cTn id="1" dur="indefinite" restart="never" nodeType="tmRoot"/>
      </p:par>
    </p:tnLst>
  </p:timing>
  <p:hf sldNum="0" hdr="0" ftr="0"/>
  <p:txStyles>
    <p:titleStyle>
      <a:lvl1pPr algn="l" defTabSz="685800" rtl="0" eaLnBrk="1" latinLnBrk="0" hangingPunct="1">
        <a:lnSpc>
          <a:spcPct val="90000"/>
        </a:lnSpc>
        <a:spcBef>
          <a:spcPct val="0"/>
        </a:spcBef>
        <a:buNone/>
        <a:defRPr sz="3300" kern="1200">
          <a:solidFill>
            <a:schemeClr val="bg2"/>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chemeClr val="bg1"/>
        </a:buClr>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bg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bg1"/>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bg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bg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1" name="Footer Placeholder 4"/>
          <p:cNvSpPr txBox="1">
            <a:spLocks/>
          </p:cNvSpPr>
          <p:nvPr userDrawn="1"/>
        </p:nvSpPr>
        <p:spPr>
          <a:xfrm>
            <a:off x="628650" y="6176964"/>
            <a:ext cx="5941851" cy="477879"/>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smtClean="0">
                <a:solidFill>
                  <a:prstClr val="black"/>
                </a:solidFill>
              </a:rPr>
              <a:t> </a:t>
            </a:r>
            <a:endParaRPr lang="en-US" sz="1350" dirty="0">
              <a:solidFill>
                <a:prstClr val="black"/>
              </a:solidFill>
            </a:endParaRPr>
          </a:p>
        </p:txBody>
      </p:sp>
      <p:sp>
        <p:nvSpPr>
          <p:cNvPr id="2" name="Title Placeholder 1"/>
          <p:cNvSpPr>
            <a:spLocks noGrp="1"/>
          </p:cNvSpPr>
          <p:nvPr>
            <p:ph type="title"/>
          </p:nvPr>
        </p:nvSpPr>
        <p:spPr>
          <a:xfrm>
            <a:off x="628650" y="365126"/>
            <a:ext cx="7886700" cy="1325563"/>
          </a:xfrm>
          <a:prstGeom prst="rect">
            <a:avLst/>
          </a:prstGeom>
          <a:solidFill>
            <a:schemeClr val="bg1"/>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93634" y="6233341"/>
            <a:ext cx="5876867" cy="365125"/>
          </a:xfrm>
          <a:prstGeom prst="rect">
            <a:avLst/>
          </a:prstGeom>
        </p:spPr>
        <p:txBody>
          <a:bodyPr vert="horz" lIns="91440" tIns="45720" rIns="91440" bIns="45720" rtlCol="0" anchor="ctr"/>
          <a:lstStyle>
            <a:lvl1pPr algn="l">
              <a:defRPr sz="900">
                <a:solidFill>
                  <a:schemeClr val="tx2"/>
                </a:solidFill>
              </a:defRPr>
            </a:lvl1pPr>
          </a:lstStyle>
          <a:p>
            <a:r>
              <a:rPr lang="en-US" dirty="0" smtClean="0">
                <a:solidFill>
                  <a:srgbClr val="FFFFFF"/>
                </a:solidFill>
              </a:rPr>
              <a:t>www.milbank.org				@MilbankFund</a:t>
            </a:r>
            <a:endParaRPr lang="en-US" dirty="0">
              <a:solidFill>
                <a:srgbClr val="FFFFFF"/>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CFD8BDD-3311-4082-A34C-11C4D995C3DC}" type="slidenum">
              <a:rPr lang="en-US" smtClean="0">
                <a:solidFill>
                  <a:prstClr val="black">
                    <a:tint val="75000"/>
                  </a:prstClr>
                </a:solidFill>
              </a:rPr>
              <a:pPr/>
              <a:t>‹#›</a:t>
            </a:fld>
            <a:endParaRPr lang="en-US">
              <a:solidFill>
                <a:prstClr val="black">
                  <a:tint val="75000"/>
                </a:prstClr>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38157" y="5881512"/>
            <a:ext cx="1142864" cy="976489"/>
          </a:xfrm>
          <a:prstGeom prst="rect">
            <a:avLst/>
          </a:prstGeom>
        </p:spPr>
      </p:pic>
    </p:spTree>
    <p:extLst>
      <p:ext uri="{BB962C8B-B14F-4D97-AF65-F5344CB8AC3E}">
        <p14:creationId xmlns:p14="http://schemas.microsoft.com/office/powerpoint/2010/main" val="1537857722"/>
      </p:ext>
    </p:extLst>
  </p:cSld>
  <p:clrMap bg1="lt1" tx1="dk1" bg2="lt2" tx2="dk2" accent1="accent1" accent2="accent2" accent3="accent3" accent4="accent4" accent5="accent5" accent6="accent6" hlink="hlink" folHlink="folHlink"/>
  <p:sldLayoutIdLst>
    <p:sldLayoutId id="2147483698" r:id="rId1"/>
  </p:sldLayoutIdLst>
  <p:timing>
    <p:tnLst>
      <p:par>
        <p:cTn id="1" dur="indefinite" restart="never" nodeType="tmRoot"/>
      </p:par>
    </p:tnLst>
  </p:timing>
  <p:hf sldNum="0" hdr="0" ftr="0"/>
  <p:txStyles>
    <p:titleStyle>
      <a:lvl1pPr algn="l" defTabSz="685800" rtl="0" eaLnBrk="1" latinLnBrk="0" hangingPunct="1">
        <a:lnSpc>
          <a:spcPct val="90000"/>
        </a:lnSpc>
        <a:spcBef>
          <a:spcPct val="0"/>
        </a:spcBef>
        <a:buNone/>
        <a:defRPr sz="3300" kern="1200">
          <a:solidFill>
            <a:schemeClr val="bg2"/>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chemeClr val="bg1"/>
        </a:buClr>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bg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bg1"/>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bg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bg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1" name="Footer Placeholder 4"/>
          <p:cNvSpPr txBox="1">
            <a:spLocks/>
          </p:cNvSpPr>
          <p:nvPr userDrawn="1"/>
        </p:nvSpPr>
        <p:spPr>
          <a:xfrm>
            <a:off x="628650" y="6299973"/>
            <a:ext cx="5941851" cy="477879"/>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smtClean="0">
                <a:solidFill>
                  <a:prstClr val="black"/>
                </a:solidFill>
              </a:rPr>
              <a:t> </a:t>
            </a:r>
            <a:endParaRPr lang="en-US" sz="1350" dirty="0">
              <a:solidFill>
                <a:prstClr val="black"/>
              </a:solidFill>
            </a:endParaRPr>
          </a:p>
        </p:txBody>
      </p:sp>
      <p:sp>
        <p:nvSpPr>
          <p:cNvPr id="2" name="Title Placeholder 1"/>
          <p:cNvSpPr>
            <a:spLocks noGrp="1"/>
          </p:cNvSpPr>
          <p:nvPr>
            <p:ph type="title"/>
          </p:nvPr>
        </p:nvSpPr>
        <p:spPr>
          <a:xfrm>
            <a:off x="628650" y="365126"/>
            <a:ext cx="7886700" cy="1325563"/>
          </a:xfrm>
          <a:prstGeom prst="rect">
            <a:avLst/>
          </a:prstGeom>
          <a:solidFill>
            <a:schemeClr val="bg1"/>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93634" y="6266603"/>
            <a:ext cx="5876867" cy="365125"/>
          </a:xfrm>
          <a:prstGeom prst="rect">
            <a:avLst/>
          </a:prstGeom>
        </p:spPr>
        <p:txBody>
          <a:bodyPr vert="horz" lIns="91440" tIns="45720" rIns="91440" bIns="45720" rtlCol="0" anchor="ctr"/>
          <a:lstStyle>
            <a:lvl1pPr algn="l">
              <a:defRPr sz="900">
                <a:solidFill>
                  <a:schemeClr val="tx2"/>
                </a:solidFill>
              </a:defRPr>
            </a:lvl1pPr>
          </a:lstStyle>
          <a:p>
            <a:r>
              <a:rPr lang="en-US" dirty="0" smtClean="0">
                <a:solidFill>
                  <a:srgbClr val="FFFFFF"/>
                </a:solidFill>
              </a:rPr>
              <a:t>www.milbank.org				@MilbankFund</a:t>
            </a:r>
            <a:endParaRPr lang="en-US" dirty="0">
              <a:solidFill>
                <a:srgbClr val="FFFFFF"/>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CFD8BDD-3311-4082-A34C-11C4D995C3DC}" type="slidenum">
              <a:rPr lang="en-US" smtClean="0">
                <a:solidFill>
                  <a:prstClr val="black">
                    <a:tint val="75000"/>
                  </a:prstClr>
                </a:solidFill>
              </a:rPr>
              <a:pPr/>
              <a:t>‹#›</a:t>
            </a:fld>
            <a:endParaRPr lang="en-US">
              <a:solidFill>
                <a:prstClr val="black">
                  <a:tint val="75000"/>
                </a:prstClr>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88145" y="6149218"/>
            <a:ext cx="829547" cy="708783"/>
          </a:xfrm>
          <a:prstGeom prst="rect">
            <a:avLst/>
          </a:prstGeom>
        </p:spPr>
      </p:pic>
    </p:spTree>
    <p:extLst>
      <p:ext uri="{BB962C8B-B14F-4D97-AF65-F5344CB8AC3E}">
        <p14:creationId xmlns:p14="http://schemas.microsoft.com/office/powerpoint/2010/main" val="2258660173"/>
      </p:ext>
    </p:extLst>
  </p:cSld>
  <p:clrMap bg1="lt1" tx1="dk1" bg2="lt2" tx2="dk2" accent1="accent1" accent2="accent2" accent3="accent3" accent4="accent4" accent5="accent5" accent6="accent6" hlink="hlink" folHlink="folHlink"/>
  <p:sldLayoutIdLst>
    <p:sldLayoutId id="2147483700" r:id="rId1"/>
  </p:sldLayoutIdLst>
  <p:timing>
    <p:tnLst>
      <p:par>
        <p:cTn id="1" dur="indefinite" restart="never" nodeType="tmRoot"/>
      </p:par>
    </p:tnLst>
  </p:timing>
  <p:hf sldNum="0" hdr="0" ftr="0"/>
  <p:txStyles>
    <p:titleStyle>
      <a:lvl1pPr algn="l" defTabSz="685800" rtl="0" eaLnBrk="1" latinLnBrk="0" hangingPunct="1">
        <a:lnSpc>
          <a:spcPct val="90000"/>
        </a:lnSpc>
        <a:spcBef>
          <a:spcPct val="0"/>
        </a:spcBef>
        <a:buNone/>
        <a:defRPr sz="3300" kern="1200">
          <a:solidFill>
            <a:schemeClr val="bg2"/>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chemeClr val="bg1"/>
        </a:buClr>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bg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bg1"/>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bg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bg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1" name="Footer Placeholder 4"/>
          <p:cNvSpPr txBox="1">
            <a:spLocks/>
          </p:cNvSpPr>
          <p:nvPr userDrawn="1"/>
        </p:nvSpPr>
        <p:spPr>
          <a:xfrm>
            <a:off x="628650" y="6299973"/>
            <a:ext cx="5941851" cy="477879"/>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smtClean="0">
                <a:solidFill>
                  <a:prstClr val="black"/>
                </a:solidFill>
              </a:rPr>
              <a:t> </a:t>
            </a:r>
            <a:endParaRPr lang="en-US" sz="1350" dirty="0">
              <a:solidFill>
                <a:prstClr val="black"/>
              </a:solidFill>
            </a:endParaRPr>
          </a:p>
        </p:txBody>
      </p:sp>
      <p:sp>
        <p:nvSpPr>
          <p:cNvPr id="2" name="Title Placeholder 1"/>
          <p:cNvSpPr>
            <a:spLocks noGrp="1"/>
          </p:cNvSpPr>
          <p:nvPr>
            <p:ph type="title"/>
          </p:nvPr>
        </p:nvSpPr>
        <p:spPr>
          <a:xfrm>
            <a:off x="628650" y="365126"/>
            <a:ext cx="7886700" cy="1325563"/>
          </a:xfrm>
          <a:prstGeom prst="rect">
            <a:avLst/>
          </a:prstGeom>
          <a:solidFill>
            <a:schemeClr val="bg1"/>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93634" y="6266603"/>
            <a:ext cx="5876867" cy="365125"/>
          </a:xfrm>
          <a:prstGeom prst="rect">
            <a:avLst/>
          </a:prstGeom>
        </p:spPr>
        <p:txBody>
          <a:bodyPr vert="horz" lIns="91440" tIns="45720" rIns="91440" bIns="45720" rtlCol="0" anchor="ctr"/>
          <a:lstStyle>
            <a:lvl1pPr algn="l">
              <a:defRPr sz="900">
                <a:solidFill>
                  <a:schemeClr val="tx2"/>
                </a:solidFill>
              </a:defRPr>
            </a:lvl1pPr>
          </a:lstStyle>
          <a:p>
            <a:r>
              <a:rPr lang="en-US" dirty="0" smtClean="0">
                <a:solidFill>
                  <a:srgbClr val="FFFFFF"/>
                </a:solidFill>
              </a:rPr>
              <a:t>www.milbank.org				@MilbankFund</a:t>
            </a:r>
            <a:endParaRPr lang="en-US" dirty="0">
              <a:solidFill>
                <a:srgbClr val="FFFFFF"/>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CFD8BDD-3311-4082-A34C-11C4D995C3DC}" type="slidenum">
              <a:rPr lang="en-US" smtClean="0">
                <a:solidFill>
                  <a:prstClr val="black">
                    <a:tint val="75000"/>
                  </a:prstClr>
                </a:solidFill>
              </a:rPr>
              <a:pPr/>
              <a:t>‹#›</a:t>
            </a:fld>
            <a:endParaRPr lang="en-US">
              <a:solidFill>
                <a:prstClr val="black">
                  <a:tint val="75000"/>
                </a:prstClr>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88145" y="6149218"/>
            <a:ext cx="829547" cy="708783"/>
          </a:xfrm>
          <a:prstGeom prst="rect">
            <a:avLst/>
          </a:prstGeom>
        </p:spPr>
      </p:pic>
    </p:spTree>
    <p:extLst>
      <p:ext uri="{BB962C8B-B14F-4D97-AF65-F5344CB8AC3E}">
        <p14:creationId xmlns:p14="http://schemas.microsoft.com/office/powerpoint/2010/main" val="1823782372"/>
      </p:ext>
    </p:extLst>
  </p:cSld>
  <p:clrMap bg1="lt1" tx1="dk1" bg2="lt2" tx2="dk2" accent1="accent1" accent2="accent2" accent3="accent3" accent4="accent4" accent5="accent5" accent6="accent6" hlink="hlink" folHlink="folHlink"/>
  <p:sldLayoutIdLst>
    <p:sldLayoutId id="2147483702" r:id="rId1"/>
  </p:sldLayoutIdLst>
  <p:timing>
    <p:tnLst>
      <p:par>
        <p:cTn id="1" dur="indefinite" restart="never" nodeType="tmRoot"/>
      </p:par>
    </p:tnLst>
  </p:timing>
  <p:hf sldNum="0" hdr="0" ftr="0"/>
  <p:txStyles>
    <p:titleStyle>
      <a:lvl1pPr algn="l" defTabSz="685800" rtl="0" eaLnBrk="1" latinLnBrk="0" hangingPunct="1">
        <a:lnSpc>
          <a:spcPct val="90000"/>
        </a:lnSpc>
        <a:spcBef>
          <a:spcPct val="0"/>
        </a:spcBef>
        <a:buNone/>
        <a:defRPr sz="3300" kern="1200">
          <a:solidFill>
            <a:schemeClr val="bg2"/>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chemeClr val="bg1"/>
        </a:buClr>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bg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bg1"/>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bg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bg1"/>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3" Type="http://schemas.openxmlformats.org/officeDocument/2006/relationships/image" Target="file://localhost/Volumes/MALUDESIGN/FREELANCE/Milbank/2016/PowerPoint/material%20for%20primary%20care%20spend%20talk/Final/Graphics/2003-rally.jpg" TargetMode="External"/><Relationship Id="rId2" Type="http://schemas.openxmlformats.org/officeDocument/2006/relationships/image" Target="../media/image20.jpe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hyperlink" Target="https://www.ncbi.nlm.nih.gov/pmc/articles/PMC2690145/" TargetMode="External"/><Relationship Id="rId2" Type="http://schemas.openxmlformats.org/officeDocument/2006/relationships/chart" Target="../charts/chart1.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file://localhost/Volumes/MALUDESIGN/FREELANCE/Milbank/2016/PowerPoint/material%20for%20primary%20care%20spend%20talk/Final/Graphics/CostalMedical%20copy.png" TargetMode="External"/><Relationship Id="rId7" Type="http://schemas.openxmlformats.org/officeDocument/2006/relationships/image" Target="file://localhost/Volumes/MALUDESIGN/FREELANCE/Milbank/2016/PowerPoint/material%20for%20primary%20care%20spend%20talk/Final/Graphics/5year.png" TargetMode="External"/><Relationship Id="rId2" Type="http://schemas.openxmlformats.org/officeDocument/2006/relationships/image" Target="../media/image23.png"/><Relationship Id="rId1" Type="http://schemas.openxmlformats.org/officeDocument/2006/relationships/slideLayout" Target="../slideLayouts/slideLayout43.xml"/><Relationship Id="rId6" Type="http://schemas.openxmlformats.org/officeDocument/2006/relationships/image" Target="../media/image25.png"/><Relationship Id="rId5" Type="http://schemas.openxmlformats.org/officeDocument/2006/relationships/image" Target="file://localhost/Volumes/MALUDESIGN/FREELANCE/Milbank/2016/PowerPoint/material%20for%20primary%20care%20spend%20talk/Final/Graphics/Currentcare.png" TargetMode="External"/><Relationship Id="rId4" Type="http://schemas.openxmlformats.org/officeDocument/2006/relationships/image" Target="../media/image24.png"/><Relationship Id="rId9" Type="http://schemas.openxmlformats.org/officeDocument/2006/relationships/image" Target="file://localhost/Volumes/MALUDESIGN/FREELANCE/Milbank/2016/PowerPoint/material%20for%20primary%20care%20spend%20talk/Final/Graphics/CareTrans.png" TargetMode="External"/></Relationships>
</file>

<file path=ppt/slides/_rels/slide2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4.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9.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5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image" Target="../media/image35.png"/><Relationship Id="rId1" Type="http://schemas.openxmlformats.org/officeDocument/2006/relationships/slideLayout" Target="../slideLayouts/slideLayout21.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2" Type="http://schemas.openxmlformats.org/officeDocument/2006/relationships/hyperlink" Target="http://www.naic.org/store/free/ASE-OP.pdf" TargetMode="External"/><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3" Type="http://schemas.openxmlformats.org/officeDocument/2006/relationships/hyperlink" Target="https://nashp.org/wp-content/uploads/2015/07/7-17-15-CoveredCA-Delivering-on-the-Promise-of-the-ACA.pdf" TargetMode="External"/><Relationship Id="rId2" Type="http://schemas.openxmlformats.org/officeDocument/2006/relationships/notesSlide" Target="../notesSlides/notesSlide16.xml"/><Relationship Id="rId1" Type="http://schemas.openxmlformats.org/officeDocument/2006/relationships/slideLayout" Target="../slideLayouts/slideLayout22.xml"/><Relationship Id="rId5" Type="http://schemas.openxmlformats.org/officeDocument/2006/relationships/hyperlink" Target="https://www.coveredca.com/newsroom/news-releases/2016/02/17/New-Data-Show-How-Covered-California-Spurs-Competition-Among-Health-Insurance-Companies/" TargetMode="External"/><Relationship Id="rId4" Type="http://schemas.openxmlformats.org/officeDocument/2006/relationships/hyperlink" Target="https://hbex.coveredca.com/data-research/library/CoveredCA_Sufficient_Enrollment_Good_Risk_Mix.pdf"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22.xml"/><Relationship Id="rId5" Type="http://schemas.openxmlformats.org/officeDocument/2006/relationships/image" Target="../media/image49.png"/><Relationship Id="rId4" Type="http://schemas.openxmlformats.org/officeDocument/2006/relationships/hyperlink" Target="https://hbex.coveredca.com/data-research/library/CoveredCA_Sufficient_Enrollment_Good_Risk_Mix.pdf"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na01.safelinks.protection.outlook.com/?url=https://advocacy.consumerreports.org/wp-content/uploads/2017/07/Healthcare-By-Design-July-2017.pdf&amp;data=02|01|Allie.Mangiaracino@covered.ca.gov|dbc2ad8a4dc24adadbc008d691f57a81|466d2f7db1424b9c8cddeba5537a0f27|0|0|636856880871162817&amp;sdata=BJyhi%2BJsJsBPSvbWwXvv4SK7pp/eMUnxZwkMmvMZ6cA%3D&amp;reserved=0" TargetMode="External"/><Relationship Id="rId2" Type="http://schemas.openxmlformats.org/officeDocument/2006/relationships/hyperlink" Target="https://hbex.coveredca.com/data-research/library/CoveredCA_Key_Ingredients-05-18-17.pdf" TargetMode="External"/><Relationship Id="rId1" Type="http://schemas.openxmlformats.org/officeDocument/2006/relationships/slideLayout" Target="../slideLayouts/slideLayout22.xml"/><Relationship Id="rId5" Type="http://schemas.openxmlformats.org/officeDocument/2006/relationships/hyperlink" Target="https://hbex.coveredca.com/stakeholders/plan-management/PDFs/FINAL-2019-Patient-Centered-Benefit-Plan-Designs-2018-03-15-Clean.pdf" TargetMode="External"/><Relationship Id="rId4" Type="http://schemas.openxmlformats.org/officeDocument/2006/relationships/hyperlink" Target="https://board.coveredca.com/meetings/2018/01-18/PPT%20-%20Board_Policy_and_Action-Jan_2018-final.pdf"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60247" y="2428349"/>
            <a:ext cx="5162020" cy="1071033"/>
          </a:xfrm>
        </p:spPr>
        <p:txBody>
          <a:bodyPr/>
          <a:lstStyle/>
          <a:p>
            <a:r>
              <a:rPr lang="en-US" dirty="0" smtClean="0"/>
              <a:t>Affordability and State Benchmark Plan Work Group Meeting</a:t>
            </a:r>
            <a:endParaRPr lang="en-US" dirty="0"/>
          </a:p>
        </p:txBody>
      </p:sp>
      <p:sp>
        <p:nvSpPr>
          <p:cNvPr id="6" name="Text Placeholder 5"/>
          <p:cNvSpPr>
            <a:spLocks noGrp="1"/>
          </p:cNvSpPr>
          <p:nvPr>
            <p:ph type="body" idx="1"/>
          </p:nvPr>
        </p:nvSpPr>
        <p:spPr/>
        <p:txBody>
          <a:bodyPr/>
          <a:lstStyle/>
          <a:p>
            <a:r>
              <a:rPr lang="en-US" dirty="0" smtClean="0"/>
              <a:t>April 4, 2019</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Picture 71"/>
          <p:cNvPicPr>
            <a:picLocks noChangeAspect="1"/>
          </p:cNvPicPr>
          <p:nvPr/>
        </p:nvPicPr>
        <p:blipFill rotWithShape="1">
          <a:blip r:embed="rId3"/>
          <a:srcRect l="1598" r="1613"/>
          <a:stretch/>
        </p:blipFill>
        <p:spPr>
          <a:xfrm>
            <a:off x="292717" y="1944370"/>
            <a:ext cx="8851283" cy="3398686"/>
          </a:xfrm>
          <a:prstGeom prst="rect">
            <a:avLst/>
          </a:prstGeom>
        </p:spPr>
      </p:pic>
      <p:sp>
        <p:nvSpPr>
          <p:cNvPr id="2" name="Title 1"/>
          <p:cNvSpPr>
            <a:spLocks noGrp="1"/>
          </p:cNvSpPr>
          <p:nvPr>
            <p:ph type="title"/>
          </p:nvPr>
        </p:nvSpPr>
        <p:spPr>
          <a:xfrm>
            <a:off x="612506" y="375385"/>
            <a:ext cx="7886700" cy="1400347"/>
          </a:xfrm>
        </p:spPr>
        <p:txBody>
          <a:bodyPr>
            <a:noAutofit/>
          </a:bodyPr>
          <a:lstStyle/>
          <a:p>
            <a:pPr algn="ctr"/>
            <a:r>
              <a:rPr lang="en-US" sz="1800" b="1" dirty="0"/>
              <a:t>For Same Set of Services – Enormous Variation in Average Private Health Insurance Prices </a:t>
            </a:r>
            <a:br>
              <a:rPr lang="en-US" sz="1800" b="1" dirty="0"/>
            </a:br>
            <a:endParaRPr lang="en-US" sz="1200" b="1" dirty="0"/>
          </a:p>
        </p:txBody>
      </p:sp>
      <p:sp>
        <p:nvSpPr>
          <p:cNvPr id="5" name="Date Placeholder 2"/>
          <p:cNvSpPr>
            <a:spLocks noGrp="1"/>
          </p:cNvSpPr>
          <p:nvPr>
            <p:ph type="dt" sz="half" idx="4294967295"/>
          </p:nvPr>
        </p:nvSpPr>
        <p:spPr>
          <a:xfrm>
            <a:off x="628649" y="6407835"/>
            <a:ext cx="5998267" cy="240686"/>
          </a:xfrm>
          <a:prstGeom prst="rect">
            <a:avLst/>
          </a:prstGeom>
        </p:spPr>
        <p:txBody>
          <a:bodyPr/>
          <a:lstStyle/>
          <a:p>
            <a:r>
              <a:rPr lang="en-US" sz="1350" dirty="0">
                <a:solidFill>
                  <a:srgbClr val="FFFFFF"/>
                </a:solidFill>
              </a:rPr>
              <a:t> </a:t>
            </a:r>
          </a:p>
          <a:p>
            <a:r>
              <a:rPr lang="en-US" sz="1050" dirty="0">
                <a:solidFill>
                  <a:srgbClr val="FFFFFF"/>
                </a:solidFill>
                <a:cs typeface="Arial" panose="020B0604020202020204" pitchFamily="34" charset="0"/>
              </a:rPr>
              <a:t>www.milbank.org                      			  	</a:t>
            </a:r>
            <a:r>
              <a:rPr lang="en-US" sz="1050" dirty="0" smtClean="0">
                <a:solidFill>
                  <a:srgbClr val="FFFFFF"/>
                </a:solidFill>
                <a:cs typeface="Arial" panose="020B0604020202020204" pitchFamily="34" charset="0"/>
              </a:rPr>
              <a:t>@</a:t>
            </a:r>
            <a:r>
              <a:rPr lang="en-US" sz="1050" dirty="0">
                <a:solidFill>
                  <a:srgbClr val="FFFFFF"/>
                </a:solidFill>
                <a:cs typeface="Arial" panose="020B0604020202020204" pitchFamily="34" charset="0"/>
              </a:rPr>
              <a:t>MilbankFund</a:t>
            </a:r>
          </a:p>
          <a:p>
            <a:endParaRPr lang="en-US" sz="1050" dirty="0">
              <a:solidFill>
                <a:srgbClr val="FFFFFF"/>
              </a:solidFill>
            </a:endParaRPr>
          </a:p>
        </p:txBody>
      </p:sp>
      <p:sp>
        <p:nvSpPr>
          <p:cNvPr id="73" name="TextBox 72"/>
          <p:cNvSpPr txBox="1"/>
          <p:nvPr/>
        </p:nvSpPr>
        <p:spPr>
          <a:xfrm>
            <a:off x="628649" y="5343056"/>
            <a:ext cx="2986791" cy="253916"/>
          </a:xfrm>
          <a:prstGeom prst="rect">
            <a:avLst/>
          </a:prstGeom>
          <a:noFill/>
        </p:spPr>
        <p:txBody>
          <a:bodyPr wrap="square" rtlCol="0">
            <a:spAutoFit/>
          </a:bodyPr>
          <a:lstStyle/>
          <a:p>
            <a:r>
              <a:rPr lang="en-US" sz="1050" i="1" dirty="0">
                <a:solidFill>
                  <a:prstClr val="black"/>
                </a:solidFill>
              </a:rPr>
              <a:t>Source: Health Care Cost Institute, 2016 data</a:t>
            </a:r>
          </a:p>
        </p:txBody>
      </p:sp>
      <p:sp>
        <p:nvSpPr>
          <p:cNvPr id="3" name="Oval 2"/>
          <p:cNvSpPr/>
          <p:nvPr/>
        </p:nvSpPr>
        <p:spPr>
          <a:xfrm>
            <a:off x="3897129" y="4408059"/>
            <a:ext cx="139740" cy="14658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3357D"/>
              </a:solidFill>
            </a:endParaRPr>
          </a:p>
        </p:txBody>
      </p:sp>
    </p:spTree>
    <p:extLst>
      <p:ext uri="{BB962C8B-B14F-4D97-AF65-F5344CB8AC3E}">
        <p14:creationId xmlns:p14="http://schemas.microsoft.com/office/powerpoint/2010/main" val="4473751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46509"/>
            <a:ext cx="7886700" cy="1425583"/>
          </a:xfrm>
        </p:spPr>
        <p:txBody>
          <a:bodyPr>
            <a:noAutofit/>
          </a:bodyPr>
          <a:lstStyle/>
          <a:p>
            <a:pPr algn="ctr"/>
            <a:r>
              <a:rPr lang="en-US" sz="2400" b="1" dirty="0"/>
              <a:t>Variation in Utilization is Almost as Wide</a:t>
            </a:r>
            <a:br>
              <a:rPr lang="en-US" sz="2400" b="1" dirty="0"/>
            </a:br>
            <a:r>
              <a:rPr lang="en-US" sz="1800" b="1" dirty="0"/>
              <a:t>(and higher price areas tend to have lower utilization)</a:t>
            </a:r>
          </a:p>
        </p:txBody>
      </p:sp>
      <p:sp>
        <p:nvSpPr>
          <p:cNvPr id="5" name="Date Placeholder 2"/>
          <p:cNvSpPr>
            <a:spLocks noGrp="1"/>
          </p:cNvSpPr>
          <p:nvPr>
            <p:ph type="dt" sz="half" idx="4294967295"/>
          </p:nvPr>
        </p:nvSpPr>
        <p:spPr>
          <a:xfrm>
            <a:off x="628649" y="6398209"/>
            <a:ext cx="5998267" cy="240686"/>
          </a:xfrm>
          <a:prstGeom prst="rect">
            <a:avLst/>
          </a:prstGeom>
        </p:spPr>
        <p:txBody>
          <a:bodyPr/>
          <a:lstStyle/>
          <a:p>
            <a:r>
              <a:rPr lang="en-US" sz="1350" dirty="0">
                <a:solidFill>
                  <a:srgbClr val="FFFFFF"/>
                </a:solidFill>
              </a:rPr>
              <a:t> </a:t>
            </a:r>
          </a:p>
          <a:p>
            <a:r>
              <a:rPr lang="en-US" sz="1050" dirty="0">
                <a:solidFill>
                  <a:srgbClr val="FFFFFF"/>
                </a:solidFill>
                <a:cs typeface="Arial" panose="020B0604020202020204" pitchFamily="34" charset="0"/>
              </a:rPr>
              <a:t>www.milbank.org                      			  	</a:t>
            </a:r>
            <a:r>
              <a:rPr lang="en-US" sz="1050" dirty="0" smtClean="0">
                <a:solidFill>
                  <a:srgbClr val="FFFFFF"/>
                </a:solidFill>
                <a:cs typeface="Arial" panose="020B0604020202020204" pitchFamily="34" charset="0"/>
              </a:rPr>
              <a:t>@</a:t>
            </a:r>
            <a:r>
              <a:rPr lang="en-US" sz="1050" dirty="0">
                <a:solidFill>
                  <a:srgbClr val="FFFFFF"/>
                </a:solidFill>
                <a:cs typeface="Arial" panose="020B0604020202020204" pitchFamily="34" charset="0"/>
              </a:rPr>
              <a:t>MilbankFund</a:t>
            </a:r>
          </a:p>
          <a:p>
            <a:endParaRPr lang="en-US" sz="1050" dirty="0">
              <a:solidFill>
                <a:srgbClr val="FFFFFF"/>
              </a:solidFill>
            </a:endParaRPr>
          </a:p>
        </p:txBody>
      </p:sp>
      <p:sp>
        <p:nvSpPr>
          <p:cNvPr id="73" name="TextBox 72"/>
          <p:cNvSpPr txBox="1"/>
          <p:nvPr/>
        </p:nvSpPr>
        <p:spPr>
          <a:xfrm>
            <a:off x="628649" y="5343056"/>
            <a:ext cx="2986791" cy="253916"/>
          </a:xfrm>
          <a:prstGeom prst="rect">
            <a:avLst/>
          </a:prstGeom>
          <a:noFill/>
        </p:spPr>
        <p:txBody>
          <a:bodyPr wrap="square" rtlCol="0">
            <a:spAutoFit/>
          </a:bodyPr>
          <a:lstStyle/>
          <a:p>
            <a:r>
              <a:rPr lang="en-US" sz="1050" i="1" dirty="0">
                <a:solidFill>
                  <a:prstClr val="black"/>
                </a:solidFill>
              </a:rPr>
              <a:t>Source: Health Care Cost Institute, 2016 data</a:t>
            </a:r>
          </a:p>
        </p:txBody>
      </p:sp>
      <p:sp>
        <p:nvSpPr>
          <p:cNvPr id="3" name="Oval 2"/>
          <p:cNvSpPr/>
          <p:nvPr/>
        </p:nvSpPr>
        <p:spPr>
          <a:xfrm>
            <a:off x="3897129" y="4408059"/>
            <a:ext cx="139740" cy="14658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3357D"/>
              </a:solidFill>
            </a:endParaRPr>
          </a:p>
        </p:txBody>
      </p:sp>
      <p:pic>
        <p:nvPicPr>
          <p:cNvPr id="4" name="Picture 3" descr="Screen Shot 2019-03-17 at 1.12.2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72092"/>
            <a:ext cx="9144000" cy="3672762"/>
          </a:xfrm>
          <a:prstGeom prst="rect">
            <a:avLst/>
          </a:prstGeom>
        </p:spPr>
      </p:pic>
      <p:cxnSp>
        <p:nvCxnSpPr>
          <p:cNvPr id="9" name="Straight Arrow Connector 8"/>
          <p:cNvCxnSpPr/>
          <p:nvPr/>
        </p:nvCxnSpPr>
        <p:spPr>
          <a:xfrm>
            <a:off x="7164727" y="2803532"/>
            <a:ext cx="579805" cy="966240"/>
          </a:xfrm>
          <a:prstGeom prst="straightConnector1">
            <a:avLst/>
          </a:prstGeom>
          <a:ln w="66675">
            <a:solidFill>
              <a:schemeClr val="bg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09926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34449"/>
            <a:ext cx="7886700" cy="1441283"/>
          </a:xfrm>
        </p:spPr>
        <p:txBody>
          <a:bodyPr>
            <a:normAutofit/>
          </a:bodyPr>
          <a:lstStyle/>
          <a:p>
            <a:pPr algn="ctr"/>
            <a:r>
              <a:rPr lang="en-US" sz="2850" b="1" dirty="0"/>
              <a:t>Total Commercial Costs: </a:t>
            </a:r>
            <a:br>
              <a:rPr lang="en-US" sz="2850" b="1" dirty="0"/>
            </a:br>
            <a:r>
              <a:rPr lang="en-US" sz="2850" b="1" dirty="0"/>
              <a:t>Some MD Utilization may be Risk Driven</a:t>
            </a:r>
          </a:p>
        </p:txBody>
      </p:sp>
      <p:sp>
        <p:nvSpPr>
          <p:cNvPr id="5" name="Date Placeholder 2"/>
          <p:cNvSpPr>
            <a:spLocks noGrp="1"/>
          </p:cNvSpPr>
          <p:nvPr>
            <p:ph type="dt" sz="half" idx="4294967295"/>
          </p:nvPr>
        </p:nvSpPr>
        <p:spPr>
          <a:xfrm>
            <a:off x="753777" y="6301956"/>
            <a:ext cx="5998267" cy="240686"/>
          </a:xfrm>
          <a:prstGeom prst="rect">
            <a:avLst/>
          </a:prstGeom>
        </p:spPr>
        <p:txBody>
          <a:bodyPr/>
          <a:lstStyle/>
          <a:p>
            <a:r>
              <a:rPr lang="en-US" sz="1350" dirty="0">
                <a:solidFill>
                  <a:srgbClr val="FFFFFF"/>
                </a:solidFill>
              </a:rPr>
              <a:t> </a:t>
            </a:r>
          </a:p>
          <a:p>
            <a:r>
              <a:rPr lang="en-US" sz="1400" dirty="0">
                <a:solidFill>
                  <a:srgbClr val="FFFFFF"/>
                </a:solidFill>
                <a:latin typeface="Arial" panose="020B0604020202020204" pitchFamily="34" charset="0"/>
                <a:cs typeface="Arial" panose="020B0604020202020204" pitchFamily="34" charset="0"/>
              </a:rPr>
              <a:t>www.milbank.org                      		</a:t>
            </a:r>
            <a:r>
              <a:rPr lang="en-US" sz="1400" dirty="0" smtClean="0">
                <a:solidFill>
                  <a:srgbClr val="FFFFFF"/>
                </a:solidFill>
                <a:latin typeface="Arial" panose="020B0604020202020204" pitchFamily="34" charset="0"/>
                <a:cs typeface="Arial" panose="020B0604020202020204" pitchFamily="34" charset="0"/>
              </a:rPr>
              <a:t>@</a:t>
            </a:r>
            <a:r>
              <a:rPr lang="en-US" sz="1400" dirty="0" err="1">
                <a:solidFill>
                  <a:srgbClr val="FFFFFF"/>
                </a:solidFill>
                <a:latin typeface="Arial" panose="020B0604020202020204" pitchFamily="34" charset="0"/>
                <a:cs typeface="Arial" panose="020B0604020202020204" pitchFamily="34" charset="0"/>
              </a:rPr>
              <a:t>MilbankFund</a:t>
            </a:r>
            <a:endParaRPr lang="en-US" sz="1400" dirty="0">
              <a:solidFill>
                <a:srgbClr val="FFFFFF"/>
              </a:solidFill>
              <a:latin typeface="Arial" panose="020B0604020202020204" pitchFamily="34" charset="0"/>
              <a:cs typeface="Arial" panose="020B0604020202020204" pitchFamily="34" charset="0"/>
            </a:endParaRPr>
          </a:p>
          <a:p>
            <a:endParaRPr lang="en-US" sz="1050" dirty="0">
              <a:solidFill>
                <a:srgbClr val="FFFFFF"/>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571752803"/>
              </p:ext>
            </p:extLst>
          </p:nvPr>
        </p:nvGraphicFramePr>
        <p:xfrm>
          <a:off x="671051" y="2397239"/>
          <a:ext cx="7844299" cy="1437936"/>
        </p:xfrm>
        <a:graphic>
          <a:graphicData uri="http://schemas.openxmlformats.org/drawingml/2006/table">
            <a:tbl>
              <a:tblPr>
                <a:tableStyleId>{5C22544A-7EE6-4342-B048-85BDC9FD1C3A}</a:tableStyleId>
              </a:tblPr>
              <a:tblGrid>
                <a:gridCol w="1434390"/>
                <a:gridCol w="1068318"/>
                <a:gridCol w="1068318"/>
                <a:gridCol w="1068318"/>
                <a:gridCol w="1008762"/>
                <a:gridCol w="1249136"/>
                <a:gridCol w="947057"/>
              </a:tblGrid>
              <a:tr h="266360">
                <a:tc>
                  <a:txBody>
                    <a:bodyPr/>
                    <a:lstStyle/>
                    <a:p>
                      <a:pPr algn="l" fontAlgn="b"/>
                      <a:r>
                        <a:rPr lang="en-US" sz="1500" b="1" u="none" strike="noStrike" dirty="0">
                          <a:effectLst/>
                          <a:latin typeface="Arial" panose="020B0604020202020204" pitchFamily="34" charset="0"/>
                          <a:cs typeface="Arial" panose="020B0604020202020204" pitchFamily="34" charset="0"/>
                        </a:rPr>
                        <a:t> </a:t>
                      </a:r>
                      <a:endParaRPr lang="en-US" sz="1500" b="1"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500" b="1" u="none" strike="noStrike" dirty="0">
                          <a:effectLst/>
                          <a:latin typeface="Arial" panose="020B0604020202020204" pitchFamily="34" charset="0"/>
                          <a:cs typeface="Arial" panose="020B0604020202020204" pitchFamily="34" charset="0"/>
                        </a:rPr>
                        <a:t>Colorado</a:t>
                      </a:r>
                      <a:endParaRPr lang="en-US" sz="1500" b="1"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500" b="1" u="none" strike="noStrike" dirty="0">
                          <a:effectLst/>
                          <a:latin typeface="Arial" panose="020B0604020202020204" pitchFamily="34" charset="0"/>
                          <a:cs typeface="Arial" panose="020B0604020202020204" pitchFamily="34" charset="0"/>
                        </a:rPr>
                        <a:t>Maryland</a:t>
                      </a:r>
                      <a:endParaRPr lang="en-US" sz="1500" b="1"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500" b="1" u="none" strike="noStrike" dirty="0">
                          <a:effectLst/>
                          <a:latin typeface="Arial" panose="020B0604020202020204" pitchFamily="34" charset="0"/>
                          <a:cs typeface="Arial" panose="020B0604020202020204" pitchFamily="34" charset="0"/>
                        </a:rPr>
                        <a:t>Minnesota</a:t>
                      </a:r>
                      <a:endParaRPr lang="en-US" sz="1500" b="1"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500" b="1" u="none" strike="noStrike" dirty="0">
                          <a:effectLst/>
                          <a:latin typeface="Arial" panose="020B0604020202020204" pitchFamily="34" charset="0"/>
                          <a:cs typeface="Arial" panose="020B0604020202020204" pitchFamily="34" charset="0"/>
                        </a:rPr>
                        <a:t>Oregon</a:t>
                      </a:r>
                      <a:endParaRPr lang="en-US" sz="1500" b="1"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500" b="1" u="none" strike="noStrike" dirty="0">
                          <a:effectLst/>
                          <a:latin typeface="Arial" panose="020B0604020202020204" pitchFamily="34" charset="0"/>
                          <a:cs typeface="Arial" panose="020B0604020202020204" pitchFamily="34" charset="0"/>
                        </a:rPr>
                        <a:t>St. Louis, MO</a:t>
                      </a:r>
                      <a:endParaRPr lang="en-US" sz="1500" b="1"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500" b="1" u="none" strike="noStrike" dirty="0">
                          <a:effectLst/>
                          <a:latin typeface="Arial" panose="020B0604020202020204" pitchFamily="34" charset="0"/>
                          <a:cs typeface="Arial" panose="020B0604020202020204" pitchFamily="34" charset="0"/>
                        </a:rPr>
                        <a:t>Utah</a:t>
                      </a:r>
                      <a:endParaRPr lang="en-US" sz="1500" b="1"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64344">
                <a:tc>
                  <a:txBody>
                    <a:bodyPr/>
                    <a:lstStyle/>
                    <a:p>
                      <a:pPr algn="l" fontAlgn="b"/>
                      <a:r>
                        <a:rPr lang="en-US" sz="1500" i="0" u="none" strike="noStrike" dirty="0">
                          <a:effectLst/>
                          <a:latin typeface="Arial" panose="020B0604020202020204" pitchFamily="34" charset="0"/>
                          <a:cs typeface="Arial" panose="020B0604020202020204" pitchFamily="34" charset="0"/>
                        </a:rPr>
                        <a:t>Indexed Risk Score</a:t>
                      </a:r>
                      <a:endParaRPr lang="en-US" sz="1500" b="1"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500" i="1" u="none" strike="noStrike" dirty="0">
                          <a:effectLst/>
                          <a:latin typeface="Arial" panose="020B0604020202020204" pitchFamily="34" charset="0"/>
                          <a:cs typeface="Arial" panose="020B0604020202020204" pitchFamily="34" charset="0"/>
                        </a:rPr>
                        <a:t>0.90-0.97</a:t>
                      </a:r>
                      <a:endParaRPr lang="en-US" sz="1500" b="0" i="1"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500" i="1" u="none" strike="noStrike" dirty="0">
                          <a:effectLst/>
                          <a:latin typeface="Arial" panose="020B0604020202020204" pitchFamily="34" charset="0"/>
                          <a:cs typeface="Arial" panose="020B0604020202020204" pitchFamily="34" charset="0"/>
                        </a:rPr>
                        <a:t>1.11-1.19</a:t>
                      </a:r>
                      <a:endParaRPr lang="en-US" sz="1500" b="0" i="1"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500" i="1" u="none" strike="noStrike" dirty="0">
                          <a:effectLst/>
                          <a:latin typeface="Arial" panose="020B0604020202020204" pitchFamily="34" charset="0"/>
                          <a:cs typeface="Arial" panose="020B0604020202020204" pitchFamily="34" charset="0"/>
                        </a:rPr>
                        <a:t>0.98-1.01</a:t>
                      </a:r>
                      <a:endParaRPr lang="en-US" sz="1500" b="0" i="1"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500" i="1" u="none" strike="noStrike" dirty="0">
                          <a:effectLst/>
                          <a:latin typeface="Arial" panose="020B0604020202020204" pitchFamily="34" charset="0"/>
                          <a:cs typeface="Arial" panose="020B0604020202020204" pitchFamily="34" charset="0"/>
                        </a:rPr>
                        <a:t>0.96-0.99</a:t>
                      </a:r>
                      <a:endParaRPr lang="en-US" sz="1500" b="0" i="1"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500" i="1" u="none" strike="noStrike" dirty="0">
                          <a:effectLst/>
                          <a:latin typeface="Arial" panose="020B0604020202020204" pitchFamily="34" charset="0"/>
                          <a:cs typeface="Arial" panose="020B0604020202020204" pitchFamily="34" charset="0"/>
                        </a:rPr>
                        <a:t>1.02-1.05</a:t>
                      </a:r>
                      <a:endParaRPr lang="en-US" sz="1500" b="0" i="1"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500" i="1" u="none" strike="noStrike" dirty="0">
                          <a:effectLst/>
                          <a:latin typeface="Arial" panose="020B0604020202020204" pitchFamily="34" charset="0"/>
                          <a:cs typeface="Arial" panose="020B0604020202020204" pitchFamily="34" charset="0"/>
                        </a:rPr>
                        <a:t>0.89-0.92</a:t>
                      </a:r>
                      <a:endParaRPr lang="en-US" sz="1500" b="0" i="1"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5744">
                <a:tc>
                  <a:txBody>
                    <a:bodyPr/>
                    <a:lstStyle/>
                    <a:p>
                      <a:pPr algn="l" fontAlgn="b"/>
                      <a:r>
                        <a:rPr lang="en-US" sz="1500" u="none" strike="noStrike" dirty="0" smtClean="0">
                          <a:effectLst/>
                          <a:latin typeface="Arial" panose="020B0604020202020204" pitchFamily="34" charset="0"/>
                          <a:cs typeface="Arial" panose="020B0604020202020204" pitchFamily="34" charset="0"/>
                        </a:rPr>
                        <a:t>Rel.</a:t>
                      </a:r>
                      <a:r>
                        <a:rPr lang="en-US" sz="1500" u="none" strike="noStrike" baseline="0" dirty="0" smtClean="0">
                          <a:effectLst/>
                          <a:latin typeface="Arial" panose="020B0604020202020204" pitchFamily="34" charset="0"/>
                          <a:cs typeface="Arial" panose="020B0604020202020204" pitchFamily="34" charset="0"/>
                        </a:rPr>
                        <a:t> Use Index</a:t>
                      </a:r>
                      <a:endParaRPr lang="en-US" sz="1500" b="1"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500" u="none" strike="noStrike" dirty="0">
                          <a:effectLst/>
                          <a:latin typeface="Arial" panose="020B0604020202020204" pitchFamily="34" charset="0"/>
                          <a:cs typeface="Arial" panose="020B0604020202020204" pitchFamily="34" charset="0"/>
                        </a:rPr>
                        <a:t>1.01-1.09</a:t>
                      </a:r>
                      <a:endParaRPr lang="en-US" sz="15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500" u="none" strike="noStrike" dirty="0">
                          <a:effectLst/>
                          <a:latin typeface="Arial" panose="020B0604020202020204" pitchFamily="34" charset="0"/>
                          <a:cs typeface="Arial" panose="020B0604020202020204" pitchFamily="34" charset="0"/>
                        </a:rPr>
                        <a:t>0.90-0.97</a:t>
                      </a:r>
                      <a:endParaRPr lang="en-US" sz="15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500" u="none" strike="noStrike" dirty="0">
                          <a:effectLst/>
                          <a:latin typeface="Arial" panose="020B0604020202020204" pitchFamily="34" charset="0"/>
                          <a:cs typeface="Arial" panose="020B0604020202020204" pitchFamily="34" charset="0"/>
                        </a:rPr>
                        <a:t>1.05-1.09</a:t>
                      </a:r>
                      <a:endParaRPr lang="en-US" sz="15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500" u="none" strike="noStrike" dirty="0">
                          <a:effectLst/>
                          <a:latin typeface="Arial" panose="020B0604020202020204" pitchFamily="34" charset="0"/>
                          <a:cs typeface="Arial" panose="020B0604020202020204" pitchFamily="34" charset="0"/>
                        </a:rPr>
                        <a:t>0.89-0.91</a:t>
                      </a:r>
                      <a:endParaRPr lang="en-US" sz="15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500" u="none" strike="noStrike" dirty="0">
                          <a:effectLst/>
                          <a:latin typeface="Arial" panose="020B0604020202020204" pitchFamily="34" charset="0"/>
                          <a:cs typeface="Arial" panose="020B0604020202020204" pitchFamily="34" charset="0"/>
                        </a:rPr>
                        <a:t>1.08-1.12</a:t>
                      </a:r>
                      <a:endParaRPr lang="en-US" sz="15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500" u="none" strike="noStrike" dirty="0">
                          <a:effectLst/>
                          <a:latin typeface="Arial" panose="020B0604020202020204" pitchFamily="34" charset="0"/>
                          <a:cs typeface="Arial" panose="020B0604020202020204" pitchFamily="34" charset="0"/>
                        </a:rPr>
                        <a:t>0.94-0.97</a:t>
                      </a:r>
                      <a:endParaRPr lang="en-US" sz="1500" b="0" i="0" u="none" strike="noStrike" dirty="0">
                        <a:solidFill>
                          <a:srgbClr val="000000"/>
                        </a:solidFill>
                        <a:effectLst/>
                        <a:latin typeface="Arial" panose="020B0604020202020204" pitchFamily="34" charset="0"/>
                        <a:cs typeface="Arial" panose="020B060402020202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5744">
                <a:tc>
                  <a:txBody>
                    <a:bodyPr/>
                    <a:lstStyle/>
                    <a:p>
                      <a:pPr algn="l" fontAlgn="b"/>
                      <a:r>
                        <a:rPr lang="en-US" sz="1500" u="none" strike="noStrike" dirty="0">
                          <a:solidFill>
                            <a:schemeClr val="tx1"/>
                          </a:solidFill>
                          <a:effectLst/>
                          <a:latin typeface="Arial" panose="020B0604020202020204" pitchFamily="34" charset="0"/>
                          <a:cs typeface="Arial" panose="020B0604020202020204" pitchFamily="34" charset="0"/>
                        </a:rPr>
                        <a:t>Price Index</a:t>
                      </a:r>
                      <a:endParaRPr lang="en-US" sz="1500" b="1" i="0" u="none" strike="noStrike" dirty="0">
                        <a:solidFill>
                          <a:schemeClr val="tx1"/>
                        </a:solidFill>
                        <a:effectLst/>
                        <a:latin typeface="Arial" panose="020B0604020202020204" pitchFamily="34" charset="0"/>
                        <a:cs typeface="Arial" panose="020B060402020202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500" u="none" strike="noStrike" dirty="0">
                          <a:solidFill>
                            <a:schemeClr val="tx1"/>
                          </a:solidFill>
                          <a:effectLst/>
                          <a:latin typeface="Arial" panose="020B0604020202020204" pitchFamily="34" charset="0"/>
                          <a:cs typeface="Arial" panose="020B0604020202020204" pitchFamily="34" charset="0"/>
                        </a:rPr>
                        <a:t>1.13</a:t>
                      </a:r>
                      <a:endParaRPr lang="en-US" sz="1500" b="0" i="0" u="none" strike="noStrike" dirty="0">
                        <a:solidFill>
                          <a:schemeClr val="tx1"/>
                        </a:solidFill>
                        <a:effectLst/>
                        <a:latin typeface="Arial" panose="020B0604020202020204" pitchFamily="34" charset="0"/>
                        <a:cs typeface="Arial" panose="020B060402020202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500" u="none" strike="noStrike" dirty="0">
                          <a:solidFill>
                            <a:schemeClr val="tx1"/>
                          </a:solidFill>
                          <a:effectLst/>
                          <a:latin typeface="Arial" panose="020B0604020202020204" pitchFamily="34" charset="0"/>
                          <a:cs typeface="Arial" panose="020B0604020202020204" pitchFamily="34" charset="0"/>
                        </a:rPr>
                        <a:t>0.86</a:t>
                      </a:r>
                      <a:endParaRPr lang="en-US" sz="1500" b="0" i="0" u="none" strike="noStrike" dirty="0">
                        <a:solidFill>
                          <a:schemeClr val="tx1"/>
                        </a:solidFill>
                        <a:effectLst/>
                        <a:latin typeface="Arial" panose="020B0604020202020204" pitchFamily="34" charset="0"/>
                        <a:cs typeface="Arial" panose="020B060402020202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500" u="none" strike="noStrike" dirty="0">
                          <a:solidFill>
                            <a:schemeClr val="tx1"/>
                          </a:solidFill>
                          <a:effectLst/>
                          <a:latin typeface="Arial" panose="020B0604020202020204" pitchFamily="34" charset="0"/>
                          <a:cs typeface="Arial" panose="020B0604020202020204" pitchFamily="34" charset="0"/>
                        </a:rPr>
                        <a:t>1.04</a:t>
                      </a:r>
                      <a:endParaRPr lang="en-US" sz="1500" b="0" i="0" u="none" strike="noStrike" dirty="0">
                        <a:solidFill>
                          <a:schemeClr val="tx1"/>
                        </a:solidFill>
                        <a:effectLst/>
                        <a:latin typeface="Arial" panose="020B0604020202020204" pitchFamily="34" charset="0"/>
                        <a:cs typeface="Arial" panose="020B060402020202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500" u="none" strike="noStrike" dirty="0">
                          <a:solidFill>
                            <a:schemeClr val="tx1"/>
                          </a:solidFill>
                          <a:effectLst/>
                          <a:latin typeface="Arial" panose="020B0604020202020204" pitchFamily="34" charset="0"/>
                          <a:cs typeface="Arial" panose="020B0604020202020204" pitchFamily="34" charset="0"/>
                        </a:rPr>
                        <a:t>1.16</a:t>
                      </a:r>
                      <a:endParaRPr lang="en-US" sz="1500" b="0" i="0" u="none" strike="noStrike" dirty="0">
                        <a:solidFill>
                          <a:schemeClr val="tx1"/>
                        </a:solidFill>
                        <a:effectLst/>
                        <a:latin typeface="Arial" panose="020B0604020202020204" pitchFamily="34" charset="0"/>
                        <a:cs typeface="Arial" panose="020B060402020202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500" u="none" strike="noStrike" dirty="0">
                          <a:solidFill>
                            <a:schemeClr val="tx1"/>
                          </a:solidFill>
                          <a:effectLst/>
                          <a:latin typeface="Arial" panose="020B0604020202020204" pitchFamily="34" charset="0"/>
                          <a:cs typeface="Arial" panose="020B0604020202020204" pitchFamily="34" charset="0"/>
                        </a:rPr>
                        <a:t>0.85</a:t>
                      </a:r>
                      <a:endParaRPr lang="en-US" sz="1500" b="0" i="0" u="none" strike="noStrike" dirty="0">
                        <a:solidFill>
                          <a:schemeClr val="tx1"/>
                        </a:solidFill>
                        <a:effectLst/>
                        <a:latin typeface="Arial" panose="020B0604020202020204" pitchFamily="34" charset="0"/>
                        <a:cs typeface="Arial" panose="020B060402020202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500" u="none" strike="noStrike" dirty="0">
                          <a:solidFill>
                            <a:schemeClr val="tx1"/>
                          </a:solidFill>
                          <a:effectLst/>
                          <a:latin typeface="Arial" panose="020B0604020202020204" pitchFamily="34" charset="0"/>
                          <a:cs typeface="Arial" panose="020B0604020202020204" pitchFamily="34" charset="0"/>
                        </a:rPr>
                        <a:t>1.01</a:t>
                      </a:r>
                      <a:endParaRPr lang="en-US" sz="1500" b="0" i="0" u="none" strike="noStrike" dirty="0">
                        <a:solidFill>
                          <a:schemeClr val="tx1"/>
                        </a:solidFill>
                        <a:effectLst/>
                        <a:latin typeface="Arial" panose="020B0604020202020204" pitchFamily="34" charset="0"/>
                        <a:cs typeface="Arial" panose="020B060402020202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5744">
                <a:tc>
                  <a:txBody>
                    <a:bodyPr/>
                    <a:lstStyle/>
                    <a:p>
                      <a:pPr algn="l" fontAlgn="b"/>
                      <a:r>
                        <a:rPr lang="en-US" sz="1500" u="none" strike="noStrike" dirty="0" smtClean="0">
                          <a:solidFill>
                            <a:srgbClr val="FF0000"/>
                          </a:solidFill>
                          <a:effectLst/>
                          <a:latin typeface="Arial" panose="020B0604020202020204" pitchFamily="34" charset="0"/>
                          <a:cs typeface="Arial" panose="020B0604020202020204" pitchFamily="34" charset="0"/>
                        </a:rPr>
                        <a:t>Total</a:t>
                      </a:r>
                      <a:r>
                        <a:rPr lang="en-US" sz="1500" u="none" strike="noStrike" baseline="0" dirty="0" smtClean="0">
                          <a:solidFill>
                            <a:srgbClr val="FF0000"/>
                          </a:solidFill>
                          <a:effectLst/>
                          <a:latin typeface="Arial" panose="020B0604020202020204" pitchFamily="34" charset="0"/>
                          <a:cs typeface="Arial" panose="020B0604020202020204" pitchFamily="34" charset="0"/>
                        </a:rPr>
                        <a:t> Cost Index</a:t>
                      </a:r>
                      <a:endParaRPr lang="en-US" sz="1500" b="1" i="0" u="none" strike="noStrike" dirty="0">
                        <a:solidFill>
                          <a:srgbClr val="FF0000"/>
                        </a:solidFill>
                        <a:effectLst/>
                        <a:latin typeface="Arial" panose="020B0604020202020204" pitchFamily="34" charset="0"/>
                        <a:cs typeface="Arial" panose="020B060402020202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500" u="none" strike="noStrike" dirty="0">
                          <a:solidFill>
                            <a:srgbClr val="FF0000"/>
                          </a:solidFill>
                          <a:effectLst/>
                          <a:latin typeface="Arial" panose="020B0604020202020204" pitchFamily="34" charset="0"/>
                          <a:cs typeface="Arial" panose="020B0604020202020204" pitchFamily="34" charset="0"/>
                        </a:rPr>
                        <a:t>1.15-1.23</a:t>
                      </a:r>
                      <a:endParaRPr lang="en-US" sz="1500" b="0" i="0" u="none" strike="noStrike" dirty="0">
                        <a:solidFill>
                          <a:srgbClr val="FF0000"/>
                        </a:solidFill>
                        <a:effectLst/>
                        <a:latin typeface="Arial" panose="020B0604020202020204" pitchFamily="34" charset="0"/>
                        <a:cs typeface="Arial" panose="020B060402020202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500" u="none" strike="noStrike" dirty="0">
                          <a:solidFill>
                            <a:srgbClr val="FF0000"/>
                          </a:solidFill>
                          <a:effectLst/>
                          <a:latin typeface="Arial" panose="020B0604020202020204" pitchFamily="34" charset="0"/>
                          <a:cs typeface="Arial" panose="020B0604020202020204" pitchFamily="34" charset="0"/>
                        </a:rPr>
                        <a:t>0.78-0.83</a:t>
                      </a:r>
                      <a:endParaRPr lang="en-US" sz="1500" b="0" i="0" u="none" strike="noStrike" dirty="0">
                        <a:solidFill>
                          <a:srgbClr val="FF0000"/>
                        </a:solidFill>
                        <a:effectLst/>
                        <a:latin typeface="Arial" panose="020B0604020202020204" pitchFamily="34" charset="0"/>
                        <a:cs typeface="Arial" panose="020B060402020202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500" u="none" strike="noStrike" dirty="0">
                          <a:solidFill>
                            <a:srgbClr val="FF0000"/>
                          </a:solidFill>
                          <a:effectLst/>
                          <a:latin typeface="Arial" panose="020B0604020202020204" pitchFamily="34" charset="0"/>
                          <a:cs typeface="Arial" panose="020B0604020202020204" pitchFamily="34" charset="0"/>
                        </a:rPr>
                        <a:t>1.10-1.13</a:t>
                      </a:r>
                      <a:endParaRPr lang="en-US" sz="1500" b="0" i="0" u="none" strike="noStrike" dirty="0">
                        <a:solidFill>
                          <a:srgbClr val="FF0000"/>
                        </a:solidFill>
                        <a:effectLst/>
                        <a:latin typeface="Arial" panose="020B0604020202020204" pitchFamily="34" charset="0"/>
                        <a:cs typeface="Arial" panose="020B060402020202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500" u="none" strike="noStrike" dirty="0">
                          <a:solidFill>
                            <a:srgbClr val="FF0000"/>
                          </a:solidFill>
                          <a:effectLst/>
                          <a:latin typeface="Arial" panose="020B0604020202020204" pitchFamily="34" charset="0"/>
                          <a:cs typeface="Arial" panose="020B0604020202020204" pitchFamily="34" charset="0"/>
                        </a:rPr>
                        <a:t>1.03-1.06</a:t>
                      </a:r>
                      <a:endParaRPr lang="en-US" sz="1500" b="0" i="0" u="none" strike="noStrike" dirty="0">
                        <a:solidFill>
                          <a:srgbClr val="FF0000"/>
                        </a:solidFill>
                        <a:effectLst/>
                        <a:latin typeface="Arial" panose="020B0604020202020204" pitchFamily="34" charset="0"/>
                        <a:cs typeface="Arial" panose="020B060402020202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500" u="none" strike="noStrike" dirty="0">
                          <a:solidFill>
                            <a:srgbClr val="FF0000"/>
                          </a:solidFill>
                          <a:effectLst/>
                          <a:latin typeface="Arial" panose="020B0604020202020204" pitchFamily="34" charset="0"/>
                          <a:cs typeface="Arial" panose="020B0604020202020204" pitchFamily="34" charset="0"/>
                        </a:rPr>
                        <a:t>0.92-0.95</a:t>
                      </a:r>
                      <a:endParaRPr lang="en-US" sz="1500" b="0" i="0" u="none" strike="noStrike" dirty="0">
                        <a:solidFill>
                          <a:srgbClr val="FF0000"/>
                        </a:solidFill>
                        <a:effectLst/>
                        <a:latin typeface="Arial" panose="020B0604020202020204" pitchFamily="34" charset="0"/>
                        <a:cs typeface="Arial" panose="020B060402020202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500" u="none" strike="noStrike" dirty="0">
                          <a:solidFill>
                            <a:srgbClr val="FF0000"/>
                          </a:solidFill>
                          <a:effectLst/>
                          <a:latin typeface="Arial" panose="020B0604020202020204" pitchFamily="34" charset="0"/>
                          <a:cs typeface="Arial" panose="020B0604020202020204" pitchFamily="34" charset="0"/>
                        </a:rPr>
                        <a:t>0.95-0.97</a:t>
                      </a:r>
                      <a:endParaRPr lang="en-US" sz="1500" b="0" i="0" u="none" strike="noStrike" dirty="0">
                        <a:solidFill>
                          <a:srgbClr val="FF0000"/>
                        </a:solidFill>
                        <a:effectLst/>
                        <a:latin typeface="Arial" panose="020B0604020202020204" pitchFamily="34" charset="0"/>
                        <a:cs typeface="Arial" panose="020B060402020202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TextBox 7"/>
          <p:cNvSpPr txBox="1"/>
          <p:nvPr/>
        </p:nvSpPr>
        <p:spPr>
          <a:xfrm>
            <a:off x="604155" y="2022221"/>
            <a:ext cx="7032310" cy="323165"/>
          </a:xfrm>
          <a:prstGeom prst="rect">
            <a:avLst/>
          </a:prstGeom>
          <a:noFill/>
        </p:spPr>
        <p:txBody>
          <a:bodyPr wrap="none" rtlCol="0">
            <a:spAutoFit/>
          </a:bodyPr>
          <a:lstStyle/>
          <a:p>
            <a:r>
              <a:rPr lang="en-US" sz="1500" b="1" dirty="0">
                <a:solidFill>
                  <a:prstClr val="black"/>
                </a:solidFill>
                <a:latin typeface="Arial" panose="020B0604020202020204" pitchFamily="34" charset="0"/>
                <a:cs typeface="Arial" panose="020B0604020202020204" pitchFamily="34" charset="0"/>
              </a:rPr>
              <a:t>Table 1: </a:t>
            </a:r>
            <a:r>
              <a:rPr lang="en-US" sz="1500" dirty="0">
                <a:solidFill>
                  <a:prstClr val="black"/>
                </a:solidFill>
                <a:latin typeface="Arial" panose="020B0604020202020204" pitchFamily="34" charset="0"/>
                <a:cs typeface="Arial" panose="020B0604020202020204" pitchFamily="34" charset="0"/>
              </a:rPr>
              <a:t>Total Cost Index and Resource Use Index Commercial Population 2016</a:t>
            </a:r>
          </a:p>
        </p:txBody>
      </p:sp>
      <p:sp>
        <p:nvSpPr>
          <p:cNvPr id="9" name="TextBox 8"/>
          <p:cNvSpPr txBox="1"/>
          <p:nvPr/>
        </p:nvSpPr>
        <p:spPr>
          <a:xfrm>
            <a:off x="628648" y="4033158"/>
            <a:ext cx="4474302" cy="507831"/>
          </a:xfrm>
          <a:prstGeom prst="rect">
            <a:avLst/>
          </a:prstGeom>
          <a:noFill/>
        </p:spPr>
        <p:txBody>
          <a:bodyPr wrap="none" rtlCol="0">
            <a:spAutoFit/>
          </a:bodyPr>
          <a:lstStyle/>
          <a:p>
            <a:endParaRPr lang="en-US" sz="1350" dirty="0">
              <a:solidFill>
                <a:prstClr val="black"/>
              </a:solidFill>
              <a:latin typeface="Arial" panose="020B0604020202020204" pitchFamily="34" charset="0"/>
              <a:cs typeface="Arial" panose="020B0604020202020204" pitchFamily="34" charset="0"/>
            </a:endParaRPr>
          </a:p>
          <a:p>
            <a:r>
              <a:rPr lang="en-US" sz="1350" dirty="0">
                <a:solidFill>
                  <a:prstClr val="black"/>
                </a:solidFill>
                <a:latin typeface="Arial" panose="020B0604020202020204" pitchFamily="34" charset="0"/>
                <a:cs typeface="Arial" panose="020B0604020202020204" pitchFamily="34" charset="0"/>
              </a:rPr>
              <a:t>Source: Network for Regional Health Care Improvement</a:t>
            </a:r>
          </a:p>
        </p:txBody>
      </p:sp>
    </p:spTree>
    <p:extLst>
      <p:ext uri="{BB962C8B-B14F-4D97-AF65-F5344CB8AC3E}">
        <p14:creationId xmlns:p14="http://schemas.microsoft.com/office/powerpoint/2010/main" val="13868978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75385"/>
            <a:ext cx="7886700" cy="1400347"/>
          </a:xfrm>
        </p:spPr>
        <p:txBody>
          <a:bodyPr>
            <a:noAutofit/>
          </a:bodyPr>
          <a:lstStyle/>
          <a:p>
            <a:r>
              <a:rPr lang="en-US" sz="2700" b="1" dirty="0"/>
              <a:t>Results for Maryland (Pre Global Budget)</a:t>
            </a:r>
          </a:p>
        </p:txBody>
      </p:sp>
      <p:sp>
        <p:nvSpPr>
          <p:cNvPr id="5" name="Date Placeholder 2"/>
          <p:cNvSpPr>
            <a:spLocks noGrp="1"/>
          </p:cNvSpPr>
          <p:nvPr>
            <p:ph type="dt" sz="half" idx="4294967295"/>
          </p:nvPr>
        </p:nvSpPr>
        <p:spPr>
          <a:xfrm>
            <a:off x="709371" y="6417460"/>
            <a:ext cx="5998267" cy="240686"/>
          </a:xfrm>
          <a:prstGeom prst="rect">
            <a:avLst/>
          </a:prstGeom>
        </p:spPr>
        <p:txBody>
          <a:bodyPr/>
          <a:lstStyle/>
          <a:p>
            <a:r>
              <a:rPr lang="en-US" sz="1350" dirty="0">
                <a:solidFill>
                  <a:srgbClr val="FFFFFF"/>
                </a:solidFill>
              </a:rPr>
              <a:t> </a:t>
            </a:r>
          </a:p>
          <a:p>
            <a:r>
              <a:rPr lang="en-US" sz="1050" dirty="0">
                <a:solidFill>
                  <a:srgbClr val="FFFFFF"/>
                </a:solidFill>
                <a:cs typeface="Arial" panose="020B0604020202020204" pitchFamily="34" charset="0"/>
              </a:rPr>
              <a:t>www.milbank.org                      			  	</a:t>
            </a:r>
            <a:r>
              <a:rPr lang="en-US" sz="1050" dirty="0" smtClean="0">
                <a:solidFill>
                  <a:srgbClr val="FFFFFF"/>
                </a:solidFill>
                <a:cs typeface="Arial" panose="020B0604020202020204" pitchFamily="34" charset="0"/>
              </a:rPr>
              <a:t>@</a:t>
            </a:r>
            <a:r>
              <a:rPr lang="en-US" sz="1050" dirty="0">
                <a:solidFill>
                  <a:srgbClr val="FFFFFF"/>
                </a:solidFill>
                <a:cs typeface="Arial" panose="020B0604020202020204" pitchFamily="34" charset="0"/>
              </a:rPr>
              <a:t>MilbankFund</a:t>
            </a:r>
          </a:p>
          <a:p>
            <a:endParaRPr lang="en-US" sz="1050" dirty="0">
              <a:solidFill>
                <a:srgbClr val="FFFFFF"/>
              </a:solidFill>
            </a:endParaRPr>
          </a:p>
        </p:txBody>
      </p:sp>
      <p:sp>
        <p:nvSpPr>
          <p:cNvPr id="73" name="TextBox 72"/>
          <p:cNvSpPr txBox="1"/>
          <p:nvPr/>
        </p:nvSpPr>
        <p:spPr>
          <a:xfrm>
            <a:off x="709371" y="5343056"/>
            <a:ext cx="8105680" cy="230832"/>
          </a:xfrm>
          <a:prstGeom prst="rect">
            <a:avLst/>
          </a:prstGeom>
          <a:noFill/>
        </p:spPr>
        <p:txBody>
          <a:bodyPr wrap="square" rtlCol="0">
            <a:spAutoFit/>
          </a:bodyPr>
          <a:lstStyle/>
          <a:p>
            <a:r>
              <a:rPr lang="en-US" sz="900" i="1" dirty="0">
                <a:solidFill>
                  <a:prstClr val="black"/>
                </a:solidFill>
              </a:rPr>
              <a:t>Source: </a:t>
            </a:r>
            <a:r>
              <a:rPr lang="en-US" sz="900" i="1" dirty="0" err="1">
                <a:solidFill>
                  <a:prstClr val="black"/>
                </a:solidFill>
              </a:rPr>
              <a:t>Cuckler</a:t>
            </a:r>
            <a:r>
              <a:rPr lang="en-US" sz="900" i="1" dirty="0">
                <a:solidFill>
                  <a:prstClr val="black"/>
                </a:solidFill>
              </a:rPr>
              <a:t> et al. Health Spending By State 1991-2014: Measuring Per Capital Spending By Payers and </a:t>
            </a:r>
            <a:r>
              <a:rPr lang="en-US" sz="900" i="1" dirty="0" err="1">
                <a:solidFill>
                  <a:prstClr val="black"/>
                </a:solidFill>
              </a:rPr>
              <a:t>Programs,Health</a:t>
            </a:r>
            <a:r>
              <a:rPr lang="en-US" sz="900" i="1" dirty="0">
                <a:solidFill>
                  <a:prstClr val="black"/>
                </a:solidFill>
              </a:rPr>
              <a:t> Affairs, June  2017</a:t>
            </a:r>
            <a:endParaRPr lang="en-US" sz="1050" i="1" dirty="0">
              <a:solidFill>
                <a:prstClr val="black"/>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796402409"/>
              </p:ext>
            </p:extLst>
          </p:nvPr>
        </p:nvGraphicFramePr>
        <p:xfrm>
          <a:off x="628649" y="1993446"/>
          <a:ext cx="7886701" cy="3338472"/>
        </p:xfrm>
        <a:graphic>
          <a:graphicData uri="http://schemas.openxmlformats.org/drawingml/2006/table">
            <a:tbl>
              <a:tblPr>
                <a:tableStyleId>{5C22544A-7EE6-4342-B048-85BDC9FD1C3A}</a:tableStyleId>
              </a:tblPr>
              <a:tblGrid>
                <a:gridCol w="1393792"/>
                <a:gridCol w="1089514"/>
                <a:gridCol w="1118959"/>
                <a:gridCol w="1060067"/>
                <a:gridCol w="1118959"/>
                <a:gridCol w="1163129"/>
                <a:gridCol w="942281"/>
              </a:tblGrid>
              <a:tr h="464344">
                <a:tc>
                  <a:txBody>
                    <a:bodyPr/>
                    <a:lstStyle/>
                    <a:p>
                      <a:pPr algn="l" fontAlgn="b"/>
                      <a:r>
                        <a:rPr lang="en-US" sz="1500" b="1" u="none" strike="noStrike" dirty="0">
                          <a:effectLst/>
                        </a:rPr>
                        <a:t> </a:t>
                      </a:r>
                      <a:endParaRPr lang="en-US" sz="1500" b="1"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l" fontAlgn="b"/>
                      <a:r>
                        <a:rPr lang="en-US" sz="1500" b="1" u="none" strike="noStrike" dirty="0">
                          <a:effectLst/>
                        </a:rPr>
                        <a:t>Personal Health Care </a:t>
                      </a:r>
                      <a:r>
                        <a:rPr lang="en-US" sz="1500" b="1" u="none" strike="noStrike" dirty="0" smtClean="0">
                          <a:effectLst/>
                        </a:rPr>
                        <a:t>Spending (2014) </a:t>
                      </a:r>
                      <a:endParaRPr lang="en-US" sz="1500" b="1"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3">
                  <a:txBody>
                    <a:bodyPr/>
                    <a:lstStyle/>
                    <a:p>
                      <a:pPr algn="l" fontAlgn="b"/>
                      <a:r>
                        <a:rPr lang="en-US" sz="1500" b="1" u="none" strike="noStrike">
                          <a:effectLst/>
                        </a:rPr>
                        <a:t>Average Annual Change, 2010-2014</a:t>
                      </a:r>
                      <a:endParaRPr lang="en-US" sz="1500" b="1"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r>
              <a:tr h="235744">
                <a:tc>
                  <a:txBody>
                    <a:bodyPr/>
                    <a:lstStyle/>
                    <a:p>
                      <a:pPr algn="l" fontAlgn="b"/>
                      <a:r>
                        <a:rPr lang="en-US" sz="1500" b="1" u="none" strike="noStrike" dirty="0">
                          <a:effectLst/>
                        </a:rPr>
                        <a:t> </a:t>
                      </a:r>
                      <a:endParaRPr lang="en-US" sz="1500" b="1"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500" b="1" u="none" strike="noStrike" dirty="0">
                          <a:effectLst/>
                        </a:rPr>
                        <a:t>Medicare</a:t>
                      </a:r>
                      <a:endParaRPr lang="en-US" sz="1500" b="1"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500" b="1" u="none" strike="noStrike">
                          <a:effectLst/>
                        </a:rPr>
                        <a:t>Medicaid</a:t>
                      </a:r>
                      <a:endParaRPr lang="en-US" sz="1500" b="1"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500" b="1" u="none" strike="noStrike" dirty="0">
                          <a:effectLst/>
                        </a:rPr>
                        <a:t>PHI</a:t>
                      </a:r>
                      <a:endParaRPr lang="en-US" sz="1500" b="1"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500" b="1" u="none" strike="noStrike" dirty="0">
                          <a:effectLst/>
                        </a:rPr>
                        <a:t>Medicare</a:t>
                      </a:r>
                      <a:endParaRPr lang="en-US" sz="1500" b="1"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500" b="1" u="none" strike="noStrike" dirty="0">
                          <a:effectLst/>
                        </a:rPr>
                        <a:t>Medicaid</a:t>
                      </a:r>
                      <a:endParaRPr lang="en-US" sz="1500" b="1"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500" b="1" u="none" strike="noStrike" dirty="0">
                          <a:effectLst/>
                        </a:rPr>
                        <a:t>PHI</a:t>
                      </a:r>
                      <a:endParaRPr lang="en-US" sz="1500" b="1"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6912">
                <a:tc>
                  <a:txBody>
                    <a:bodyPr/>
                    <a:lstStyle/>
                    <a:p>
                      <a:pPr algn="l" fontAlgn="b"/>
                      <a:r>
                        <a:rPr lang="en-US" sz="1500" b="1" u="none" strike="noStrike">
                          <a:effectLst/>
                        </a:rPr>
                        <a:t>United States </a:t>
                      </a:r>
                      <a:endParaRPr lang="en-US" sz="1500" b="1"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500" u="none" strike="noStrike" dirty="0">
                          <a:effectLst/>
                        </a:rPr>
                        <a:t> $     10,986 </a:t>
                      </a:r>
                      <a:endParaRPr lang="en-US" sz="15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500" u="none" strike="noStrike">
                          <a:effectLst/>
                        </a:rPr>
                        <a:t> $        6,815 </a:t>
                      </a:r>
                      <a:endParaRPr lang="en-US" sz="15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500" u="none" strike="noStrike">
                          <a:effectLst/>
                        </a:rPr>
                        <a:t> $       4,551 </a:t>
                      </a:r>
                      <a:endParaRPr lang="en-US" sz="15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500" u="none" strike="noStrike">
                          <a:effectLst/>
                        </a:rPr>
                        <a:t>1.2%</a:t>
                      </a:r>
                      <a:endParaRPr lang="en-US" sz="15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500" u="none" strike="noStrike">
                          <a:effectLst/>
                        </a:rPr>
                        <a:t>0.0%</a:t>
                      </a:r>
                      <a:endParaRPr lang="en-US" sz="15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500" u="none" strike="noStrike">
                          <a:effectLst/>
                        </a:rPr>
                        <a:t>3.3%</a:t>
                      </a:r>
                      <a:endParaRPr lang="en-US" sz="1500" b="0" i="0" u="none" strike="noStrike">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6912">
                <a:tc>
                  <a:txBody>
                    <a:bodyPr/>
                    <a:lstStyle/>
                    <a:p>
                      <a:pPr algn="l" fontAlgn="b"/>
                      <a:r>
                        <a:rPr lang="en-US" sz="1500" b="1" i="0" u="none" strike="noStrike" dirty="0" smtClean="0">
                          <a:solidFill>
                            <a:srgbClr val="000000"/>
                          </a:solidFill>
                          <a:effectLst/>
                          <a:latin typeface="+mn-lt"/>
                        </a:rPr>
                        <a:t>Delaware</a:t>
                      </a:r>
                      <a:endParaRPr lang="en-US" sz="1500" b="1" i="0" u="none" strike="noStrike" dirty="0">
                        <a:solidFill>
                          <a:srgbClr val="000000"/>
                        </a:solidFill>
                        <a:effectLst/>
                        <a:latin typeface="+mn-lt"/>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500" u="none" strike="noStrike" dirty="0">
                          <a:effectLst/>
                        </a:rPr>
                        <a:t> $      </a:t>
                      </a:r>
                      <a:r>
                        <a:rPr lang="en-US" sz="1500" u="none" strike="noStrike" dirty="0" smtClean="0">
                          <a:effectLst/>
                        </a:rPr>
                        <a:t>11,460</a:t>
                      </a:r>
                      <a:endParaRPr lang="en-US" sz="15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500" u="none" strike="noStrike" dirty="0">
                          <a:effectLst/>
                        </a:rPr>
                        <a:t> $      </a:t>
                      </a:r>
                      <a:r>
                        <a:rPr lang="en-US" sz="1500" u="none" strike="noStrike" dirty="0" smtClean="0">
                          <a:effectLst/>
                        </a:rPr>
                        <a:t>  6,921 </a:t>
                      </a:r>
                      <a:endParaRPr lang="en-US" sz="15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500" u="none" strike="noStrike" dirty="0">
                          <a:effectLst/>
                        </a:rPr>
                        <a:t> $       </a:t>
                      </a:r>
                      <a:r>
                        <a:rPr lang="en-US" sz="1500" u="none" strike="noStrike" dirty="0" smtClean="0">
                          <a:effectLst/>
                        </a:rPr>
                        <a:t>4,806 </a:t>
                      </a:r>
                      <a:endParaRPr lang="en-US" sz="15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500" u="none" strike="noStrike" dirty="0" smtClean="0">
                          <a:effectLst/>
                        </a:rPr>
                        <a:t>2.0%</a:t>
                      </a:r>
                      <a:endParaRPr lang="en-US" sz="15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500" u="none" strike="noStrike" dirty="0" smtClean="0">
                          <a:effectLst/>
                        </a:rPr>
                        <a:t>1.1%</a:t>
                      </a:r>
                      <a:endParaRPr lang="en-US" sz="15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500" u="none" strike="noStrike" dirty="0" smtClean="0">
                          <a:effectLst/>
                        </a:rPr>
                        <a:t>2.7%</a:t>
                      </a:r>
                      <a:endParaRPr lang="en-US" sz="15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6912">
                <a:tc>
                  <a:txBody>
                    <a:bodyPr/>
                    <a:lstStyle/>
                    <a:p>
                      <a:pPr algn="l" fontAlgn="b"/>
                      <a:r>
                        <a:rPr lang="en-US" sz="1500" b="1" i="0" u="none" strike="noStrike" dirty="0" smtClean="0">
                          <a:solidFill>
                            <a:schemeClr val="dk1"/>
                          </a:solidFill>
                          <a:effectLst/>
                          <a:latin typeface="+mn-lt"/>
                        </a:rPr>
                        <a:t>Dis.</a:t>
                      </a:r>
                      <a:r>
                        <a:rPr lang="en-US" sz="1500" b="1" i="0" u="none" strike="noStrike" baseline="0" dirty="0" smtClean="0">
                          <a:solidFill>
                            <a:schemeClr val="dk1"/>
                          </a:solidFill>
                          <a:effectLst/>
                          <a:latin typeface="+mn-lt"/>
                        </a:rPr>
                        <a:t> of Col. </a:t>
                      </a:r>
                      <a:endParaRPr lang="en-US" sz="1500" b="1"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500" u="none" strike="noStrike" dirty="0">
                          <a:effectLst/>
                        </a:rPr>
                        <a:t> $     </a:t>
                      </a:r>
                      <a:r>
                        <a:rPr lang="en-US" sz="1500" u="none" strike="noStrike" dirty="0" smtClean="0">
                          <a:effectLst/>
                        </a:rPr>
                        <a:t>11,814 </a:t>
                      </a:r>
                      <a:endParaRPr lang="en-US" sz="15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500" u="none" strike="noStrike" dirty="0">
                          <a:effectLst/>
                        </a:rPr>
                        <a:t> $        </a:t>
                      </a:r>
                      <a:r>
                        <a:rPr lang="en-US" sz="1500" u="none" strike="noStrike" dirty="0" smtClean="0">
                          <a:effectLst/>
                        </a:rPr>
                        <a:t>8,998 </a:t>
                      </a:r>
                      <a:endParaRPr lang="en-US" sz="15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500" u="none" strike="noStrike" dirty="0">
                          <a:effectLst/>
                        </a:rPr>
                        <a:t> $       </a:t>
                      </a:r>
                      <a:r>
                        <a:rPr lang="en-US" sz="1500" u="none" strike="noStrike" dirty="0" smtClean="0">
                          <a:effectLst/>
                        </a:rPr>
                        <a:t>8,831 </a:t>
                      </a:r>
                      <a:endParaRPr lang="en-US" sz="15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500" u="none" strike="noStrike" dirty="0" smtClean="0">
                          <a:effectLst/>
                        </a:rPr>
                        <a:t>1.0%</a:t>
                      </a:r>
                      <a:endParaRPr lang="en-US" sz="15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500" u="none" strike="noStrike" dirty="0" smtClean="0">
                          <a:effectLst/>
                        </a:rPr>
                        <a:t>-3.4%</a:t>
                      </a:r>
                      <a:endParaRPr lang="en-US" sz="15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500" u="none" strike="noStrike" dirty="0" smtClean="0">
                          <a:effectLst/>
                        </a:rPr>
                        <a:t>2.8%</a:t>
                      </a:r>
                      <a:endParaRPr lang="en-US" sz="15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6912">
                <a:tc>
                  <a:txBody>
                    <a:bodyPr/>
                    <a:lstStyle/>
                    <a:p>
                      <a:pPr algn="l" fontAlgn="b"/>
                      <a:r>
                        <a:rPr lang="en-US" sz="1500" b="1" i="0" u="none" strike="noStrike" dirty="0" smtClean="0">
                          <a:solidFill>
                            <a:schemeClr val="dk1"/>
                          </a:solidFill>
                          <a:effectLst/>
                          <a:latin typeface="+mn-lt"/>
                        </a:rPr>
                        <a:t>Maryland</a:t>
                      </a:r>
                      <a:endParaRPr lang="en-US" sz="1500" b="1"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1500" u="none" strike="noStrike" dirty="0">
                          <a:effectLst/>
                        </a:rPr>
                        <a:t> $     </a:t>
                      </a:r>
                      <a:r>
                        <a:rPr lang="en-US" sz="1500" u="none" strike="noStrike" dirty="0" smtClean="0">
                          <a:effectLst/>
                        </a:rPr>
                        <a:t> 12,000 </a:t>
                      </a:r>
                      <a:endParaRPr lang="en-US" sz="15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1500" u="none" strike="noStrike" dirty="0">
                          <a:effectLst/>
                        </a:rPr>
                        <a:t> $        </a:t>
                      </a:r>
                      <a:r>
                        <a:rPr lang="en-US" sz="1500" u="none" strike="noStrike" dirty="0" smtClean="0">
                          <a:effectLst/>
                        </a:rPr>
                        <a:t>7,677 </a:t>
                      </a:r>
                      <a:endParaRPr lang="en-US" sz="15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1500" u="none" strike="noStrike" dirty="0">
                          <a:effectLst/>
                        </a:rPr>
                        <a:t> $       </a:t>
                      </a:r>
                      <a:r>
                        <a:rPr lang="en-US" sz="1500" u="none" strike="noStrike" dirty="0" smtClean="0">
                          <a:effectLst/>
                        </a:rPr>
                        <a:t>4,343 </a:t>
                      </a:r>
                      <a:endParaRPr lang="en-US" sz="15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1500" u="none" strike="noStrike" dirty="0" smtClean="0">
                          <a:effectLst/>
                        </a:rPr>
                        <a:t>1.1%</a:t>
                      </a:r>
                      <a:endParaRPr lang="en-US" sz="15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1500" u="none" strike="noStrike" dirty="0" smtClean="0">
                          <a:effectLst/>
                        </a:rPr>
                        <a:t>-1.9%</a:t>
                      </a:r>
                      <a:endParaRPr lang="en-US" sz="15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b"/>
                      <a:r>
                        <a:rPr lang="en-US" sz="1500" u="none" strike="noStrike" dirty="0" smtClean="0">
                          <a:effectLst/>
                        </a:rPr>
                        <a:t>2.4%</a:t>
                      </a:r>
                      <a:endParaRPr lang="en-US" sz="15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76912">
                <a:tc>
                  <a:txBody>
                    <a:bodyPr/>
                    <a:lstStyle/>
                    <a:p>
                      <a:pPr algn="l" fontAlgn="b"/>
                      <a:r>
                        <a:rPr lang="en-US" sz="1500" b="1" i="0" u="none" strike="noStrike" dirty="0" smtClean="0">
                          <a:solidFill>
                            <a:schemeClr val="dk1"/>
                          </a:solidFill>
                          <a:effectLst/>
                          <a:latin typeface="+mn-lt"/>
                        </a:rPr>
                        <a:t>New</a:t>
                      </a:r>
                      <a:r>
                        <a:rPr lang="en-US" sz="1500" b="1" i="0" u="none" strike="noStrike" baseline="0" dirty="0" smtClean="0">
                          <a:solidFill>
                            <a:schemeClr val="dk1"/>
                          </a:solidFill>
                          <a:effectLst/>
                          <a:latin typeface="+mn-lt"/>
                        </a:rPr>
                        <a:t> Jersey</a:t>
                      </a:r>
                      <a:endParaRPr lang="en-US" sz="1500" b="1"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500" u="none" strike="noStrike" dirty="0">
                          <a:effectLst/>
                        </a:rPr>
                        <a:t> $     </a:t>
                      </a:r>
                      <a:r>
                        <a:rPr lang="en-US" sz="1500" u="none" strike="noStrike" dirty="0" smtClean="0">
                          <a:effectLst/>
                        </a:rPr>
                        <a:t>12,614 </a:t>
                      </a:r>
                      <a:endParaRPr lang="en-US" sz="15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500" u="none" strike="noStrike" dirty="0">
                          <a:effectLst/>
                        </a:rPr>
                        <a:t> $        </a:t>
                      </a:r>
                      <a:r>
                        <a:rPr lang="en-US" sz="1500" u="none" strike="noStrike" dirty="0" smtClean="0">
                          <a:effectLst/>
                        </a:rPr>
                        <a:t>8,049 </a:t>
                      </a:r>
                      <a:endParaRPr lang="en-US" sz="15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500" u="none" strike="noStrike" dirty="0">
                          <a:effectLst/>
                        </a:rPr>
                        <a:t> $       </a:t>
                      </a:r>
                      <a:r>
                        <a:rPr lang="en-US" sz="1500" u="none" strike="noStrike" dirty="0" smtClean="0">
                          <a:effectLst/>
                        </a:rPr>
                        <a:t>5,081 </a:t>
                      </a:r>
                      <a:endParaRPr lang="en-US" sz="15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500" u="none" strike="noStrike" dirty="0" smtClean="0">
                          <a:effectLst/>
                        </a:rPr>
                        <a:t>1.2%</a:t>
                      </a:r>
                      <a:endParaRPr lang="en-US" sz="15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500" u="none" strike="noStrike" dirty="0" smtClean="0">
                          <a:effectLst/>
                        </a:rPr>
                        <a:t>-5.4%</a:t>
                      </a:r>
                      <a:endParaRPr lang="en-US" sz="15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500" u="none" strike="noStrike" dirty="0" smtClean="0">
                          <a:effectLst/>
                        </a:rPr>
                        <a:t>5.2%</a:t>
                      </a:r>
                      <a:endParaRPr lang="en-US" sz="15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6912">
                <a:tc>
                  <a:txBody>
                    <a:bodyPr/>
                    <a:lstStyle/>
                    <a:p>
                      <a:pPr algn="l" fontAlgn="b"/>
                      <a:r>
                        <a:rPr lang="en-US" sz="1500" b="1" i="0" u="none" strike="noStrike" dirty="0" smtClean="0">
                          <a:solidFill>
                            <a:schemeClr val="dk1"/>
                          </a:solidFill>
                          <a:effectLst/>
                          <a:latin typeface="+mn-lt"/>
                        </a:rPr>
                        <a:t>New</a:t>
                      </a:r>
                      <a:r>
                        <a:rPr lang="en-US" sz="1500" b="1" i="0" u="none" strike="noStrike" baseline="0" dirty="0" smtClean="0">
                          <a:solidFill>
                            <a:schemeClr val="dk1"/>
                          </a:solidFill>
                          <a:effectLst/>
                          <a:latin typeface="+mn-lt"/>
                        </a:rPr>
                        <a:t> York</a:t>
                      </a:r>
                      <a:endParaRPr lang="en-US" sz="1500" b="1"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500" u="none" strike="noStrike" dirty="0">
                          <a:effectLst/>
                        </a:rPr>
                        <a:t> $     </a:t>
                      </a:r>
                      <a:r>
                        <a:rPr lang="en-US" sz="1500" u="none" strike="noStrike" dirty="0" smtClean="0">
                          <a:effectLst/>
                        </a:rPr>
                        <a:t> 12,179 </a:t>
                      </a:r>
                      <a:endParaRPr lang="en-US" sz="15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500" u="none" strike="noStrike" dirty="0">
                          <a:effectLst/>
                        </a:rPr>
                        <a:t> $        </a:t>
                      </a:r>
                      <a:r>
                        <a:rPr lang="en-US" sz="1500" u="none" strike="noStrike" dirty="0" smtClean="0">
                          <a:effectLst/>
                        </a:rPr>
                        <a:t>9,803 </a:t>
                      </a:r>
                      <a:endParaRPr lang="en-US" sz="15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500" u="none" strike="noStrike" dirty="0">
                          <a:effectLst/>
                        </a:rPr>
                        <a:t> $       </a:t>
                      </a:r>
                      <a:r>
                        <a:rPr lang="en-US" sz="1500" u="none" strike="noStrike" dirty="0" smtClean="0">
                          <a:effectLst/>
                        </a:rPr>
                        <a:t>5,338 </a:t>
                      </a:r>
                      <a:endParaRPr lang="en-US" sz="15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500" u="none" strike="noStrike" dirty="0" smtClean="0">
                          <a:effectLst/>
                        </a:rPr>
                        <a:t>1.0%</a:t>
                      </a:r>
                      <a:endParaRPr lang="en-US" sz="15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500" u="none" strike="noStrike" dirty="0" smtClean="0">
                          <a:effectLst/>
                        </a:rPr>
                        <a:t>-1.5%</a:t>
                      </a:r>
                      <a:endParaRPr lang="en-US" sz="15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500" u="none" strike="noStrike" dirty="0" smtClean="0">
                          <a:effectLst/>
                        </a:rPr>
                        <a:t>3.3%</a:t>
                      </a:r>
                      <a:endParaRPr lang="en-US" sz="1500" b="0" i="0" u="none" strike="noStrike" dirty="0">
                        <a:solidFill>
                          <a:srgbClr val="000000"/>
                        </a:solidFill>
                        <a:effectLst/>
                        <a:latin typeface="Calibri" panose="020F0502020204030204" pitchFamily="34" charset="0"/>
                      </a:endParaRP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6912">
                <a:tc>
                  <a:txBody>
                    <a:bodyPr/>
                    <a:lstStyle/>
                    <a:p>
                      <a:pPr algn="l" fontAlgn="b"/>
                      <a:r>
                        <a:rPr lang="en-US" sz="1000" dirty="0" smtClean="0"/>
                        <a:t>P</a:t>
                      </a:r>
                      <a:r>
                        <a:rPr lang="en-US" sz="1500" b="1" dirty="0" smtClean="0"/>
                        <a:t>ennsylvania</a:t>
                      </a:r>
                      <a:endParaRPr lang="en-US" sz="1500" b="1" dirty="0"/>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000" dirty="0"/>
                        <a:t> $     </a:t>
                      </a:r>
                      <a:r>
                        <a:rPr lang="en-US" sz="1000" dirty="0" smtClean="0"/>
                        <a:t> 11,243 </a:t>
                      </a:r>
                      <a:endParaRPr lang="en-US" sz="1000" dirty="0"/>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000" dirty="0"/>
                        <a:t> $        </a:t>
                      </a:r>
                      <a:r>
                        <a:rPr lang="en-US" sz="1000" dirty="0" smtClean="0"/>
                        <a:t>9,407 </a:t>
                      </a:r>
                      <a:endParaRPr lang="en-US" sz="1000" dirty="0"/>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000" dirty="0"/>
                        <a:t> $       </a:t>
                      </a:r>
                      <a:r>
                        <a:rPr lang="en-US" sz="1000" dirty="0" smtClean="0"/>
                        <a:t>4,634 </a:t>
                      </a:r>
                      <a:endParaRPr lang="en-US" sz="1000" dirty="0"/>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dirty="0" smtClean="0"/>
                        <a:t>1.2%</a:t>
                      </a:r>
                      <a:endParaRPr lang="en-US" sz="1000" dirty="0"/>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dirty="0" smtClean="0"/>
                        <a:t>3.2</a:t>
                      </a:r>
                      <a:r>
                        <a:rPr lang="en-US" sz="1000" dirty="0"/>
                        <a:t>%</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000" dirty="0" smtClean="0"/>
                        <a:t>4.2%</a:t>
                      </a:r>
                      <a:endParaRPr lang="en-US" sz="1000" dirty="0"/>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9342396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9-04-01 at 6.54.4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52525"/>
            <a:ext cx="9144000" cy="4549949"/>
          </a:xfrm>
          <a:prstGeom prst="rect">
            <a:avLst/>
          </a:prstGeom>
        </p:spPr>
      </p:pic>
      <p:sp>
        <p:nvSpPr>
          <p:cNvPr id="4" name="Date Placeholder 3"/>
          <p:cNvSpPr>
            <a:spLocks noGrp="1"/>
          </p:cNvSpPr>
          <p:nvPr>
            <p:ph type="dt" sz="half" idx="10"/>
          </p:nvPr>
        </p:nvSpPr>
        <p:spPr/>
        <p:txBody>
          <a:bodyPr/>
          <a:lstStyle/>
          <a:p>
            <a:r>
              <a:rPr lang="en-US" smtClean="0">
                <a:solidFill>
                  <a:srgbClr val="FFFFFF"/>
                </a:solidFill>
              </a:rPr>
              <a:t>www.milbank.org 				@MilbankFund</a:t>
            </a:r>
            <a:endParaRPr lang="en-US" dirty="0">
              <a:solidFill>
                <a:srgbClr val="FFFFFF"/>
              </a:solidFill>
            </a:endParaRPr>
          </a:p>
        </p:txBody>
      </p:sp>
      <p:sp>
        <p:nvSpPr>
          <p:cNvPr id="5" name="Title 4"/>
          <p:cNvSpPr>
            <a:spLocks noGrp="1"/>
          </p:cNvSpPr>
          <p:nvPr>
            <p:ph type="title"/>
          </p:nvPr>
        </p:nvSpPr>
        <p:spPr>
          <a:xfrm>
            <a:off x="628650" y="418779"/>
            <a:ext cx="7821165" cy="1467491"/>
          </a:xfrm>
        </p:spPr>
        <p:txBody>
          <a:bodyPr>
            <a:normAutofit/>
          </a:bodyPr>
          <a:lstStyle/>
          <a:p>
            <a:pPr algn="ctr"/>
            <a:r>
              <a:rPr lang="en-US" dirty="0" smtClean="0"/>
              <a:t>Price and Use Combined – Baltimore Stacks Up Relatively Well</a:t>
            </a:r>
            <a:endParaRPr lang="en-US" dirty="0"/>
          </a:p>
        </p:txBody>
      </p:sp>
    </p:spTree>
    <p:extLst>
      <p:ext uri="{BB962C8B-B14F-4D97-AF65-F5344CB8AC3E}">
        <p14:creationId xmlns:p14="http://schemas.microsoft.com/office/powerpoint/2010/main" val="17576921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7084" y="481737"/>
            <a:ext cx="7886700" cy="1259723"/>
          </a:xfrm>
        </p:spPr>
        <p:txBody>
          <a:bodyPr>
            <a:normAutofit/>
          </a:bodyPr>
          <a:lstStyle/>
          <a:p>
            <a:r>
              <a:rPr lang="en-US" dirty="0" smtClean="0"/>
              <a:t>Opportunity for Maryland</a:t>
            </a:r>
            <a:endParaRPr lang="en-US" dirty="0"/>
          </a:p>
        </p:txBody>
      </p:sp>
      <p:sp>
        <p:nvSpPr>
          <p:cNvPr id="5" name="Content Placeholder 4"/>
          <p:cNvSpPr>
            <a:spLocks noGrp="1"/>
          </p:cNvSpPr>
          <p:nvPr>
            <p:ph idx="1"/>
          </p:nvPr>
        </p:nvSpPr>
        <p:spPr>
          <a:xfrm>
            <a:off x="677084" y="2468611"/>
            <a:ext cx="7886700" cy="3263504"/>
          </a:xfrm>
        </p:spPr>
        <p:txBody>
          <a:bodyPr/>
          <a:lstStyle/>
          <a:p>
            <a:r>
              <a:rPr lang="en-US" dirty="0" smtClean="0"/>
              <a:t>Build on strong base</a:t>
            </a:r>
          </a:p>
          <a:p>
            <a:r>
              <a:rPr lang="en-US" dirty="0" smtClean="0"/>
              <a:t>With global waiver established, spread delivery system reform efforts to more dispersed, harder to coordinate outpatient settings.</a:t>
            </a:r>
          </a:p>
          <a:p>
            <a:r>
              <a:rPr lang="en-US" dirty="0" smtClean="0"/>
              <a:t>Offer alternative to provider consolidation</a:t>
            </a:r>
            <a:endParaRPr lang="en-US" dirty="0"/>
          </a:p>
        </p:txBody>
      </p:sp>
      <p:sp>
        <p:nvSpPr>
          <p:cNvPr id="3" name="Date Placeholder 2"/>
          <p:cNvSpPr>
            <a:spLocks noGrp="1"/>
          </p:cNvSpPr>
          <p:nvPr>
            <p:ph type="dt" sz="half" idx="10"/>
          </p:nvPr>
        </p:nvSpPr>
        <p:spPr/>
        <p:txBody>
          <a:bodyPr/>
          <a:lstStyle/>
          <a:p>
            <a:r>
              <a:rPr lang="en-US" smtClean="0">
                <a:solidFill>
                  <a:srgbClr val="FFFFFF"/>
                </a:solidFill>
              </a:rPr>
              <a:t>www.milbank.org 				@MilbankFund</a:t>
            </a:r>
            <a:endParaRPr lang="en-US" dirty="0">
              <a:solidFill>
                <a:srgbClr val="FFFFFF"/>
              </a:solidFill>
            </a:endParaRPr>
          </a:p>
        </p:txBody>
      </p:sp>
    </p:spTree>
    <p:extLst>
      <p:ext uri="{BB962C8B-B14F-4D97-AF65-F5344CB8AC3E}">
        <p14:creationId xmlns:p14="http://schemas.microsoft.com/office/powerpoint/2010/main" val="13339295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384314"/>
            <a:ext cx="7905750" cy="1323044"/>
          </a:xfrm>
        </p:spPr>
        <p:txBody>
          <a:bodyPr>
            <a:noAutofit/>
          </a:bodyPr>
          <a:lstStyle/>
          <a:p>
            <a:r>
              <a:rPr lang="en-US" sz="2100" dirty="0"/>
              <a:t>2003: In response to Physician and Employer Outcry Over Insurer Behavior, RI Legislature Strengthens Health Insurer Oversight</a:t>
            </a:r>
          </a:p>
        </p:txBody>
      </p:sp>
      <p:pic>
        <p:nvPicPr>
          <p:cNvPr id="6" name="2003-rally.jpg" descr="/Volumes/MALUDESIGN/FREELANCE/Milbank/2016/PowerPoint/material for primary care spend talk/Final/Graphics/2003-rally.jpg"/>
          <p:cNvPicPr>
            <a:picLocks noChangeAspect="1"/>
          </p:cNvPicPr>
          <p:nvPr/>
        </p:nvPicPr>
        <p:blipFill>
          <a:blip r:embed="rId2" r:link="rId3" cstate="print">
            <a:extLst>
              <a:ext uri="{28A0092B-C50C-407E-A947-70E740481C1C}">
                <a14:useLocalDpi xmlns:a14="http://schemas.microsoft.com/office/drawing/2010/main" val="0"/>
              </a:ext>
            </a:extLst>
          </a:blip>
          <a:stretch>
            <a:fillRect/>
          </a:stretch>
        </p:blipFill>
        <p:spPr>
          <a:xfrm>
            <a:off x="628648" y="2260397"/>
            <a:ext cx="3772637" cy="2606222"/>
          </a:xfrm>
          <a:prstGeom prst="rect">
            <a:avLst/>
          </a:prstGeom>
        </p:spPr>
      </p:pic>
      <p:sp>
        <p:nvSpPr>
          <p:cNvPr id="10" name="TextBox 9"/>
          <p:cNvSpPr txBox="1"/>
          <p:nvPr/>
        </p:nvSpPr>
        <p:spPr>
          <a:xfrm>
            <a:off x="5145366" y="2792726"/>
            <a:ext cx="3787340" cy="1927451"/>
          </a:xfrm>
          <a:prstGeom prst="rect">
            <a:avLst/>
          </a:prstGeom>
          <a:noFill/>
          <a:ln>
            <a:solidFill>
              <a:schemeClr val="bg1"/>
            </a:solidFill>
          </a:ln>
        </p:spPr>
        <p:txBody>
          <a:bodyPr wrap="square" rtlCol="0">
            <a:spAutoFit/>
          </a:bodyPr>
          <a:lstStyle/>
          <a:p>
            <a:r>
              <a:rPr lang="en-US" dirty="0">
                <a:solidFill>
                  <a:srgbClr val="03357D"/>
                </a:solidFill>
              </a:rPr>
              <a:t>New Charge </a:t>
            </a:r>
          </a:p>
          <a:p>
            <a:r>
              <a:rPr lang="en-US" dirty="0">
                <a:solidFill>
                  <a:srgbClr val="03357D"/>
                </a:solidFill>
              </a:rPr>
              <a:t>- See the system as a whole and direct insurers to policies that promote affordability, accessibility and quality of system</a:t>
            </a:r>
          </a:p>
          <a:p>
            <a:pPr algn="ctr"/>
            <a:endParaRPr lang="en-US" sz="2925" dirty="0">
              <a:solidFill>
                <a:srgbClr val="03357D"/>
              </a:solidFill>
            </a:endParaRPr>
          </a:p>
        </p:txBody>
      </p:sp>
      <p:sp>
        <p:nvSpPr>
          <p:cNvPr id="29" name="Date Placeholder 2"/>
          <p:cNvSpPr>
            <a:spLocks noGrp="1"/>
          </p:cNvSpPr>
          <p:nvPr>
            <p:ph type="dt" sz="half" idx="4294967295"/>
          </p:nvPr>
        </p:nvSpPr>
        <p:spPr>
          <a:xfrm>
            <a:off x="753777" y="6350552"/>
            <a:ext cx="5998267" cy="240686"/>
          </a:xfrm>
          <a:prstGeom prst="rect">
            <a:avLst/>
          </a:prstGeom>
        </p:spPr>
        <p:txBody>
          <a:bodyPr/>
          <a:lstStyle/>
          <a:p>
            <a:r>
              <a:rPr lang="en-US" sz="1350" dirty="0">
                <a:solidFill>
                  <a:srgbClr val="FFFFFF"/>
                </a:solidFill>
              </a:rPr>
              <a:t> www.milbank.org                         </a:t>
            </a:r>
            <a:r>
              <a:rPr lang="en-US" sz="1350" dirty="0" smtClean="0">
                <a:solidFill>
                  <a:srgbClr val="FFFFFF"/>
                </a:solidFill>
              </a:rPr>
              <a:t>			@</a:t>
            </a:r>
            <a:r>
              <a:rPr lang="en-US" sz="1350" dirty="0" err="1" smtClean="0">
                <a:solidFill>
                  <a:srgbClr val="FFFFFF"/>
                </a:solidFill>
              </a:rPr>
              <a:t>MilbankFund</a:t>
            </a:r>
            <a:endParaRPr lang="en-US" sz="1350" dirty="0">
              <a:solidFill>
                <a:srgbClr val="FFFFFF"/>
              </a:solidFill>
            </a:endParaRPr>
          </a:p>
        </p:txBody>
      </p:sp>
    </p:spTree>
    <p:extLst>
      <p:ext uri="{BB962C8B-B14F-4D97-AF65-F5344CB8AC3E}">
        <p14:creationId xmlns:p14="http://schemas.microsoft.com/office/powerpoint/2010/main" val="40923389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Full Rate Review and Comprehensive Set of Affordability Standards for RI Insurers</a:t>
            </a:r>
            <a:endParaRPr lang="en-US" dirty="0"/>
          </a:p>
        </p:txBody>
      </p:sp>
      <p:sp>
        <p:nvSpPr>
          <p:cNvPr id="3" name="Content Placeholder 2"/>
          <p:cNvSpPr>
            <a:spLocks noGrp="1"/>
          </p:cNvSpPr>
          <p:nvPr>
            <p:ph idx="1"/>
          </p:nvPr>
        </p:nvSpPr>
        <p:spPr/>
        <p:txBody>
          <a:bodyPr>
            <a:normAutofit/>
          </a:bodyPr>
          <a:lstStyle/>
          <a:p>
            <a:pPr marL="385763" indent="-385763">
              <a:buFont typeface="+mj-lt"/>
              <a:buAutoNum type="arabicPeriod"/>
            </a:pPr>
            <a:r>
              <a:rPr lang="en-US" dirty="0" smtClean="0"/>
              <a:t>Invest in Primary Care (Raise Primary Care Spend by One Point a Year for Five years)</a:t>
            </a:r>
          </a:p>
          <a:p>
            <a:pPr lvl="1"/>
            <a:r>
              <a:rPr lang="en-US" dirty="0" smtClean="0"/>
              <a:t>Not in FFS increases, not add on to overall costs</a:t>
            </a:r>
          </a:p>
          <a:p>
            <a:pPr marL="385763" indent="-385763">
              <a:buFont typeface="+mj-lt"/>
              <a:buAutoNum type="arabicPeriod"/>
            </a:pPr>
            <a:r>
              <a:rPr lang="en-US" dirty="0" smtClean="0"/>
              <a:t>Support </a:t>
            </a:r>
            <a:r>
              <a:rPr lang="en-US" dirty="0" err="1" smtClean="0"/>
              <a:t>Multipayer</a:t>
            </a:r>
            <a:r>
              <a:rPr lang="en-US" dirty="0" smtClean="0"/>
              <a:t> Efforts</a:t>
            </a:r>
          </a:p>
          <a:p>
            <a:pPr marL="385763" indent="-385763">
              <a:buFont typeface="+mj-lt"/>
              <a:buAutoNum type="arabicPeriod"/>
            </a:pPr>
            <a:r>
              <a:rPr lang="en-US" dirty="0" smtClean="0"/>
              <a:t>Invest in Health Information Technology</a:t>
            </a:r>
          </a:p>
          <a:p>
            <a:pPr marL="385763" indent="-385763">
              <a:buFont typeface="+mj-lt"/>
              <a:buAutoNum type="arabicPeriod"/>
            </a:pPr>
            <a:r>
              <a:rPr lang="en-US" dirty="0" smtClean="0"/>
              <a:t>Implement Value Based Payment Model with Caps on Hospital Rate Increases</a:t>
            </a:r>
          </a:p>
          <a:p>
            <a:pPr marL="385763" indent="-385763">
              <a:buFont typeface="+mj-lt"/>
              <a:buAutoNum type="arabicPeriod"/>
            </a:pPr>
            <a:endParaRPr lang="en-US" dirty="0"/>
          </a:p>
          <a:p>
            <a:pPr marL="0" indent="0">
              <a:buNone/>
            </a:pPr>
            <a:r>
              <a:rPr lang="en-US" dirty="0" smtClean="0"/>
              <a:t>Developed with Advisory Council. </a:t>
            </a:r>
          </a:p>
          <a:p>
            <a:pPr marL="0" indent="0">
              <a:buNone/>
            </a:pPr>
            <a:r>
              <a:rPr lang="en-US" dirty="0" smtClean="0"/>
              <a:t>Enforced through </a:t>
            </a:r>
            <a:r>
              <a:rPr lang="en-US" dirty="0"/>
              <a:t>r</a:t>
            </a:r>
            <a:r>
              <a:rPr lang="en-US" dirty="0" smtClean="0"/>
              <a:t>ate </a:t>
            </a:r>
            <a:r>
              <a:rPr lang="en-US" dirty="0"/>
              <a:t>r</a:t>
            </a:r>
            <a:r>
              <a:rPr lang="en-US" dirty="0" smtClean="0"/>
              <a:t>eview </a:t>
            </a:r>
            <a:r>
              <a:rPr lang="en-US" dirty="0"/>
              <a:t>p</a:t>
            </a:r>
            <a:r>
              <a:rPr lang="en-US" dirty="0" smtClean="0"/>
              <a:t>rocess</a:t>
            </a:r>
            <a:endParaRPr lang="en-US" dirty="0"/>
          </a:p>
        </p:txBody>
      </p:sp>
      <p:sp>
        <p:nvSpPr>
          <p:cNvPr id="4" name="Date Placeholder 3"/>
          <p:cNvSpPr>
            <a:spLocks noGrp="1"/>
          </p:cNvSpPr>
          <p:nvPr>
            <p:ph type="dt" sz="half" idx="10"/>
          </p:nvPr>
        </p:nvSpPr>
        <p:spPr/>
        <p:txBody>
          <a:bodyPr/>
          <a:lstStyle/>
          <a:p>
            <a:r>
              <a:rPr lang="en-US" smtClean="0">
                <a:solidFill>
                  <a:srgbClr val="FFFFFF"/>
                </a:solidFill>
              </a:rPr>
              <a:t>www.milbank.org 				@MilbankFund</a:t>
            </a:r>
            <a:endParaRPr lang="en-US" dirty="0">
              <a:solidFill>
                <a:srgbClr val="FFFFFF"/>
              </a:solidFill>
            </a:endParaRPr>
          </a:p>
        </p:txBody>
      </p:sp>
    </p:spTree>
    <p:extLst>
      <p:ext uri="{BB962C8B-B14F-4D97-AF65-F5344CB8AC3E}">
        <p14:creationId xmlns:p14="http://schemas.microsoft.com/office/powerpoint/2010/main" val="41851756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10817"/>
            <a:ext cx="7886700" cy="1296540"/>
          </a:xfrm>
        </p:spPr>
        <p:txBody>
          <a:bodyPr>
            <a:normAutofit/>
          </a:bodyPr>
          <a:lstStyle/>
          <a:p>
            <a:pPr algn="ctr"/>
            <a:r>
              <a:rPr lang="en-US" sz="2550" dirty="0"/>
              <a:t>Make the Slice Bigger</a:t>
            </a:r>
          </a:p>
        </p:txBody>
      </p:sp>
      <p:sp>
        <p:nvSpPr>
          <p:cNvPr id="12" name="Text Box 4"/>
          <p:cNvSpPr txBox="1">
            <a:spLocks noChangeArrowheads="1"/>
          </p:cNvSpPr>
          <p:nvPr/>
        </p:nvSpPr>
        <p:spPr bwMode="auto">
          <a:xfrm>
            <a:off x="1660920" y="1732586"/>
            <a:ext cx="73938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endParaRPr lang="en-US" sz="1800">
              <a:solidFill>
                <a:prstClr val="black"/>
              </a:solidFill>
            </a:endParaRPr>
          </a:p>
        </p:txBody>
      </p:sp>
      <p:sp>
        <p:nvSpPr>
          <p:cNvPr id="16" name="Date Placeholder 2"/>
          <p:cNvSpPr>
            <a:spLocks noGrp="1"/>
          </p:cNvSpPr>
          <p:nvPr>
            <p:ph type="dt" sz="half" idx="4294967295"/>
          </p:nvPr>
        </p:nvSpPr>
        <p:spPr>
          <a:xfrm>
            <a:off x="628650" y="6330024"/>
            <a:ext cx="5998267" cy="240686"/>
          </a:xfrm>
          <a:prstGeom prst="rect">
            <a:avLst/>
          </a:prstGeom>
        </p:spPr>
        <p:txBody>
          <a:bodyPr/>
          <a:lstStyle/>
          <a:p>
            <a:r>
              <a:rPr lang="en-US" sz="1350" dirty="0">
                <a:solidFill>
                  <a:srgbClr val="FFFFFF"/>
                </a:solidFill>
              </a:rPr>
              <a:t> www.milbank.org                         @</a:t>
            </a:r>
            <a:r>
              <a:rPr lang="en-US" sz="1350" dirty="0" err="1">
                <a:solidFill>
                  <a:srgbClr val="FFFFFF"/>
                </a:solidFill>
              </a:rPr>
              <a:t>MilbankFund</a:t>
            </a:r>
            <a:endParaRPr lang="en-US" sz="1350" dirty="0">
              <a:solidFill>
                <a:srgbClr val="FFFFFF"/>
              </a:solidFill>
            </a:endParaRPr>
          </a:p>
          <a:p>
            <a:endParaRPr lang="en-US" sz="1350" dirty="0">
              <a:solidFill>
                <a:srgbClr val="FFFFFF"/>
              </a:solidFill>
            </a:endParaRPr>
          </a:p>
        </p:txBody>
      </p:sp>
      <p:graphicFrame>
        <p:nvGraphicFramePr>
          <p:cNvPr id="6" name="Chart 5"/>
          <p:cNvGraphicFramePr>
            <a:graphicFrameLocks/>
          </p:cNvGraphicFramePr>
          <p:nvPr>
            <p:extLst/>
          </p:nvPr>
        </p:nvGraphicFramePr>
        <p:xfrm>
          <a:off x="498132" y="1628984"/>
          <a:ext cx="4592744" cy="3723559"/>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5042649" y="2000248"/>
            <a:ext cx="3570193" cy="3531736"/>
          </a:xfrm>
          <a:prstGeom prst="rect">
            <a:avLst/>
          </a:prstGeom>
          <a:noFill/>
        </p:spPr>
        <p:txBody>
          <a:bodyPr wrap="square" rtlCol="0">
            <a:spAutoFit/>
          </a:bodyPr>
          <a:lstStyle/>
          <a:p>
            <a:pPr marL="0" lvl="1" algn="ctr"/>
            <a:r>
              <a:rPr lang="en-US" sz="1350" dirty="0">
                <a:solidFill>
                  <a:prstClr val="black"/>
                </a:solidFill>
              </a:rPr>
              <a:t>“This evidence shows that primary care helps prevent illness and death, regardless of whether the care is characterized by supply of primary care physicians, a relationship with a source of primary care, or the receipt of important features of primary care. The evidence also shows that primary care (in contrast to specialty care) is associated with a more equitable distribution of health in populations, a finding that holds in both cross-national and within-national studies”.  </a:t>
            </a:r>
          </a:p>
          <a:p>
            <a:pPr marL="0" lvl="1"/>
            <a:endParaRPr lang="en-US" sz="1350" dirty="0">
              <a:solidFill>
                <a:prstClr val="black"/>
              </a:solidFill>
            </a:endParaRPr>
          </a:p>
          <a:p>
            <a:pPr marL="0" lvl="1"/>
            <a:endParaRPr lang="en-US" sz="1350" dirty="0">
              <a:solidFill>
                <a:prstClr val="black"/>
              </a:solidFill>
            </a:endParaRPr>
          </a:p>
          <a:p>
            <a:pPr marL="0" lvl="1"/>
            <a:endParaRPr lang="en-US" sz="1350" dirty="0">
              <a:solidFill>
                <a:prstClr val="black"/>
              </a:solidFill>
            </a:endParaRPr>
          </a:p>
          <a:p>
            <a:pPr marL="0" lvl="1"/>
            <a:endParaRPr lang="en-US" sz="1350" dirty="0">
              <a:solidFill>
                <a:prstClr val="black"/>
              </a:solidFill>
            </a:endParaRPr>
          </a:p>
          <a:p>
            <a:pPr marL="0" lvl="1"/>
            <a:r>
              <a:rPr lang="en-US" sz="750" dirty="0">
                <a:solidFill>
                  <a:srgbClr val="FFFFFF">
                    <a:lumMod val="50000"/>
                  </a:srgbClr>
                </a:solidFill>
              </a:rPr>
              <a:t>Source: (</a:t>
            </a:r>
            <a:r>
              <a:rPr lang="en-US" sz="750" dirty="0" err="1">
                <a:solidFill>
                  <a:srgbClr val="FFFFFF">
                    <a:lumMod val="50000"/>
                  </a:srgbClr>
                </a:solidFill>
              </a:rPr>
              <a:t>Starfield</a:t>
            </a:r>
            <a:r>
              <a:rPr lang="en-US" sz="750" dirty="0">
                <a:solidFill>
                  <a:srgbClr val="FFFFFF">
                    <a:lumMod val="50000"/>
                  </a:srgbClr>
                </a:solidFill>
              </a:rPr>
              <a:t> </a:t>
            </a:r>
            <a:r>
              <a:rPr lang="en-US" sz="750" u="sng" dirty="0">
                <a:solidFill>
                  <a:srgbClr val="FFFFFF">
                    <a:lumMod val="50000"/>
                  </a:srgbClr>
                </a:solidFill>
                <a:hlinkClick r:id="rId3"/>
              </a:rPr>
              <a:t>Milbank Q</a:t>
            </a:r>
            <a:r>
              <a:rPr lang="en-US" sz="750" dirty="0">
                <a:solidFill>
                  <a:srgbClr val="FFFFFF">
                    <a:lumMod val="50000"/>
                  </a:srgbClr>
                </a:solidFill>
              </a:rPr>
              <a:t>. 2005 Sep; 83(3): 457–502.)</a:t>
            </a:r>
          </a:p>
          <a:p>
            <a:endParaRPr lang="en-US" sz="1350" dirty="0">
              <a:solidFill>
                <a:prstClr val="black"/>
              </a:solidFill>
            </a:endParaRPr>
          </a:p>
        </p:txBody>
      </p:sp>
      <p:sp>
        <p:nvSpPr>
          <p:cNvPr id="5" name="TextBox 4"/>
          <p:cNvSpPr txBox="1"/>
          <p:nvPr/>
        </p:nvSpPr>
        <p:spPr>
          <a:xfrm>
            <a:off x="3089463" y="4841392"/>
            <a:ext cx="2255744" cy="507831"/>
          </a:xfrm>
          <a:prstGeom prst="rect">
            <a:avLst/>
          </a:prstGeom>
          <a:noFill/>
        </p:spPr>
        <p:txBody>
          <a:bodyPr wrap="square" rtlCol="0">
            <a:spAutoFit/>
          </a:bodyPr>
          <a:lstStyle/>
          <a:p>
            <a:r>
              <a:rPr lang="en-US" sz="1350" dirty="0">
                <a:solidFill>
                  <a:prstClr val="black"/>
                </a:solidFill>
              </a:rPr>
              <a:t>Primary Care </a:t>
            </a:r>
            <a:br>
              <a:rPr lang="en-US" sz="1350" dirty="0">
                <a:solidFill>
                  <a:prstClr val="black"/>
                </a:solidFill>
              </a:rPr>
            </a:br>
            <a:r>
              <a:rPr lang="en-US" sz="1350" dirty="0">
                <a:solidFill>
                  <a:prstClr val="black"/>
                </a:solidFill>
              </a:rPr>
              <a:t>(estimated commercial)</a:t>
            </a:r>
          </a:p>
        </p:txBody>
      </p:sp>
      <p:sp>
        <p:nvSpPr>
          <p:cNvPr id="7" name="Rectangle 6"/>
          <p:cNvSpPr/>
          <p:nvPr/>
        </p:nvSpPr>
        <p:spPr>
          <a:xfrm>
            <a:off x="3045157" y="4936225"/>
            <a:ext cx="90368" cy="97241"/>
          </a:xfrm>
          <a:prstGeom prst="rect">
            <a:avLst/>
          </a:prstGeom>
          <a:solidFill>
            <a:srgbClr val="00A9FB"/>
          </a:solidFill>
          <a:ln>
            <a:solidFill>
              <a:srgbClr val="00A9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3357D"/>
              </a:solidFill>
            </a:endParaRPr>
          </a:p>
        </p:txBody>
      </p:sp>
      <p:sp>
        <p:nvSpPr>
          <p:cNvPr id="3" name="TextBox 2"/>
          <p:cNvSpPr txBox="1"/>
          <p:nvPr/>
        </p:nvSpPr>
        <p:spPr>
          <a:xfrm>
            <a:off x="1419420" y="5262711"/>
            <a:ext cx="2327564" cy="207749"/>
          </a:xfrm>
          <a:prstGeom prst="rect">
            <a:avLst/>
          </a:prstGeom>
          <a:noFill/>
        </p:spPr>
        <p:txBody>
          <a:bodyPr wrap="square" rtlCol="0">
            <a:spAutoFit/>
          </a:bodyPr>
          <a:lstStyle/>
          <a:p>
            <a:r>
              <a:rPr lang="en-US" sz="750" dirty="0">
                <a:solidFill>
                  <a:srgbClr val="FFFFFF">
                    <a:lumMod val="50000"/>
                  </a:srgbClr>
                </a:solidFill>
              </a:rPr>
              <a:t>Source: CMS Actuary. All Payments</a:t>
            </a:r>
            <a:endParaRPr lang="en-US" sz="750" dirty="0">
              <a:solidFill>
                <a:prstClr val="black"/>
              </a:solidFill>
            </a:endParaRPr>
          </a:p>
        </p:txBody>
      </p:sp>
    </p:spTree>
    <p:extLst>
      <p:ext uri="{BB962C8B-B14F-4D97-AF65-F5344CB8AC3E}">
        <p14:creationId xmlns:p14="http://schemas.microsoft.com/office/powerpoint/2010/main" val="14525962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Primary Care Spend as a Goal?</a:t>
            </a:r>
            <a:endParaRPr lang="en-US" dirty="0"/>
          </a:p>
        </p:txBody>
      </p:sp>
      <p:sp>
        <p:nvSpPr>
          <p:cNvPr id="3" name="Content Placeholder 2"/>
          <p:cNvSpPr>
            <a:spLocks noGrp="1"/>
          </p:cNvSpPr>
          <p:nvPr>
            <p:ph idx="1"/>
          </p:nvPr>
        </p:nvSpPr>
        <p:spPr/>
        <p:txBody>
          <a:bodyPr/>
          <a:lstStyle/>
          <a:p>
            <a:pPr marL="385763" indent="-385763">
              <a:buFont typeface="+mj-lt"/>
              <a:buAutoNum type="arabicPeriod"/>
            </a:pPr>
            <a:r>
              <a:rPr lang="en-US" dirty="0" smtClean="0"/>
              <a:t>Supported by evidence</a:t>
            </a:r>
          </a:p>
          <a:p>
            <a:pPr marL="385763" indent="-385763">
              <a:buFont typeface="+mj-lt"/>
              <a:buAutoNum type="arabicPeriod"/>
            </a:pPr>
            <a:r>
              <a:rPr lang="en-US" dirty="0" smtClean="0"/>
              <a:t>Number and implications easily comprehended by public</a:t>
            </a:r>
          </a:p>
          <a:p>
            <a:pPr marL="385763" indent="-385763">
              <a:buFont typeface="+mj-lt"/>
              <a:buAutoNum type="arabicPeriod"/>
            </a:pPr>
            <a:r>
              <a:rPr lang="en-US" dirty="0" smtClean="0"/>
              <a:t>Non-partisan</a:t>
            </a:r>
          </a:p>
          <a:p>
            <a:pPr marL="385763" indent="-385763">
              <a:buFont typeface="+mj-lt"/>
              <a:buAutoNum type="arabicPeriod"/>
            </a:pPr>
            <a:r>
              <a:rPr lang="en-US" dirty="0" smtClean="0"/>
              <a:t>ACO/VBP evidence is that primary care governed entities succeed and acute care-governed ones do not. </a:t>
            </a:r>
          </a:p>
          <a:p>
            <a:pPr marL="385763" indent="-385763">
              <a:buFont typeface="+mj-lt"/>
              <a:buAutoNum type="arabicPeriod"/>
            </a:pPr>
            <a:r>
              <a:rPr lang="en-US" dirty="0"/>
              <a:t>Communicates misplaced social </a:t>
            </a:r>
            <a:r>
              <a:rPr lang="en-US" dirty="0" smtClean="0"/>
              <a:t>priorities </a:t>
            </a:r>
            <a:r>
              <a:rPr lang="en-US" u="sng" dirty="0" smtClean="0"/>
              <a:t>and</a:t>
            </a:r>
            <a:r>
              <a:rPr lang="en-US" dirty="0" smtClean="0"/>
              <a:t> builds consensus on societally-oriented goals:</a:t>
            </a:r>
          </a:p>
          <a:p>
            <a:pPr lvl="1"/>
            <a:r>
              <a:rPr lang="en-US" dirty="0" smtClean="0"/>
              <a:t>“Gateway” policy to more attention to social services investing</a:t>
            </a:r>
          </a:p>
        </p:txBody>
      </p:sp>
      <p:sp>
        <p:nvSpPr>
          <p:cNvPr id="4" name="Date Placeholder 3"/>
          <p:cNvSpPr>
            <a:spLocks noGrp="1"/>
          </p:cNvSpPr>
          <p:nvPr>
            <p:ph type="dt" sz="half" idx="10"/>
          </p:nvPr>
        </p:nvSpPr>
        <p:spPr/>
        <p:txBody>
          <a:bodyPr/>
          <a:lstStyle/>
          <a:p>
            <a:r>
              <a:rPr lang="en-US" smtClean="0">
                <a:solidFill>
                  <a:srgbClr val="FFFFFF"/>
                </a:solidFill>
              </a:rPr>
              <a:t>www.milbank.org 				@MilbankFund</a:t>
            </a:r>
            <a:endParaRPr lang="en-US" dirty="0">
              <a:solidFill>
                <a:srgbClr val="FFFFFF"/>
              </a:solidFill>
            </a:endParaRPr>
          </a:p>
        </p:txBody>
      </p:sp>
    </p:spTree>
    <p:extLst>
      <p:ext uri="{BB962C8B-B14F-4D97-AF65-F5344CB8AC3E}">
        <p14:creationId xmlns:p14="http://schemas.microsoft.com/office/powerpoint/2010/main" val="7358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5237" y="642917"/>
            <a:ext cx="6811997" cy="374461"/>
          </a:xfrm>
          <a:prstGeom prst="rect">
            <a:avLst/>
          </a:prstGeom>
          <a:noFill/>
        </p:spPr>
        <p:txBody>
          <a:bodyPr wrap="square" rtlCol="0">
            <a:spAutoFit/>
          </a:bodyPr>
          <a:lstStyle/>
          <a:p>
            <a:pPr>
              <a:lnSpc>
                <a:spcPct val="90000"/>
              </a:lnSpc>
            </a:pPr>
            <a:r>
              <a:rPr lang="en-US" sz="2000" spc="100" dirty="0" smtClean="0">
                <a:solidFill>
                  <a:srgbClr val="FFFFFF"/>
                </a:solidFill>
                <a:latin typeface="Arial"/>
                <a:cs typeface="Arial"/>
              </a:rPr>
              <a:t>Affordability Work Group</a:t>
            </a:r>
          </a:p>
        </p:txBody>
      </p:sp>
      <p:sp>
        <p:nvSpPr>
          <p:cNvPr id="3" name="TextBox 2"/>
          <p:cNvSpPr txBox="1"/>
          <p:nvPr/>
        </p:nvSpPr>
        <p:spPr>
          <a:xfrm>
            <a:off x="375237" y="1591033"/>
            <a:ext cx="8528131" cy="4164217"/>
          </a:xfrm>
          <a:prstGeom prst="rect">
            <a:avLst/>
          </a:prstGeom>
          <a:noFill/>
        </p:spPr>
        <p:txBody>
          <a:bodyPr wrap="square" rtlCol="0">
            <a:spAutoFit/>
          </a:bodyPr>
          <a:lstStyle/>
          <a:p>
            <a:pPr>
              <a:lnSpc>
                <a:spcPct val="90000"/>
              </a:lnSpc>
            </a:pPr>
            <a:r>
              <a:rPr lang="en-US" sz="2400" b="1" spc="100" dirty="0" smtClean="0">
                <a:solidFill>
                  <a:srgbClr val="0093B2"/>
                </a:solidFill>
                <a:latin typeface="Arial"/>
                <a:cs typeface="Arial"/>
              </a:rPr>
              <a:t>Agenda</a:t>
            </a:r>
            <a:r>
              <a:rPr lang="en-US" sz="2400" spc="100" baseline="0" dirty="0" smtClean="0">
                <a:solidFill>
                  <a:srgbClr val="0093B2"/>
                </a:solidFill>
                <a:latin typeface="Arial"/>
                <a:cs typeface="Arial"/>
              </a:rPr>
              <a:t/>
            </a:r>
            <a:br>
              <a:rPr lang="en-US" sz="2400" spc="100" baseline="0" dirty="0" smtClean="0">
                <a:solidFill>
                  <a:srgbClr val="0093B2"/>
                </a:solidFill>
                <a:latin typeface="Arial"/>
                <a:cs typeface="Arial"/>
              </a:rPr>
            </a:br>
            <a:endParaRPr lang="en-US" spc="100" baseline="0" dirty="0" smtClean="0">
              <a:solidFill>
                <a:srgbClr val="0093B2"/>
              </a:solidFill>
              <a:latin typeface="Arial"/>
              <a:cs typeface="Arial"/>
            </a:endParaRPr>
          </a:p>
          <a:p>
            <a:pPr marL="342900" indent="-342900">
              <a:lnSpc>
                <a:spcPct val="90000"/>
              </a:lnSpc>
              <a:buClr>
                <a:srgbClr val="84BD00"/>
              </a:buClr>
              <a:buFont typeface="Arial"/>
              <a:buChar char="•"/>
            </a:pPr>
            <a:r>
              <a:rPr lang="en-US" b="0" spc="100" dirty="0" smtClean="0">
                <a:solidFill>
                  <a:srgbClr val="707372"/>
                </a:solidFill>
                <a:latin typeface="Arial"/>
                <a:cs typeface="Arial"/>
              </a:rPr>
              <a:t>Welcome</a:t>
            </a:r>
            <a:endParaRPr lang="en-US" spc="100" dirty="0">
              <a:solidFill>
                <a:srgbClr val="707372"/>
              </a:solidFill>
              <a:latin typeface="Arial"/>
              <a:cs typeface="Arial"/>
            </a:endParaRPr>
          </a:p>
          <a:p>
            <a:pPr marL="342900" indent="-342900">
              <a:lnSpc>
                <a:spcPct val="90000"/>
              </a:lnSpc>
              <a:buClr>
                <a:srgbClr val="84BD00"/>
              </a:buClr>
              <a:buFont typeface="Arial"/>
              <a:buChar char="•"/>
            </a:pPr>
            <a:endParaRPr lang="en-US" b="0" spc="100" dirty="0" smtClean="0">
              <a:solidFill>
                <a:srgbClr val="707372"/>
              </a:solidFill>
              <a:latin typeface="Arial"/>
              <a:cs typeface="Arial"/>
            </a:endParaRPr>
          </a:p>
          <a:p>
            <a:pPr marL="342900" indent="-342900">
              <a:lnSpc>
                <a:spcPct val="90000"/>
              </a:lnSpc>
              <a:buClr>
                <a:srgbClr val="84BD00"/>
              </a:buClr>
              <a:buFont typeface="Arial"/>
              <a:buChar char="•"/>
            </a:pPr>
            <a:r>
              <a:rPr lang="en-US" spc="100" dirty="0" smtClean="0">
                <a:solidFill>
                  <a:srgbClr val="707372"/>
                </a:solidFill>
                <a:latin typeface="Arial"/>
                <a:cs typeface="Arial"/>
              </a:rPr>
              <a:t>Guest Speaker: Chris </a:t>
            </a:r>
            <a:r>
              <a:rPr lang="en-US" spc="100" dirty="0" err="1" smtClean="0">
                <a:solidFill>
                  <a:srgbClr val="707372"/>
                </a:solidFill>
                <a:latin typeface="Arial"/>
                <a:cs typeface="Arial"/>
              </a:rPr>
              <a:t>Koller</a:t>
            </a:r>
            <a:r>
              <a:rPr lang="en-US" spc="100" dirty="0" smtClean="0">
                <a:solidFill>
                  <a:srgbClr val="707372"/>
                </a:solidFill>
                <a:latin typeface="Arial"/>
                <a:cs typeface="Arial"/>
              </a:rPr>
              <a:t>, President of the Milbank Memorial Fund</a:t>
            </a:r>
          </a:p>
          <a:p>
            <a:pPr marL="342900" indent="-342900">
              <a:lnSpc>
                <a:spcPct val="90000"/>
              </a:lnSpc>
              <a:buClr>
                <a:srgbClr val="84BD00"/>
              </a:buClr>
              <a:buFont typeface="Arial"/>
              <a:buChar char="•"/>
            </a:pPr>
            <a:endParaRPr lang="en-US" b="0" spc="100" dirty="0">
              <a:solidFill>
                <a:srgbClr val="707372"/>
              </a:solidFill>
              <a:latin typeface="Arial"/>
              <a:cs typeface="Arial"/>
            </a:endParaRPr>
          </a:p>
          <a:p>
            <a:pPr marL="342900" indent="-342900">
              <a:lnSpc>
                <a:spcPct val="90000"/>
              </a:lnSpc>
              <a:buClr>
                <a:srgbClr val="84BD00"/>
              </a:buClr>
              <a:buFont typeface="Arial"/>
              <a:buChar char="•"/>
            </a:pPr>
            <a:r>
              <a:rPr lang="en-US" spc="100" dirty="0" smtClean="0">
                <a:solidFill>
                  <a:srgbClr val="707372"/>
                </a:solidFill>
                <a:latin typeface="Arial"/>
                <a:cs typeface="Arial"/>
              </a:rPr>
              <a:t>Q &amp; A</a:t>
            </a:r>
          </a:p>
          <a:p>
            <a:pPr marL="342900" indent="-342900">
              <a:lnSpc>
                <a:spcPct val="90000"/>
              </a:lnSpc>
              <a:buClr>
                <a:srgbClr val="84BD00"/>
              </a:buClr>
              <a:buFont typeface="Arial"/>
              <a:buChar char="•"/>
            </a:pPr>
            <a:endParaRPr lang="en-US" b="0" spc="100" dirty="0">
              <a:solidFill>
                <a:srgbClr val="707372"/>
              </a:solidFill>
              <a:latin typeface="Arial"/>
              <a:cs typeface="Arial"/>
            </a:endParaRPr>
          </a:p>
          <a:p>
            <a:pPr marL="342900" indent="-342900">
              <a:lnSpc>
                <a:spcPct val="90000"/>
              </a:lnSpc>
              <a:buClr>
                <a:srgbClr val="84BD00"/>
              </a:buClr>
              <a:buFont typeface="Arial"/>
              <a:buChar char="•"/>
            </a:pPr>
            <a:r>
              <a:rPr lang="en-US" spc="100" dirty="0" smtClean="0">
                <a:solidFill>
                  <a:srgbClr val="707372"/>
                </a:solidFill>
                <a:latin typeface="Arial"/>
                <a:cs typeface="Arial"/>
              </a:rPr>
              <a:t>Guest Speaker: Allie </a:t>
            </a:r>
            <a:r>
              <a:rPr lang="en-US" spc="100" dirty="0" err="1" smtClean="0">
                <a:solidFill>
                  <a:srgbClr val="707372"/>
                </a:solidFill>
                <a:latin typeface="Arial"/>
                <a:cs typeface="Arial"/>
              </a:rPr>
              <a:t>Mangiaracino</a:t>
            </a:r>
            <a:r>
              <a:rPr lang="en-US" spc="100" dirty="0" smtClean="0">
                <a:solidFill>
                  <a:srgbClr val="707372"/>
                </a:solidFill>
                <a:latin typeface="Arial"/>
                <a:cs typeface="Arial"/>
              </a:rPr>
              <a:t>, Market Insights Analyst, Covered </a:t>
            </a:r>
            <a:r>
              <a:rPr lang="en-US" spc="100" dirty="0" err="1" smtClean="0">
                <a:solidFill>
                  <a:srgbClr val="707372"/>
                </a:solidFill>
                <a:latin typeface="Arial"/>
                <a:cs typeface="Arial"/>
              </a:rPr>
              <a:t>Califnornia</a:t>
            </a:r>
            <a:r>
              <a:rPr lang="en-US" spc="100" dirty="0" smtClean="0">
                <a:solidFill>
                  <a:srgbClr val="707372"/>
                </a:solidFill>
                <a:latin typeface="Arial"/>
                <a:cs typeface="Arial"/>
              </a:rPr>
              <a:t> </a:t>
            </a:r>
          </a:p>
          <a:p>
            <a:pPr marL="342900" indent="-342900">
              <a:lnSpc>
                <a:spcPct val="90000"/>
              </a:lnSpc>
              <a:buClr>
                <a:srgbClr val="84BD00"/>
              </a:buClr>
              <a:buFont typeface="Arial"/>
              <a:buChar char="•"/>
            </a:pPr>
            <a:endParaRPr lang="en-US" b="0" spc="100" dirty="0">
              <a:solidFill>
                <a:srgbClr val="707372"/>
              </a:solidFill>
              <a:latin typeface="Arial"/>
              <a:cs typeface="Arial"/>
            </a:endParaRPr>
          </a:p>
          <a:p>
            <a:pPr marL="342900" indent="-342900">
              <a:lnSpc>
                <a:spcPct val="90000"/>
              </a:lnSpc>
              <a:buClr>
                <a:srgbClr val="84BD00"/>
              </a:buClr>
              <a:buFont typeface="Arial"/>
              <a:buChar char="•"/>
            </a:pPr>
            <a:r>
              <a:rPr lang="en-US" spc="100" dirty="0" smtClean="0">
                <a:solidFill>
                  <a:srgbClr val="707372"/>
                </a:solidFill>
                <a:latin typeface="Arial"/>
                <a:cs typeface="Arial"/>
              </a:rPr>
              <a:t>Q &amp; A</a:t>
            </a:r>
          </a:p>
          <a:p>
            <a:pPr marL="342900" indent="-342900">
              <a:lnSpc>
                <a:spcPct val="90000"/>
              </a:lnSpc>
              <a:buClr>
                <a:srgbClr val="84BD00"/>
              </a:buClr>
              <a:buFont typeface="Arial"/>
              <a:buChar char="•"/>
            </a:pPr>
            <a:endParaRPr lang="en-US" b="0" spc="100" dirty="0">
              <a:solidFill>
                <a:srgbClr val="707372"/>
              </a:solidFill>
              <a:latin typeface="Arial"/>
              <a:cs typeface="Arial"/>
            </a:endParaRPr>
          </a:p>
          <a:p>
            <a:pPr marL="342900" indent="-342900">
              <a:lnSpc>
                <a:spcPct val="90000"/>
              </a:lnSpc>
              <a:buClr>
                <a:srgbClr val="84BD00"/>
              </a:buClr>
              <a:buFont typeface="Arial"/>
              <a:buChar char="•"/>
            </a:pPr>
            <a:r>
              <a:rPr lang="en-US" spc="100" dirty="0" smtClean="0">
                <a:solidFill>
                  <a:srgbClr val="707372"/>
                </a:solidFill>
                <a:latin typeface="Arial"/>
                <a:cs typeface="Arial"/>
              </a:rPr>
              <a:t>Discussion</a:t>
            </a:r>
          </a:p>
          <a:p>
            <a:pPr marL="342900" indent="-342900">
              <a:lnSpc>
                <a:spcPct val="90000"/>
              </a:lnSpc>
              <a:buClr>
                <a:srgbClr val="84BD00"/>
              </a:buClr>
              <a:buFont typeface="Arial"/>
              <a:buChar char="•"/>
            </a:pPr>
            <a:endParaRPr lang="en-US" b="0" spc="100" dirty="0">
              <a:solidFill>
                <a:srgbClr val="707372"/>
              </a:solidFill>
              <a:latin typeface="Arial"/>
              <a:cs typeface="Arial"/>
            </a:endParaRPr>
          </a:p>
          <a:p>
            <a:pPr marL="342900" indent="-342900">
              <a:lnSpc>
                <a:spcPct val="90000"/>
              </a:lnSpc>
              <a:buClr>
                <a:srgbClr val="84BD00"/>
              </a:buClr>
              <a:buFont typeface="Arial"/>
              <a:buChar char="•"/>
            </a:pPr>
            <a:r>
              <a:rPr lang="en-US" spc="100" dirty="0" smtClean="0">
                <a:solidFill>
                  <a:srgbClr val="707372"/>
                </a:solidFill>
                <a:latin typeface="Arial"/>
                <a:cs typeface="Arial"/>
              </a:rPr>
              <a:t>Adjournment </a:t>
            </a:r>
            <a:r>
              <a:rPr lang="en-US" b="0" spc="100" dirty="0" smtClean="0">
                <a:solidFill>
                  <a:srgbClr val="707372"/>
                </a:solidFill>
                <a:latin typeface="Arial"/>
                <a:cs typeface="Arial"/>
              </a:rPr>
              <a:t> </a:t>
            </a:r>
          </a:p>
        </p:txBody>
      </p:sp>
    </p:spTree>
    <p:extLst>
      <p:ext uri="{BB962C8B-B14F-4D97-AF65-F5344CB8AC3E}">
        <p14:creationId xmlns:p14="http://schemas.microsoft.com/office/powerpoint/2010/main" val="10673544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97566"/>
            <a:ext cx="7886700" cy="1309792"/>
          </a:xfrm>
        </p:spPr>
        <p:txBody>
          <a:bodyPr>
            <a:normAutofit/>
          </a:bodyPr>
          <a:lstStyle/>
          <a:p>
            <a:r>
              <a:rPr lang="en-US" sz="2550" dirty="0"/>
              <a:t>What is the Evidence?</a:t>
            </a:r>
            <a:br>
              <a:rPr lang="en-US" sz="2550" dirty="0"/>
            </a:br>
            <a:r>
              <a:rPr lang="en-US" sz="2550" dirty="0"/>
              <a:t>Primary Care Associated with Higher Quality…</a:t>
            </a:r>
          </a:p>
        </p:txBody>
      </p:sp>
      <p:pic>
        <p:nvPicPr>
          <p:cNvPr id="11" name="Picture 2" descr="Baicker_Ex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3846" y="1707357"/>
            <a:ext cx="5915042" cy="35295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ext Box 4"/>
          <p:cNvSpPr txBox="1">
            <a:spLocks noChangeArrowheads="1"/>
          </p:cNvSpPr>
          <p:nvPr/>
        </p:nvSpPr>
        <p:spPr bwMode="auto">
          <a:xfrm>
            <a:off x="1660920" y="1732586"/>
            <a:ext cx="73938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endParaRPr lang="en-US" sz="1800">
              <a:solidFill>
                <a:prstClr val="black"/>
              </a:solidFill>
            </a:endParaRPr>
          </a:p>
        </p:txBody>
      </p:sp>
      <p:sp>
        <p:nvSpPr>
          <p:cNvPr id="15" name="Text Box 3"/>
          <p:cNvSpPr txBox="1">
            <a:spLocks noChangeArrowheads="1"/>
          </p:cNvSpPr>
          <p:nvPr/>
        </p:nvSpPr>
        <p:spPr bwMode="auto">
          <a:xfrm>
            <a:off x="628650" y="5242897"/>
            <a:ext cx="3543300" cy="4559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788" dirty="0">
                <a:solidFill>
                  <a:srgbClr val="FFFFFF">
                    <a:lumMod val="50000"/>
                  </a:srgbClr>
                </a:solidFill>
                <a:latin typeface="Gill Sans MT"/>
              </a:rPr>
              <a:t>Source: </a:t>
            </a:r>
            <a:r>
              <a:rPr lang="en-US" sz="788" dirty="0" err="1">
                <a:solidFill>
                  <a:srgbClr val="FFFFFF">
                    <a:lumMod val="50000"/>
                  </a:srgbClr>
                </a:solidFill>
                <a:latin typeface="Gill Sans MT"/>
              </a:rPr>
              <a:t>Baicker</a:t>
            </a:r>
            <a:r>
              <a:rPr lang="en-US" sz="788" dirty="0">
                <a:solidFill>
                  <a:srgbClr val="FFFFFF">
                    <a:lumMod val="50000"/>
                  </a:srgbClr>
                </a:solidFill>
                <a:latin typeface="Gill Sans MT"/>
              </a:rPr>
              <a:t> &amp; Chandra, Health Affairs, April 7, 2004</a:t>
            </a:r>
          </a:p>
          <a:p>
            <a:pPr>
              <a:spcBef>
                <a:spcPct val="50000"/>
              </a:spcBef>
            </a:pPr>
            <a:endParaRPr lang="en-US" sz="1050" dirty="0">
              <a:solidFill>
                <a:prstClr val="black"/>
              </a:solidFill>
              <a:latin typeface="Arial" charset="0"/>
            </a:endParaRPr>
          </a:p>
        </p:txBody>
      </p:sp>
      <p:sp>
        <p:nvSpPr>
          <p:cNvPr id="16" name="Date Placeholder 2"/>
          <p:cNvSpPr>
            <a:spLocks noGrp="1"/>
          </p:cNvSpPr>
          <p:nvPr>
            <p:ph type="dt" sz="half" idx="4294967295"/>
          </p:nvPr>
        </p:nvSpPr>
        <p:spPr>
          <a:xfrm>
            <a:off x="628650" y="6340927"/>
            <a:ext cx="5998267" cy="240686"/>
          </a:xfrm>
          <a:prstGeom prst="rect">
            <a:avLst/>
          </a:prstGeom>
        </p:spPr>
        <p:txBody>
          <a:bodyPr/>
          <a:lstStyle/>
          <a:p>
            <a:r>
              <a:rPr lang="en-US" sz="1350" dirty="0">
                <a:solidFill>
                  <a:srgbClr val="FFFFFF"/>
                </a:solidFill>
              </a:rPr>
              <a:t> www.milbank.org                         @</a:t>
            </a:r>
            <a:r>
              <a:rPr lang="en-US" sz="1350" dirty="0" err="1">
                <a:solidFill>
                  <a:srgbClr val="FFFFFF"/>
                </a:solidFill>
              </a:rPr>
              <a:t>MilbankFund</a:t>
            </a:r>
            <a:endParaRPr lang="en-US" sz="1350" dirty="0">
              <a:solidFill>
                <a:srgbClr val="FFFFFF"/>
              </a:solidFill>
            </a:endParaRPr>
          </a:p>
          <a:p>
            <a:endParaRPr lang="en-US" sz="1350" dirty="0">
              <a:solidFill>
                <a:srgbClr val="FFFFFF"/>
              </a:solidFill>
            </a:endParaRPr>
          </a:p>
        </p:txBody>
      </p:sp>
    </p:spTree>
    <p:extLst>
      <p:ext uri="{BB962C8B-B14F-4D97-AF65-F5344CB8AC3E}">
        <p14:creationId xmlns:p14="http://schemas.microsoft.com/office/powerpoint/2010/main" val="40404600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71062"/>
            <a:ext cx="7886700" cy="1336296"/>
          </a:xfrm>
        </p:spPr>
        <p:txBody>
          <a:bodyPr>
            <a:normAutofit/>
          </a:bodyPr>
          <a:lstStyle/>
          <a:p>
            <a:r>
              <a:rPr lang="en-US" sz="2550" dirty="0"/>
              <a:t>…And Lower Costs</a:t>
            </a:r>
          </a:p>
        </p:txBody>
      </p:sp>
      <p:pic>
        <p:nvPicPr>
          <p:cNvPr id="4" name="Picture 2" descr="Baicker_Ex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1076" y="1744097"/>
            <a:ext cx="5860540" cy="34837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 Box 3"/>
          <p:cNvSpPr txBox="1">
            <a:spLocks noChangeArrowheads="1"/>
          </p:cNvSpPr>
          <p:nvPr/>
        </p:nvSpPr>
        <p:spPr bwMode="auto">
          <a:xfrm>
            <a:off x="628650" y="5287110"/>
            <a:ext cx="4400550" cy="2135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788" dirty="0">
                <a:solidFill>
                  <a:srgbClr val="FFFFFF">
                    <a:lumMod val="50000"/>
                  </a:srgbClr>
                </a:solidFill>
                <a:latin typeface="Gill Sans MT"/>
              </a:rPr>
              <a:t>Source: </a:t>
            </a:r>
            <a:r>
              <a:rPr lang="en-US" sz="788" dirty="0" err="1">
                <a:solidFill>
                  <a:srgbClr val="FFFFFF">
                    <a:lumMod val="50000"/>
                  </a:srgbClr>
                </a:solidFill>
                <a:latin typeface="Gill Sans MT"/>
              </a:rPr>
              <a:t>Baicker</a:t>
            </a:r>
            <a:r>
              <a:rPr lang="en-US" sz="788" dirty="0">
                <a:solidFill>
                  <a:srgbClr val="FFFFFF">
                    <a:lumMod val="50000"/>
                  </a:srgbClr>
                </a:solidFill>
                <a:latin typeface="Gill Sans MT"/>
              </a:rPr>
              <a:t> &amp; Chandra, Health Affairs, April 7, 2004</a:t>
            </a:r>
          </a:p>
        </p:txBody>
      </p:sp>
      <p:sp>
        <p:nvSpPr>
          <p:cNvPr id="8" name="Date Placeholder 2"/>
          <p:cNvSpPr>
            <a:spLocks noGrp="1"/>
          </p:cNvSpPr>
          <p:nvPr>
            <p:ph type="dt" sz="half" idx="4294967295"/>
          </p:nvPr>
        </p:nvSpPr>
        <p:spPr>
          <a:xfrm>
            <a:off x="628649" y="5619032"/>
            <a:ext cx="5998267" cy="240686"/>
          </a:xfrm>
          <a:prstGeom prst="rect">
            <a:avLst/>
          </a:prstGeom>
        </p:spPr>
        <p:txBody>
          <a:bodyPr/>
          <a:lstStyle/>
          <a:p>
            <a:r>
              <a:rPr lang="en-US" sz="1350" dirty="0">
                <a:solidFill>
                  <a:srgbClr val="FFFFFF"/>
                </a:solidFill>
              </a:rPr>
              <a:t> www.milbank.org                         @</a:t>
            </a:r>
            <a:r>
              <a:rPr lang="en-US" sz="1350" dirty="0" err="1">
                <a:solidFill>
                  <a:srgbClr val="FFFFFF"/>
                </a:solidFill>
              </a:rPr>
              <a:t>MilbankFund</a:t>
            </a:r>
            <a:endParaRPr lang="en-US" sz="1350" dirty="0">
              <a:solidFill>
                <a:srgbClr val="FFFFFF"/>
              </a:solidFill>
            </a:endParaRPr>
          </a:p>
          <a:p>
            <a:endParaRPr lang="en-US" sz="1350" dirty="0">
              <a:solidFill>
                <a:srgbClr val="FFFFFF"/>
              </a:solidFill>
            </a:endParaRPr>
          </a:p>
        </p:txBody>
      </p:sp>
    </p:spTree>
    <p:extLst>
      <p:ext uri="{BB962C8B-B14F-4D97-AF65-F5344CB8AC3E}">
        <p14:creationId xmlns:p14="http://schemas.microsoft.com/office/powerpoint/2010/main" val="33727390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550" dirty="0"/>
              <a:t>Making Primary Care a Priority for the State’s Health Care System:</a:t>
            </a:r>
            <a:br>
              <a:rPr lang="en-US" sz="2550" dirty="0"/>
            </a:br>
            <a:r>
              <a:rPr lang="en-US" sz="2550" dirty="0"/>
              <a:t>A little gets you a lot. </a:t>
            </a:r>
          </a:p>
        </p:txBody>
      </p:sp>
      <p:sp>
        <p:nvSpPr>
          <p:cNvPr id="4" name="Content Placeholder 3"/>
          <p:cNvSpPr>
            <a:spLocks noGrp="1"/>
          </p:cNvSpPr>
          <p:nvPr>
            <p:ph idx="1"/>
          </p:nvPr>
        </p:nvSpPr>
        <p:spPr/>
        <p:txBody>
          <a:bodyPr/>
          <a:lstStyle/>
          <a:p>
            <a:endParaRPr lang="en-US" dirty="0"/>
          </a:p>
        </p:txBody>
      </p:sp>
      <p:sp>
        <p:nvSpPr>
          <p:cNvPr id="9" name="Date Placeholder 2"/>
          <p:cNvSpPr>
            <a:spLocks noGrp="1"/>
          </p:cNvSpPr>
          <p:nvPr>
            <p:ph type="dt" sz="half" idx="10"/>
          </p:nvPr>
        </p:nvSpPr>
        <p:spPr>
          <a:prstGeom prst="rect">
            <a:avLst/>
          </a:prstGeom>
        </p:spPr>
        <p:txBody>
          <a:bodyPr/>
          <a:lstStyle/>
          <a:p>
            <a:r>
              <a:rPr lang="en-US" sz="1350" dirty="0">
                <a:solidFill>
                  <a:srgbClr val="FFFFFF"/>
                </a:solidFill>
              </a:rPr>
              <a:t> www.milbank.org                         @</a:t>
            </a:r>
            <a:r>
              <a:rPr lang="en-US" sz="1350" dirty="0" err="1">
                <a:solidFill>
                  <a:srgbClr val="FFFFFF"/>
                </a:solidFill>
              </a:rPr>
              <a:t>MilbankFund</a:t>
            </a:r>
            <a:endParaRPr lang="en-US" sz="1350" dirty="0">
              <a:solidFill>
                <a:srgbClr val="FFFFFF"/>
              </a:solidFill>
            </a:endParaRPr>
          </a:p>
          <a:p>
            <a:endParaRPr lang="en-US" sz="1350" dirty="0">
              <a:solidFill>
                <a:srgbClr val="FFFFFF"/>
              </a:solidFill>
            </a:endParaRPr>
          </a:p>
        </p:txBody>
      </p:sp>
      <p:graphicFrame>
        <p:nvGraphicFramePr>
          <p:cNvPr id="6" name="Chart 5"/>
          <p:cNvGraphicFramePr>
            <a:graphicFrameLocks/>
          </p:cNvGraphicFramePr>
          <p:nvPr>
            <p:extLst>
              <p:ext uri="{D42A27DB-BD31-4B8C-83A1-F6EECF244321}">
                <p14:modId xmlns:p14="http://schemas.microsoft.com/office/powerpoint/2010/main" val="2264542431"/>
              </p:ext>
            </p:extLst>
          </p:nvPr>
        </p:nvGraphicFramePr>
        <p:xfrm>
          <a:off x="628648" y="2246897"/>
          <a:ext cx="6768195" cy="312219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739236" y="2164831"/>
            <a:ext cx="6588578" cy="300082"/>
          </a:xfrm>
          <a:prstGeom prst="rect">
            <a:avLst/>
          </a:prstGeom>
          <a:noFill/>
        </p:spPr>
        <p:txBody>
          <a:bodyPr wrap="square" rtlCol="0">
            <a:spAutoFit/>
          </a:bodyPr>
          <a:lstStyle/>
          <a:p>
            <a:r>
              <a:rPr lang="en-US" sz="1350" dirty="0">
                <a:solidFill>
                  <a:prstClr val="black"/>
                </a:solidFill>
              </a:rPr>
              <a:t>Primary Care Spending as Percent of Total Medical Spending Insurer (2008-2017)</a:t>
            </a:r>
          </a:p>
        </p:txBody>
      </p:sp>
      <p:sp>
        <p:nvSpPr>
          <p:cNvPr id="7" name="Rectangle 6"/>
          <p:cNvSpPr/>
          <p:nvPr/>
        </p:nvSpPr>
        <p:spPr>
          <a:xfrm>
            <a:off x="7292537" y="2308325"/>
            <a:ext cx="1603140" cy="3554819"/>
          </a:xfrm>
          <a:prstGeom prst="rect">
            <a:avLst/>
          </a:prstGeom>
        </p:spPr>
        <p:txBody>
          <a:bodyPr wrap="square">
            <a:spAutoFit/>
          </a:bodyPr>
          <a:lstStyle/>
          <a:p>
            <a:pPr algn="ctr"/>
            <a:r>
              <a:rPr lang="en-US" sz="1500" dirty="0">
                <a:solidFill>
                  <a:srgbClr val="03357D"/>
                </a:solidFill>
              </a:rPr>
              <a:t>Increasing Primary Care Spend is high leverage: </a:t>
            </a:r>
          </a:p>
          <a:p>
            <a:pPr algn="ctr"/>
            <a:endParaRPr lang="en-US" sz="1500" dirty="0">
              <a:solidFill>
                <a:srgbClr val="03357D"/>
              </a:solidFill>
            </a:endParaRPr>
          </a:p>
          <a:p>
            <a:pPr algn="ctr"/>
            <a:r>
              <a:rPr lang="en-US" sz="1500" dirty="0">
                <a:solidFill>
                  <a:srgbClr val="03357D"/>
                </a:solidFill>
              </a:rPr>
              <a:t>In RI, primary care spending by commercial insurers increased from $47 million/year to $73/year over this period. Self insured not captured</a:t>
            </a:r>
          </a:p>
        </p:txBody>
      </p:sp>
      <p:sp>
        <p:nvSpPr>
          <p:cNvPr id="8" name="TextBox 7"/>
          <p:cNvSpPr txBox="1"/>
          <p:nvPr/>
        </p:nvSpPr>
        <p:spPr>
          <a:xfrm>
            <a:off x="628650" y="5285303"/>
            <a:ext cx="3222698" cy="334835"/>
          </a:xfrm>
          <a:prstGeom prst="rect">
            <a:avLst/>
          </a:prstGeom>
          <a:noFill/>
        </p:spPr>
        <p:txBody>
          <a:bodyPr wrap="square" rtlCol="0">
            <a:spAutoFit/>
          </a:bodyPr>
          <a:lstStyle/>
          <a:p>
            <a:r>
              <a:rPr lang="en-US" sz="788" dirty="0">
                <a:solidFill>
                  <a:srgbClr val="FFFFFF">
                    <a:lumMod val="50000"/>
                  </a:srgbClr>
                </a:solidFill>
              </a:rPr>
              <a:t>Source: Office of the Health Insurance Commissioner, State of Rhode Island</a:t>
            </a:r>
          </a:p>
        </p:txBody>
      </p:sp>
    </p:spTree>
    <p:extLst>
      <p:ext uri="{BB962C8B-B14F-4D97-AF65-F5344CB8AC3E}">
        <p14:creationId xmlns:p14="http://schemas.microsoft.com/office/powerpoint/2010/main" val="93149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Hospital Rate Trend Caps and VBP implementation timeline</a:t>
            </a:r>
            <a:endParaRPr lang="en-US" dirty="0"/>
          </a:p>
        </p:txBody>
      </p:sp>
      <p:sp>
        <p:nvSpPr>
          <p:cNvPr id="3" name="Content Placeholder 2"/>
          <p:cNvSpPr>
            <a:spLocks noGrp="1"/>
          </p:cNvSpPr>
          <p:nvPr>
            <p:ph idx="1"/>
          </p:nvPr>
        </p:nvSpPr>
        <p:spPr/>
        <p:txBody>
          <a:bodyPr>
            <a:normAutofit/>
          </a:bodyPr>
          <a:lstStyle/>
          <a:p>
            <a:r>
              <a:rPr lang="en-US" dirty="0" smtClean="0"/>
              <a:t>Origin – Insurer rate review documented large price increases to hospitals from plans</a:t>
            </a:r>
          </a:p>
          <a:p>
            <a:r>
              <a:rPr lang="en-US" dirty="0" smtClean="0"/>
              <a:t>Insurance Commissioner study documented wide variations in average prices paid to hospitals as percent of Medicare.</a:t>
            </a:r>
          </a:p>
          <a:p>
            <a:r>
              <a:rPr lang="en-US" dirty="0" smtClean="0"/>
              <a:t>Hospitals unwilling to adopt VBP voluntarily. </a:t>
            </a:r>
          </a:p>
          <a:p>
            <a:r>
              <a:rPr lang="en-US" dirty="0" smtClean="0"/>
              <a:t>Agreed to by plans as a signed  condition to annual rate increases. They impose in contracts. Regulator audits contracts.</a:t>
            </a:r>
          </a:p>
          <a:p>
            <a:r>
              <a:rPr lang="en-US" dirty="0" smtClean="0"/>
              <a:t>Supported by Advisory Council. </a:t>
            </a:r>
          </a:p>
          <a:p>
            <a:r>
              <a:rPr lang="en-US" dirty="0" smtClean="0"/>
              <a:t>In Regulation. Withstood court challenge</a:t>
            </a:r>
            <a:endParaRPr lang="en-US" dirty="0"/>
          </a:p>
        </p:txBody>
      </p:sp>
      <p:sp>
        <p:nvSpPr>
          <p:cNvPr id="4" name="Date Placeholder 3"/>
          <p:cNvSpPr>
            <a:spLocks noGrp="1"/>
          </p:cNvSpPr>
          <p:nvPr>
            <p:ph type="dt" sz="half" idx="10"/>
          </p:nvPr>
        </p:nvSpPr>
        <p:spPr/>
        <p:txBody>
          <a:bodyPr/>
          <a:lstStyle/>
          <a:p>
            <a:r>
              <a:rPr lang="en-US" smtClean="0">
                <a:solidFill>
                  <a:srgbClr val="FFFFFF"/>
                </a:solidFill>
              </a:rPr>
              <a:t>www.milbank.org 				@MilbankFund</a:t>
            </a:r>
            <a:endParaRPr lang="en-US" dirty="0">
              <a:solidFill>
                <a:srgbClr val="FFFFFF"/>
              </a:solidFill>
            </a:endParaRPr>
          </a:p>
        </p:txBody>
      </p:sp>
    </p:spTree>
    <p:extLst>
      <p:ext uri="{BB962C8B-B14F-4D97-AF65-F5344CB8AC3E}">
        <p14:creationId xmlns:p14="http://schemas.microsoft.com/office/powerpoint/2010/main" val="12765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22050"/>
            <a:ext cx="7886700" cy="1285307"/>
          </a:xfrm>
        </p:spPr>
        <p:txBody>
          <a:bodyPr>
            <a:normAutofit/>
          </a:bodyPr>
          <a:lstStyle/>
          <a:p>
            <a:r>
              <a:rPr lang="en-US" sz="2550" dirty="0"/>
              <a:t>What Happened in RI?</a:t>
            </a:r>
          </a:p>
        </p:txBody>
      </p:sp>
      <p:grpSp>
        <p:nvGrpSpPr>
          <p:cNvPr id="4" name="Group 3"/>
          <p:cNvGrpSpPr/>
          <p:nvPr/>
        </p:nvGrpSpPr>
        <p:grpSpPr>
          <a:xfrm>
            <a:off x="846471" y="1965751"/>
            <a:ext cx="2688485" cy="1206734"/>
            <a:chOff x="470913" y="967201"/>
            <a:chExt cx="3890714" cy="2132705"/>
          </a:xfrm>
        </p:grpSpPr>
        <p:sp>
          <p:nvSpPr>
            <p:cNvPr id="6" name="TextBox 5"/>
            <p:cNvSpPr txBox="1"/>
            <p:nvPr/>
          </p:nvSpPr>
          <p:spPr>
            <a:xfrm>
              <a:off x="524537" y="967201"/>
              <a:ext cx="3837090" cy="652734"/>
            </a:xfrm>
            <a:prstGeom prst="rect">
              <a:avLst/>
            </a:prstGeom>
            <a:noFill/>
          </p:spPr>
          <p:txBody>
            <a:bodyPr wrap="none" rtlCol="0">
              <a:spAutoFit/>
            </a:bodyPr>
            <a:lstStyle>
              <a:defPPr>
                <a:defRPr lang="en-US"/>
              </a:defPPr>
              <a:lvl1pPr>
                <a:defRPr sz="2400" b="1">
                  <a:solidFill>
                    <a:schemeClr val="bg1"/>
                  </a:solidFill>
                  <a:latin typeface="+mj-lt"/>
                </a:defRPr>
              </a:lvl1pPr>
            </a:lstStyle>
            <a:p>
              <a:r>
                <a:rPr lang="en-US" sz="1800" dirty="0">
                  <a:solidFill>
                    <a:srgbClr val="03357D"/>
                  </a:solidFill>
                </a:rPr>
                <a:t>Top Ten Medicare ACO</a:t>
              </a:r>
            </a:p>
          </p:txBody>
        </p:sp>
        <p:pic>
          <p:nvPicPr>
            <p:cNvPr id="7" name="CostalMedical.png"/>
            <p:cNvPicPr>
              <a:picLocks noChangeAspect="1"/>
            </p:cNvPicPr>
            <p:nvPr/>
          </p:nvPicPr>
          <p:blipFill>
            <a:blip r:embed="rId2" r:link="rId3" cstate="print">
              <a:extLst>
                <a:ext uri="{28A0092B-C50C-407E-A947-70E740481C1C}">
                  <a14:useLocalDpi xmlns:a14="http://schemas.microsoft.com/office/drawing/2010/main" val="0"/>
                </a:ext>
              </a:extLst>
            </a:blip>
            <a:stretch>
              <a:fillRect/>
            </a:stretch>
          </p:blipFill>
          <p:spPr>
            <a:xfrm>
              <a:off x="470913" y="1832295"/>
              <a:ext cx="3600018" cy="1267611"/>
            </a:xfrm>
            <a:prstGeom prst="rect">
              <a:avLst/>
            </a:prstGeom>
          </p:spPr>
        </p:pic>
      </p:grpSp>
      <p:grpSp>
        <p:nvGrpSpPr>
          <p:cNvPr id="8" name="Group 7"/>
          <p:cNvGrpSpPr/>
          <p:nvPr/>
        </p:nvGrpSpPr>
        <p:grpSpPr>
          <a:xfrm>
            <a:off x="4663919" y="1994943"/>
            <a:ext cx="3362524" cy="1177543"/>
            <a:chOff x="6861675" y="975944"/>
            <a:chExt cx="4866168" cy="2081114"/>
          </a:xfrm>
        </p:grpSpPr>
        <p:sp>
          <p:nvSpPr>
            <p:cNvPr id="9" name="TextBox 8"/>
            <p:cNvSpPr txBox="1"/>
            <p:nvPr/>
          </p:nvSpPr>
          <p:spPr>
            <a:xfrm>
              <a:off x="6861675" y="975944"/>
              <a:ext cx="4866168" cy="652734"/>
            </a:xfrm>
            <a:prstGeom prst="rect">
              <a:avLst/>
            </a:prstGeom>
            <a:noFill/>
          </p:spPr>
          <p:txBody>
            <a:bodyPr wrap="none" rtlCol="0">
              <a:spAutoFit/>
            </a:bodyPr>
            <a:lstStyle/>
            <a:p>
              <a:r>
                <a:rPr lang="en-US" b="1" dirty="0">
                  <a:solidFill>
                    <a:srgbClr val="03357D"/>
                  </a:solidFill>
                </a:rPr>
                <a:t>Health Information Exchange</a:t>
              </a:r>
            </a:p>
          </p:txBody>
        </p:sp>
        <p:pic>
          <p:nvPicPr>
            <p:cNvPr id="10" name="Picture 9"/>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6958446" y="1892346"/>
              <a:ext cx="2975776" cy="1164712"/>
            </a:xfrm>
            <a:prstGeom prst="rect">
              <a:avLst/>
            </a:prstGeom>
          </p:spPr>
        </p:pic>
      </p:grpSp>
      <p:grpSp>
        <p:nvGrpSpPr>
          <p:cNvPr id="11" name="Group 10"/>
          <p:cNvGrpSpPr/>
          <p:nvPr/>
        </p:nvGrpSpPr>
        <p:grpSpPr>
          <a:xfrm>
            <a:off x="628649" y="3477421"/>
            <a:ext cx="3377709" cy="1743446"/>
            <a:chOff x="495016" y="3496682"/>
            <a:chExt cx="4888143" cy="3081255"/>
          </a:xfrm>
        </p:grpSpPr>
        <p:sp>
          <p:nvSpPr>
            <p:cNvPr id="12" name="TextBox 11"/>
            <p:cNvSpPr txBox="1"/>
            <p:nvPr/>
          </p:nvSpPr>
          <p:spPr>
            <a:xfrm>
              <a:off x="938783" y="3496682"/>
              <a:ext cx="4183549" cy="1142284"/>
            </a:xfrm>
            <a:prstGeom prst="rect">
              <a:avLst/>
            </a:prstGeom>
            <a:noFill/>
          </p:spPr>
          <p:txBody>
            <a:bodyPr wrap="square" rtlCol="0">
              <a:spAutoFit/>
            </a:bodyPr>
            <a:lstStyle/>
            <a:p>
              <a:r>
                <a:rPr lang="en-US" b="1" dirty="0">
                  <a:solidFill>
                    <a:srgbClr val="03357D"/>
                  </a:solidFill>
                </a:rPr>
                <a:t>Successful PCMH at Blue Cross</a:t>
              </a:r>
            </a:p>
          </p:txBody>
        </p:sp>
        <p:pic>
          <p:nvPicPr>
            <p:cNvPr id="13" name="Picture 12"/>
            <p:cNvPicPr>
              <a:picLocks/>
            </p:cNvPicPr>
            <p:nvPr/>
          </p:nvPicPr>
          <p:blipFill>
            <a:blip r:embed="rId6" r:link="rId7" cstate="print">
              <a:extLst>
                <a:ext uri="{28A0092B-C50C-407E-A947-70E740481C1C}">
                  <a14:useLocalDpi xmlns:a14="http://schemas.microsoft.com/office/drawing/2010/main" val="0"/>
                </a:ext>
              </a:extLst>
            </a:blip>
            <a:stretch>
              <a:fillRect/>
            </a:stretch>
          </p:blipFill>
          <p:spPr>
            <a:xfrm>
              <a:off x="495016" y="4557916"/>
              <a:ext cx="4888143" cy="2020021"/>
            </a:xfrm>
            <a:prstGeom prst="rect">
              <a:avLst/>
            </a:prstGeom>
          </p:spPr>
        </p:pic>
      </p:grpSp>
      <p:grpSp>
        <p:nvGrpSpPr>
          <p:cNvPr id="14" name="Group 13"/>
          <p:cNvGrpSpPr/>
          <p:nvPr/>
        </p:nvGrpSpPr>
        <p:grpSpPr>
          <a:xfrm>
            <a:off x="4572001" y="3429000"/>
            <a:ext cx="4074455" cy="1672976"/>
            <a:chOff x="6926825" y="3489655"/>
            <a:chExt cx="5172811" cy="2230634"/>
          </a:xfrm>
        </p:grpSpPr>
        <p:sp>
          <p:nvSpPr>
            <p:cNvPr id="15" name="TextBox 14"/>
            <p:cNvSpPr txBox="1"/>
            <p:nvPr/>
          </p:nvSpPr>
          <p:spPr>
            <a:xfrm>
              <a:off x="6926825" y="3489655"/>
              <a:ext cx="5172811" cy="861774"/>
            </a:xfrm>
            <a:prstGeom prst="rect">
              <a:avLst/>
            </a:prstGeom>
            <a:noFill/>
          </p:spPr>
          <p:txBody>
            <a:bodyPr wrap="square" rtlCol="0">
              <a:spAutoFit/>
            </a:bodyPr>
            <a:lstStyle/>
            <a:p>
              <a:r>
                <a:rPr lang="en-US" b="1" dirty="0">
                  <a:solidFill>
                    <a:srgbClr val="03357D"/>
                  </a:solidFill>
                </a:rPr>
                <a:t>Multi-payer Primary Care Transformation</a:t>
              </a:r>
            </a:p>
          </p:txBody>
        </p:sp>
        <p:pic>
          <p:nvPicPr>
            <p:cNvPr id="16" name="CareTrans.jpg"/>
            <p:cNvPicPr>
              <a:picLocks noChangeAspect="1"/>
            </p:cNvPicPr>
            <p:nvPr/>
          </p:nvPicPr>
          <p:blipFill>
            <a:blip r:embed="rId8" r:link="rId9" cstate="print">
              <a:extLst>
                <a:ext uri="{28A0092B-C50C-407E-A947-70E740481C1C}">
                  <a14:useLocalDpi xmlns:a14="http://schemas.microsoft.com/office/drawing/2010/main" val="0"/>
                </a:ext>
              </a:extLst>
            </a:blip>
            <a:stretch>
              <a:fillRect/>
            </a:stretch>
          </p:blipFill>
          <p:spPr>
            <a:xfrm>
              <a:off x="7178010" y="4358750"/>
              <a:ext cx="3438130" cy="1361539"/>
            </a:xfrm>
            <a:prstGeom prst="rect">
              <a:avLst/>
            </a:prstGeom>
          </p:spPr>
        </p:pic>
      </p:grpSp>
      <p:sp>
        <p:nvSpPr>
          <p:cNvPr id="17" name="Date Placeholder 2"/>
          <p:cNvSpPr>
            <a:spLocks noGrp="1"/>
          </p:cNvSpPr>
          <p:nvPr>
            <p:ph type="dt" sz="half" idx="4294967295"/>
          </p:nvPr>
        </p:nvSpPr>
        <p:spPr>
          <a:xfrm>
            <a:off x="628649" y="5619032"/>
            <a:ext cx="5998267" cy="240686"/>
          </a:xfrm>
          <a:prstGeom prst="rect">
            <a:avLst/>
          </a:prstGeom>
        </p:spPr>
        <p:txBody>
          <a:bodyPr/>
          <a:lstStyle/>
          <a:p>
            <a:r>
              <a:rPr lang="en-US" sz="1350" dirty="0">
                <a:solidFill>
                  <a:srgbClr val="FFFFFF"/>
                </a:solidFill>
              </a:rPr>
              <a:t> www.milbank.org                         @</a:t>
            </a:r>
            <a:r>
              <a:rPr lang="en-US" sz="1350" dirty="0" err="1">
                <a:solidFill>
                  <a:srgbClr val="FFFFFF"/>
                </a:solidFill>
              </a:rPr>
              <a:t>MilbankFund</a:t>
            </a:r>
            <a:endParaRPr lang="en-US" sz="1350" dirty="0">
              <a:solidFill>
                <a:srgbClr val="FFFFFF"/>
              </a:solidFill>
            </a:endParaRPr>
          </a:p>
          <a:p>
            <a:endParaRPr lang="en-US" sz="1350" dirty="0">
              <a:solidFill>
                <a:srgbClr val="FFFFFF"/>
              </a:solidFill>
            </a:endParaRPr>
          </a:p>
        </p:txBody>
      </p:sp>
    </p:spTree>
    <p:extLst>
      <p:ext uri="{BB962C8B-B14F-4D97-AF65-F5344CB8AC3E}">
        <p14:creationId xmlns:p14="http://schemas.microsoft.com/office/powerpoint/2010/main" val="192440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700" dirty="0"/>
              <a:t>RI Defied Trends and Increased Primary Care Supply</a:t>
            </a:r>
            <a:br>
              <a:rPr lang="en-US" sz="2700" dirty="0"/>
            </a:br>
            <a:r>
              <a:rPr lang="en-US" sz="2700" i="1" dirty="0"/>
              <a:t>(No Specialty Flight)</a:t>
            </a:r>
            <a:endParaRPr lang="en-US" sz="2400"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27116679"/>
              </p:ext>
            </p:extLst>
          </p:nvPr>
        </p:nvGraphicFramePr>
        <p:xfrm>
          <a:off x="628650" y="2201765"/>
          <a:ext cx="6657975" cy="317899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7072746" y="3687195"/>
            <a:ext cx="1586346" cy="1200329"/>
          </a:xfrm>
          <a:prstGeom prst="rect">
            <a:avLst/>
          </a:prstGeom>
          <a:noFill/>
        </p:spPr>
        <p:txBody>
          <a:bodyPr wrap="square" rtlCol="0">
            <a:spAutoFit/>
          </a:bodyPr>
          <a:lstStyle/>
          <a:p>
            <a:r>
              <a:rPr lang="en-US" sz="1200" dirty="0">
                <a:solidFill>
                  <a:prstClr val="black"/>
                </a:solidFill>
              </a:rPr>
              <a:t>Notes: MDs only; Primary  Care: FP, </a:t>
            </a:r>
            <a:r>
              <a:rPr lang="en-US" sz="1200" dirty="0" err="1">
                <a:solidFill>
                  <a:prstClr val="black"/>
                </a:solidFill>
              </a:rPr>
              <a:t>Peds</a:t>
            </a:r>
            <a:r>
              <a:rPr lang="en-US" sz="1200" dirty="0">
                <a:solidFill>
                  <a:prstClr val="black"/>
                </a:solidFill>
              </a:rPr>
              <a:t>, IM; </a:t>
            </a:r>
          </a:p>
          <a:p>
            <a:r>
              <a:rPr lang="en-US" sz="1200" dirty="0">
                <a:solidFill>
                  <a:prstClr val="black"/>
                </a:solidFill>
              </a:rPr>
              <a:t>Sources: AMA Licensure and </a:t>
            </a:r>
            <a:r>
              <a:rPr lang="en-US" sz="1200" dirty="0" err="1">
                <a:solidFill>
                  <a:prstClr val="black"/>
                </a:solidFill>
              </a:rPr>
              <a:t>Census.Gov</a:t>
            </a:r>
            <a:endParaRPr lang="en-US" sz="1200" dirty="0">
              <a:solidFill>
                <a:prstClr val="black"/>
              </a:solidFill>
            </a:endParaRPr>
          </a:p>
        </p:txBody>
      </p:sp>
      <p:sp>
        <p:nvSpPr>
          <p:cNvPr id="7" name="Date Placeholder 2"/>
          <p:cNvSpPr>
            <a:spLocks noGrp="1"/>
          </p:cNvSpPr>
          <p:nvPr>
            <p:ph type="dt" sz="half" idx="4294967295"/>
          </p:nvPr>
        </p:nvSpPr>
        <p:spPr>
          <a:xfrm>
            <a:off x="628650" y="6340927"/>
            <a:ext cx="5998267" cy="240686"/>
          </a:xfrm>
          <a:prstGeom prst="rect">
            <a:avLst/>
          </a:prstGeom>
        </p:spPr>
        <p:txBody>
          <a:bodyPr/>
          <a:lstStyle/>
          <a:p>
            <a:r>
              <a:rPr lang="en-US" sz="1350" dirty="0">
                <a:solidFill>
                  <a:srgbClr val="FFFFFF"/>
                </a:solidFill>
              </a:rPr>
              <a:t> www.milbank.org                         @</a:t>
            </a:r>
            <a:r>
              <a:rPr lang="en-US" sz="1350" dirty="0" err="1">
                <a:solidFill>
                  <a:srgbClr val="FFFFFF"/>
                </a:solidFill>
              </a:rPr>
              <a:t>MilbankFund</a:t>
            </a:r>
            <a:endParaRPr lang="en-US" sz="1350" dirty="0">
              <a:solidFill>
                <a:srgbClr val="FFFFFF"/>
              </a:solidFill>
            </a:endParaRPr>
          </a:p>
          <a:p>
            <a:endParaRPr lang="en-US" sz="1350" dirty="0">
              <a:solidFill>
                <a:srgbClr val="FFFFFF"/>
              </a:solidFill>
            </a:endParaRPr>
          </a:p>
        </p:txBody>
      </p:sp>
    </p:spTree>
    <p:extLst>
      <p:ext uri="{BB962C8B-B14F-4D97-AF65-F5344CB8AC3E}">
        <p14:creationId xmlns:p14="http://schemas.microsoft.com/office/powerpoint/2010/main" val="33053173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424070"/>
            <a:ext cx="7886700" cy="1351663"/>
          </a:xfrm>
        </p:spPr>
        <p:txBody>
          <a:bodyPr>
            <a:normAutofit/>
          </a:bodyPr>
          <a:lstStyle/>
          <a:p>
            <a:r>
              <a:rPr lang="en-US" sz="2850" b="1" dirty="0"/>
              <a:t>Have a Delivery System Transformation Plan </a:t>
            </a:r>
            <a:br>
              <a:rPr lang="en-US" sz="2850" b="1" dirty="0"/>
            </a:br>
            <a:r>
              <a:rPr lang="en-US" sz="3000" b="1" dirty="0"/>
              <a:t>- </a:t>
            </a:r>
            <a:r>
              <a:rPr lang="en-US" sz="2700" b="1" dirty="0"/>
              <a:t>Engage Commercial Payers</a:t>
            </a:r>
            <a:endParaRPr lang="en-US" sz="2850" b="1" dirty="0"/>
          </a:p>
        </p:txBody>
      </p:sp>
      <p:sp>
        <p:nvSpPr>
          <p:cNvPr id="3" name="Content Placeholder 2"/>
          <p:cNvSpPr>
            <a:spLocks noGrp="1"/>
          </p:cNvSpPr>
          <p:nvPr>
            <p:ph idx="1"/>
          </p:nvPr>
        </p:nvSpPr>
        <p:spPr>
          <a:xfrm>
            <a:off x="628649" y="1825823"/>
            <a:ext cx="7886700" cy="3263504"/>
          </a:xfrm>
        </p:spPr>
        <p:txBody>
          <a:bodyPr>
            <a:normAutofit/>
          </a:bodyPr>
          <a:lstStyle/>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Goal:</a:t>
            </a:r>
          </a:p>
          <a:p>
            <a:pPr marL="342900"/>
            <a:r>
              <a:rPr lang="en-US" dirty="0" smtClean="0"/>
              <a:t>Study </a:t>
            </a:r>
            <a:r>
              <a:rPr lang="en-US" dirty="0"/>
              <a:t>effects of Affordability Standards</a:t>
            </a:r>
          </a:p>
          <a:p>
            <a:pPr marL="342900"/>
            <a:r>
              <a:rPr lang="en-US" dirty="0" smtClean="0"/>
              <a:t>RI </a:t>
            </a:r>
            <a:r>
              <a:rPr lang="en-US" dirty="0"/>
              <a:t>Claims </a:t>
            </a:r>
            <a:r>
              <a:rPr lang="en-US" dirty="0" err="1"/>
              <a:t>vs</a:t>
            </a:r>
            <a:r>
              <a:rPr lang="en-US" dirty="0"/>
              <a:t> similar population</a:t>
            </a:r>
          </a:p>
          <a:p>
            <a:pPr marL="342900"/>
            <a:r>
              <a:rPr lang="en-US" dirty="0" smtClean="0"/>
              <a:t>Matched </a:t>
            </a:r>
            <a:r>
              <a:rPr lang="en-US" dirty="0"/>
              <a:t>for demographics and enrollment. </a:t>
            </a:r>
          </a:p>
          <a:p>
            <a:pPr marL="342900"/>
            <a:r>
              <a:rPr lang="en-US" dirty="0" smtClean="0"/>
              <a:t>Look </a:t>
            </a:r>
            <a:r>
              <a:rPr lang="en-US" dirty="0"/>
              <a:t>at Differences in Differences</a:t>
            </a:r>
          </a:p>
          <a:p>
            <a:pPr marL="0" indent="0">
              <a:buNone/>
            </a:pPr>
            <a:endParaRPr lang="en-US" dirty="0"/>
          </a:p>
          <a:p>
            <a:pPr marL="0" indent="0">
              <a:buNone/>
            </a:pPr>
            <a:endParaRPr lang="en-US" dirty="0"/>
          </a:p>
        </p:txBody>
      </p:sp>
      <p:sp>
        <p:nvSpPr>
          <p:cNvPr id="5" name="Date Placeholder 2"/>
          <p:cNvSpPr>
            <a:spLocks noGrp="1"/>
          </p:cNvSpPr>
          <p:nvPr>
            <p:ph type="dt" sz="half" idx="4294967295"/>
          </p:nvPr>
        </p:nvSpPr>
        <p:spPr>
          <a:xfrm>
            <a:off x="628649" y="6301957"/>
            <a:ext cx="5998267" cy="240686"/>
          </a:xfrm>
          <a:prstGeom prst="rect">
            <a:avLst/>
          </a:prstGeom>
        </p:spPr>
        <p:txBody>
          <a:bodyPr/>
          <a:lstStyle/>
          <a:p>
            <a:r>
              <a:rPr lang="en-US" sz="1350" dirty="0">
                <a:solidFill>
                  <a:srgbClr val="FFFFFF"/>
                </a:solidFill>
              </a:rPr>
              <a:t> </a:t>
            </a:r>
          </a:p>
          <a:p>
            <a:r>
              <a:rPr lang="en-US" sz="1050" dirty="0">
                <a:solidFill>
                  <a:srgbClr val="FFFFFF"/>
                </a:solidFill>
                <a:latin typeface="Arial" panose="020B0604020202020204" pitchFamily="34" charset="0"/>
                <a:cs typeface="Arial" panose="020B0604020202020204" pitchFamily="34" charset="0"/>
              </a:rPr>
              <a:t>www.milbank.org                      			  	</a:t>
            </a:r>
            <a:r>
              <a:rPr lang="en-US" sz="1050" dirty="0" smtClean="0">
                <a:solidFill>
                  <a:srgbClr val="FFFFFF"/>
                </a:solidFill>
                <a:latin typeface="Arial" panose="020B0604020202020204" pitchFamily="34" charset="0"/>
                <a:cs typeface="Arial" panose="020B0604020202020204" pitchFamily="34" charset="0"/>
              </a:rPr>
              <a:t>@</a:t>
            </a:r>
            <a:r>
              <a:rPr lang="en-US" sz="1050" dirty="0" err="1">
                <a:solidFill>
                  <a:srgbClr val="FFFFFF"/>
                </a:solidFill>
                <a:latin typeface="Arial" panose="020B0604020202020204" pitchFamily="34" charset="0"/>
                <a:cs typeface="Arial" panose="020B0604020202020204" pitchFamily="34" charset="0"/>
              </a:rPr>
              <a:t>MilbankFund</a:t>
            </a:r>
            <a:endParaRPr lang="en-US" sz="1050" dirty="0">
              <a:solidFill>
                <a:srgbClr val="FFFFFF"/>
              </a:solidFill>
              <a:latin typeface="Arial" panose="020B0604020202020204" pitchFamily="34" charset="0"/>
              <a:cs typeface="Arial" panose="020B0604020202020204" pitchFamily="34" charset="0"/>
            </a:endParaRPr>
          </a:p>
          <a:p>
            <a:endParaRPr lang="en-US" sz="1050" dirty="0">
              <a:solidFill>
                <a:srgbClr val="FFFFFF"/>
              </a:solidFill>
            </a:endParaRPr>
          </a:p>
        </p:txBody>
      </p:sp>
      <p:pic>
        <p:nvPicPr>
          <p:cNvPr id="4" name="Picture 3" descr="Screen Shot 2019-02-06 at 5.33.5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962" y="1735931"/>
            <a:ext cx="7348538" cy="1633538"/>
          </a:xfrm>
          <a:prstGeom prst="rect">
            <a:avLst/>
          </a:prstGeom>
        </p:spPr>
      </p:pic>
    </p:spTree>
    <p:extLst>
      <p:ext uri="{BB962C8B-B14F-4D97-AF65-F5344CB8AC3E}">
        <p14:creationId xmlns:p14="http://schemas.microsoft.com/office/powerpoint/2010/main" val="7929897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402224"/>
            <a:ext cx="7886700" cy="1142902"/>
          </a:xfrm>
        </p:spPr>
        <p:txBody>
          <a:bodyPr>
            <a:normAutofit/>
          </a:bodyPr>
          <a:lstStyle/>
          <a:p>
            <a:r>
              <a:rPr lang="en-US" sz="2850" b="1" dirty="0"/>
              <a:t>Headline: RI Bent the Trend</a:t>
            </a:r>
          </a:p>
        </p:txBody>
      </p:sp>
      <p:sp>
        <p:nvSpPr>
          <p:cNvPr id="5" name="Date Placeholder 2"/>
          <p:cNvSpPr>
            <a:spLocks noGrp="1"/>
          </p:cNvSpPr>
          <p:nvPr>
            <p:ph type="dt" sz="half" idx="4294967295"/>
          </p:nvPr>
        </p:nvSpPr>
        <p:spPr>
          <a:xfrm>
            <a:off x="724902" y="6256678"/>
            <a:ext cx="5998267" cy="240686"/>
          </a:xfrm>
          <a:prstGeom prst="rect">
            <a:avLst/>
          </a:prstGeom>
        </p:spPr>
        <p:txBody>
          <a:bodyPr/>
          <a:lstStyle/>
          <a:p>
            <a:r>
              <a:rPr lang="en-US" sz="1350" dirty="0">
                <a:solidFill>
                  <a:srgbClr val="FFFFFF"/>
                </a:solidFill>
              </a:rPr>
              <a:t> </a:t>
            </a:r>
          </a:p>
          <a:p>
            <a:r>
              <a:rPr lang="en-US" sz="1050" dirty="0">
                <a:solidFill>
                  <a:srgbClr val="FFFFFF"/>
                </a:solidFill>
                <a:latin typeface="Arial" panose="020B0604020202020204" pitchFamily="34" charset="0"/>
                <a:cs typeface="Arial" panose="020B0604020202020204" pitchFamily="34" charset="0"/>
              </a:rPr>
              <a:t>www.milbank.org                      			  	</a:t>
            </a:r>
            <a:r>
              <a:rPr lang="en-US" sz="1050" dirty="0" smtClean="0">
                <a:solidFill>
                  <a:srgbClr val="FFFFFF"/>
                </a:solidFill>
                <a:latin typeface="Arial" panose="020B0604020202020204" pitchFamily="34" charset="0"/>
                <a:cs typeface="Arial" panose="020B0604020202020204" pitchFamily="34" charset="0"/>
              </a:rPr>
              <a:t>@</a:t>
            </a:r>
            <a:r>
              <a:rPr lang="en-US" sz="1050" dirty="0" err="1">
                <a:solidFill>
                  <a:srgbClr val="FFFFFF"/>
                </a:solidFill>
                <a:latin typeface="Arial" panose="020B0604020202020204" pitchFamily="34" charset="0"/>
                <a:cs typeface="Arial" panose="020B0604020202020204" pitchFamily="34" charset="0"/>
              </a:rPr>
              <a:t>MilbankFund</a:t>
            </a:r>
            <a:endParaRPr lang="en-US" sz="1050" dirty="0">
              <a:solidFill>
                <a:srgbClr val="FFFFFF"/>
              </a:solidFill>
              <a:latin typeface="Arial" panose="020B0604020202020204" pitchFamily="34" charset="0"/>
              <a:cs typeface="Arial" panose="020B0604020202020204" pitchFamily="34" charset="0"/>
            </a:endParaRPr>
          </a:p>
          <a:p>
            <a:endParaRPr lang="en-US" sz="1050" dirty="0">
              <a:solidFill>
                <a:srgbClr val="FFFFFF"/>
              </a:solidFill>
            </a:endParaRPr>
          </a:p>
        </p:txBody>
      </p:sp>
      <p:sp>
        <p:nvSpPr>
          <p:cNvPr id="8" name="Rectangle 7"/>
          <p:cNvSpPr/>
          <p:nvPr/>
        </p:nvSpPr>
        <p:spPr>
          <a:xfrm>
            <a:off x="-85725" y="5547632"/>
            <a:ext cx="6712640" cy="44022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3357D"/>
              </a:solidFill>
            </a:endParaRPr>
          </a:p>
        </p:txBody>
      </p:sp>
      <p:sp>
        <p:nvSpPr>
          <p:cNvPr id="9" name="TextBox 8"/>
          <p:cNvSpPr txBox="1"/>
          <p:nvPr/>
        </p:nvSpPr>
        <p:spPr>
          <a:xfrm>
            <a:off x="796018" y="5579578"/>
            <a:ext cx="1656223" cy="300082"/>
          </a:xfrm>
          <a:prstGeom prst="rect">
            <a:avLst/>
          </a:prstGeom>
          <a:noFill/>
        </p:spPr>
        <p:txBody>
          <a:bodyPr wrap="none" rtlCol="0">
            <a:spAutoFit/>
          </a:bodyPr>
          <a:lstStyle/>
          <a:p>
            <a:r>
              <a:rPr lang="en-US" sz="1350" dirty="0">
                <a:solidFill>
                  <a:prstClr val="black"/>
                </a:solidFill>
                <a:latin typeface="Arial" panose="020B0604020202020204" pitchFamily="34" charset="0"/>
                <a:cs typeface="Arial" panose="020B0604020202020204" pitchFamily="34" charset="0"/>
              </a:rPr>
              <a:t>Source: Baum et al</a:t>
            </a:r>
          </a:p>
        </p:txBody>
      </p:sp>
      <p:pic>
        <p:nvPicPr>
          <p:cNvPr id="3" name="Picture 2" descr="Screen Shot 2019-02-06 at 5.32.2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6925" y="1619250"/>
            <a:ext cx="5000625" cy="4381500"/>
          </a:xfrm>
          <a:prstGeom prst="rect">
            <a:avLst/>
          </a:prstGeom>
        </p:spPr>
      </p:pic>
      <p:sp>
        <p:nvSpPr>
          <p:cNvPr id="10" name="TextBox 9"/>
          <p:cNvSpPr txBox="1"/>
          <p:nvPr/>
        </p:nvSpPr>
        <p:spPr>
          <a:xfrm>
            <a:off x="6496302" y="3603662"/>
            <a:ext cx="2496065" cy="553998"/>
          </a:xfrm>
          <a:prstGeom prst="rect">
            <a:avLst/>
          </a:prstGeom>
          <a:solidFill>
            <a:schemeClr val="bg2"/>
          </a:solidFill>
          <a:ln>
            <a:solidFill>
              <a:schemeClr val="tx1"/>
            </a:solidFill>
          </a:ln>
        </p:spPr>
        <p:txBody>
          <a:bodyPr wrap="square" rtlCol="0">
            <a:spAutoFit/>
          </a:bodyPr>
          <a:lstStyle/>
          <a:p>
            <a:r>
              <a:rPr lang="en-US" sz="1500" dirty="0">
                <a:solidFill>
                  <a:prstClr val="black"/>
                </a:solidFill>
              </a:rPr>
              <a:t>Researchers found no lessening of  quality. </a:t>
            </a:r>
          </a:p>
        </p:txBody>
      </p:sp>
      <p:sp>
        <p:nvSpPr>
          <p:cNvPr id="6" name="TextBox 5"/>
          <p:cNvSpPr txBox="1"/>
          <p:nvPr/>
        </p:nvSpPr>
        <p:spPr>
          <a:xfrm>
            <a:off x="0" y="3952876"/>
            <a:ext cx="5429250" cy="1338828"/>
          </a:xfrm>
          <a:prstGeom prst="rect">
            <a:avLst/>
          </a:prstGeom>
          <a:solidFill>
            <a:schemeClr val="bg2"/>
          </a:solidFill>
          <a:ln>
            <a:solidFill>
              <a:schemeClr val="tx1"/>
            </a:solidFill>
          </a:ln>
        </p:spPr>
        <p:txBody>
          <a:bodyPr wrap="square" rtlCol="0">
            <a:spAutoFit/>
          </a:bodyPr>
          <a:lstStyle/>
          <a:p>
            <a:r>
              <a:rPr lang="en-US" sz="1350" dirty="0">
                <a:solidFill>
                  <a:prstClr val="black"/>
                </a:solidFill>
              </a:rPr>
              <a:t>“Our analysis suggests that price inflation caps and diagnosis-based payments, which led to lower prices, drove a broad and sustained reduction in commercially insured health care spending growth. Furthermore, combining price control measures with a requirement to markedly increase funding to primary care practices led to a redistribution of spending toward primary care without net losses to payers.”</a:t>
            </a:r>
          </a:p>
        </p:txBody>
      </p:sp>
    </p:spTree>
    <p:extLst>
      <p:ext uri="{BB962C8B-B14F-4D97-AF65-F5344CB8AC3E}">
        <p14:creationId xmlns:p14="http://schemas.microsoft.com/office/powerpoint/2010/main" val="269536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10818"/>
            <a:ext cx="7886700" cy="1296540"/>
          </a:xfrm>
        </p:spPr>
        <p:txBody>
          <a:bodyPr>
            <a:normAutofit/>
          </a:bodyPr>
          <a:lstStyle/>
          <a:p>
            <a:r>
              <a:rPr lang="en-US" sz="2550" dirty="0"/>
              <a:t>2. Oregon – Comprehensive Primary Care</a:t>
            </a:r>
          </a:p>
        </p:txBody>
      </p:sp>
      <p:sp>
        <p:nvSpPr>
          <p:cNvPr id="4" name="TextBox 3"/>
          <p:cNvSpPr txBox="1"/>
          <p:nvPr/>
        </p:nvSpPr>
        <p:spPr>
          <a:xfrm>
            <a:off x="628649" y="5183976"/>
            <a:ext cx="4211409" cy="213585"/>
          </a:xfrm>
          <a:prstGeom prst="rect">
            <a:avLst/>
          </a:prstGeom>
          <a:noFill/>
        </p:spPr>
        <p:txBody>
          <a:bodyPr wrap="none" rtlCol="0">
            <a:spAutoFit/>
          </a:bodyPr>
          <a:lstStyle/>
          <a:p>
            <a:r>
              <a:rPr lang="en-US" sz="788" dirty="0">
                <a:solidFill>
                  <a:srgbClr val="FFFFFF">
                    <a:lumMod val="50000"/>
                  </a:srgbClr>
                </a:solidFill>
              </a:rPr>
              <a:t>Source: https://www.oregon.gov/oha/HPA/dsi-pcpch/Documents/SB-231-Report-2018-FINAL.PDF</a:t>
            </a:r>
          </a:p>
        </p:txBody>
      </p:sp>
      <p:sp>
        <p:nvSpPr>
          <p:cNvPr id="6" name="TextBox 5"/>
          <p:cNvSpPr txBox="1"/>
          <p:nvPr/>
        </p:nvSpPr>
        <p:spPr>
          <a:xfrm>
            <a:off x="5971958" y="1772077"/>
            <a:ext cx="2306171" cy="3693319"/>
          </a:xfrm>
          <a:prstGeom prst="rect">
            <a:avLst/>
          </a:prstGeom>
          <a:noFill/>
        </p:spPr>
        <p:txBody>
          <a:bodyPr wrap="square" rtlCol="0">
            <a:spAutoFit/>
          </a:bodyPr>
          <a:lstStyle/>
          <a:p>
            <a:r>
              <a:rPr lang="en-US" dirty="0">
                <a:solidFill>
                  <a:srgbClr val="03357D"/>
                </a:solidFill>
              </a:rPr>
              <a:t>Led by Oregon health Authority </a:t>
            </a:r>
          </a:p>
          <a:p>
            <a:endParaRPr lang="en-US" dirty="0">
              <a:solidFill>
                <a:srgbClr val="03357D"/>
              </a:solidFill>
            </a:endParaRPr>
          </a:p>
          <a:p>
            <a:r>
              <a:rPr lang="en-US" dirty="0">
                <a:solidFill>
                  <a:srgbClr val="03357D"/>
                </a:solidFill>
              </a:rPr>
              <a:t>Primary Care Transformation Collaborative</a:t>
            </a:r>
          </a:p>
          <a:p>
            <a:endParaRPr lang="en-US" dirty="0">
              <a:solidFill>
                <a:srgbClr val="03357D"/>
              </a:solidFill>
            </a:endParaRPr>
          </a:p>
          <a:p>
            <a:r>
              <a:rPr lang="en-US" dirty="0">
                <a:solidFill>
                  <a:srgbClr val="03357D"/>
                </a:solidFill>
              </a:rPr>
              <a:t>Primary Care Spend Legislation </a:t>
            </a:r>
          </a:p>
          <a:p>
            <a:endParaRPr lang="en-US" dirty="0">
              <a:solidFill>
                <a:srgbClr val="03357D"/>
              </a:solidFill>
            </a:endParaRPr>
          </a:p>
          <a:p>
            <a:r>
              <a:rPr lang="en-US" dirty="0">
                <a:solidFill>
                  <a:srgbClr val="03357D"/>
                </a:solidFill>
              </a:rPr>
              <a:t>Multi payer collaborative (Medicare CPC+)</a:t>
            </a:r>
          </a:p>
        </p:txBody>
      </p:sp>
      <p:pic>
        <p:nvPicPr>
          <p:cNvPr id="9" name="Picture 8"/>
          <p:cNvPicPr>
            <a:picLocks noChangeAspect="1"/>
          </p:cNvPicPr>
          <p:nvPr/>
        </p:nvPicPr>
        <p:blipFill rotWithShape="1">
          <a:blip r:embed="rId2"/>
          <a:srcRect l="1043" t="2787" r="1425"/>
          <a:stretch/>
        </p:blipFill>
        <p:spPr>
          <a:xfrm>
            <a:off x="738867" y="2030362"/>
            <a:ext cx="4650718" cy="3010111"/>
          </a:xfrm>
          <a:prstGeom prst="rect">
            <a:avLst/>
          </a:prstGeom>
        </p:spPr>
      </p:pic>
      <p:sp>
        <p:nvSpPr>
          <p:cNvPr id="10" name="Date Placeholder 2"/>
          <p:cNvSpPr>
            <a:spLocks noGrp="1"/>
          </p:cNvSpPr>
          <p:nvPr>
            <p:ph type="dt" sz="half" idx="4294967295"/>
          </p:nvPr>
        </p:nvSpPr>
        <p:spPr>
          <a:xfrm>
            <a:off x="628649" y="6389053"/>
            <a:ext cx="5998267" cy="240686"/>
          </a:xfrm>
          <a:prstGeom prst="rect">
            <a:avLst/>
          </a:prstGeom>
        </p:spPr>
        <p:txBody>
          <a:bodyPr/>
          <a:lstStyle/>
          <a:p>
            <a:r>
              <a:rPr lang="en-US" sz="1350" dirty="0">
                <a:solidFill>
                  <a:srgbClr val="FFFFFF"/>
                </a:solidFill>
              </a:rPr>
              <a:t> www.milbank.org                         @</a:t>
            </a:r>
            <a:r>
              <a:rPr lang="en-US" sz="1350" dirty="0" err="1">
                <a:solidFill>
                  <a:srgbClr val="FFFFFF"/>
                </a:solidFill>
              </a:rPr>
              <a:t>MilbankFund</a:t>
            </a:r>
            <a:endParaRPr lang="en-US" sz="1350" dirty="0">
              <a:solidFill>
                <a:srgbClr val="FFFFFF"/>
              </a:solidFill>
            </a:endParaRPr>
          </a:p>
          <a:p>
            <a:endParaRPr lang="en-US" sz="1350" dirty="0">
              <a:solidFill>
                <a:srgbClr val="FFFFFF"/>
              </a:solidFill>
            </a:endParaRPr>
          </a:p>
        </p:txBody>
      </p:sp>
    </p:spTree>
    <p:extLst>
      <p:ext uri="{BB962C8B-B14F-4D97-AF65-F5344CB8AC3E}">
        <p14:creationId xmlns:p14="http://schemas.microsoft.com/office/powerpoint/2010/main" val="1140011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84314"/>
            <a:ext cx="7886700" cy="1323044"/>
          </a:xfrm>
        </p:spPr>
        <p:txBody>
          <a:bodyPr>
            <a:noAutofit/>
          </a:bodyPr>
          <a:lstStyle/>
          <a:p>
            <a:r>
              <a:rPr lang="en-US" sz="2550" dirty="0"/>
              <a:t>Goal-Baseline and Document Variation by Product Line</a:t>
            </a:r>
          </a:p>
        </p:txBody>
      </p:sp>
      <p:pic>
        <p:nvPicPr>
          <p:cNvPr id="6" name="Picture 5"/>
          <p:cNvPicPr>
            <a:picLocks noChangeAspect="1"/>
          </p:cNvPicPr>
          <p:nvPr/>
        </p:nvPicPr>
        <p:blipFill rotWithShape="1">
          <a:blip r:embed="rId2"/>
          <a:srcRect t="1" b="27152"/>
          <a:stretch/>
        </p:blipFill>
        <p:spPr>
          <a:xfrm>
            <a:off x="810816" y="1707357"/>
            <a:ext cx="6867734" cy="3524588"/>
          </a:xfrm>
          <a:prstGeom prst="rect">
            <a:avLst/>
          </a:prstGeom>
        </p:spPr>
      </p:pic>
      <p:sp>
        <p:nvSpPr>
          <p:cNvPr id="8" name="Date Placeholder 2"/>
          <p:cNvSpPr>
            <a:spLocks noGrp="1"/>
          </p:cNvSpPr>
          <p:nvPr>
            <p:ph type="dt" sz="half" idx="4294967295"/>
          </p:nvPr>
        </p:nvSpPr>
        <p:spPr>
          <a:xfrm>
            <a:off x="628650" y="6398678"/>
            <a:ext cx="5998267" cy="240686"/>
          </a:xfrm>
          <a:prstGeom prst="rect">
            <a:avLst/>
          </a:prstGeom>
        </p:spPr>
        <p:txBody>
          <a:bodyPr/>
          <a:lstStyle/>
          <a:p>
            <a:r>
              <a:rPr lang="en-US" sz="1350" dirty="0">
                <a:solidFill>
                  <a:srgbClr val="FFFFFF"/>
                </a:solidFill>
              </a:rPr>
              <a:t> www.milbank.org                         @</a:t>
            </a:r>
            <a:r>
              <a:rPr lang="en-US" sz="1350" dirty="0" err="1">
                <a:solidFill>
                  <a:srgbClr val="FFFFFF"/>
                </a:solidFill>
              </a:rPr>
              <a:t>MilbankFund</a:t>
            </a:r>
            <a:endParaRPr lang="en-US" sz="1350" dirty="0">
              <a:solidFill>
                <a:srgbClr val="FFFFFF"/>
              </a:solidFill>
            </a:endParaRPr>
          </a:p>
          <a:p>
            <a:endParaRPr lang="en-US" sz="1350" dirty="0">
              <a:solidFill>
                <a:srgbClr val="FFFFFF"/>
              </a:solidFill>
            </a:endParaRPr>
          </a:p>
        </p:txBody>
      </p:sp>
    </p:spTree>
    <p:extLst>
      <p:ext uri="{BB962C8B-B14F-4D97-AF65-F5344CB8AC3E}">
        <p14:creationId xmlns:p14="http://schemas.microsoft.com/office/powerpoint/2010/main" val="27709830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746" y="2098753"/>
            <a:ext cx="5376335" cy="1143000"/>
          </a:xfrm>
        </p:spPr>
        <p:txBody>
          <a:bodyPr/>
          <a:lstStyle/>
          <a:p>
            <a:r>
              <a:rPr lang="en-US" sz="2800" dirty="0" smtClean="0"/>
              <a:t>Chris </a:t>
            </a:r>
            <a:r>
              <a:rPr lang="en-US" sz="2800" dirty="0" err="1" smtClean="0"/>
              <a:t>Koller</a:t>
            </a:r>
            <a:r>
              <a:rPr lang="en-US" sz="2800" dirty="0" smtClean="0"/>
              <a:t/>
            </a:r>
            <a:br>
              <a:rPr lang="en-US" sz="2800" dirty="0" smtClean="0"/>
            </a:br>
            <a:r>
              <a:rPr lang="en-US" dirty="0" smtClean="0"/>
              <a:t/>
            </a:r>
            <a:br>
              <a:rPr lang="en-US" dirty="0" smtClean="0"/>
            </a:br>
            <a:r>
              <a:rPr lang="en-US" sz="2000" dirty="0" smtClean="0"/>
              <a:t>President of Milbank Memorial Fund </a:t>
            </a:r>
            <a:endParaRPr lang="en-US" sz="2000" dirty="0"/>
          </a:p>
        </p:txBody>
      </p:sp>
      <p:pic>
        <p:nvPicPr>
          <p:cNvPr id="6" name="Picture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8607" y="3573050"/>
            <a:ext cx="2878785" cy="1653468"/>
          </a:xfrm>
          <a:prstGeom prst="rect">
            <a:avLst/>
          </a:prstGeom>
        </p:spPr>
      </p:pic>
    </p:spTree>
    <p:extLst>
      <p:ext uri="{BB962C8B-B14F-4D97-AF65-F5344CB8AC3E}">
        <p14:creationId xmlns:p14="http://schemas.microsoft.com/office/powerpoint/2010/main" val="36237698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397565"/>
            <a:ext cx="7905750" cy="1727701"/>
          </a:xfrm>
        </p:spPr>
        <p:txBody>
          <a:bodyPr/>
          <a:lstStyle/>
          <a:p>
            <a:pPr algn="ctr"/>
            <a:r>
              <a:rPr lang="en-US" dirty="0" smtClean="0"/>
              <a:t>All Payer Primary Care Can Get You A Lot</a:t>
            </a:r>
            <a:endParaRPr lang="en-US" dirty="0"/>
          </a:p>
        </p:txBody>
      </p:sp>
      <p:sp>
        <p:nvSpPr>
          <p:cNvPr id="3" name="Date Placeholder 2"/>
          <p:cNvSpPr>
            <a:spLocks noGrp="1"/>
          </p:cNvSpPr>
          <p:nvPr>
            <p:ph type="dt" sz="half" idx="10"/>
          </p:nvPr>
        </p:nvSpPr>
        <p:spPr/>
        <p:txBody>
          <a:bodyPr/>
          <a:lstStyle/>
          <a:p>
            <a:r>
              <a:rPr lang="en-US" smtClean="0">
                <a:solidFill>
                  <a:srgbClr val="FFFFFF"/>
                </a:solidFill>
              </a:rPr>
              <a:t>www.milbank.org 				@MilbankFund</a:t>
            </a:r>
            <a:endParaRPr lang="en-US" dirty="0">
              <a:solidFill>
                <a:srgbClr val="FFFFFF"/>
              </a:solidFill>
            </a:endParaRPr>
          </a:p>
        </p:txBody>
      </p:sp>
      <p:pic>
        <p:nvPicPr>
          <p:cNvPr id="5" name="Picture 4" descr="Screen Shot 2019-02-13 at 10.24.1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2147269"/>
            <a:ext cx="5638800" cy="3177206"/>
          </a:xfrm>
          <a:prstGeom prst="rect">
            <a:avLst/>
          </a:prstGeom>
        </p:spPr>
      </p:pic>
    </p:spTree>
    <p:extLst>
      <p:ext uri="{BB962C8B-B14F-4D97-AF65-F5344CB8AC3E}">
        <p14:creationId xmlns:p14="http://schemas.microsoft.com/office/powerpoint/2010/main" val="40063628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881" y="424070"/>
            <a:ext cx="7981293" cy="1382986"/>
          </a:xfrm>
        </p:spPr>
        <p:txBody>
          <a:bodyPr>
            <a:normAutofit/>
          </a:bodyPr>
          <a:lstStyle/>
          <a:p>
            <a:pPr algn="ctr"/>
            <a:r>
              <a:rPr lang="en-US" dirty="0" smtClean="0"/>
              <a:t>Primary Care Spend Idea is spreading – </a:t>
            </a:r>
            <a:endParaRPr lang="en-US" dirty="0"/>
          </a:p>
        </p:txBody>
      </p:sp>
      <p:sp>
        <p:nvSpPr>
          <p:cNvPr id="4" name="Date Placeholder 3"/>
          <p:cNvSpPr>
            <a:spLocks noGrp="1"/>
          </p:cNvSpPr>
          <p:nvPr>
            <p:ph type="dt" sz="half" idx="10"/>
          </p:nvPr>
        </p:nvSpPr>
        <p:spPr/>
        <p:txBody>
          <a:bodyPr/>
          <a:lstStyle/>
          <a:p>
            <a:r>
              <a:rPr lang="en-US" smtClean="0">
                <a:solidFill>
                  <a:srgbClr val="FFFFFF"/>
                </a:solidFill>
              </a:rPr>
              <a:t>www.milbank.org 				@MilbankFund</a:t>
            </a:r>
            <a:endParaRPr lang="en-US" dirty="0">
              <a:solidFill>
                <a:srgbClr val="FFFFFF"/>
              </a:solidFill>
            </a:endParaRPr>
          </a:p>
        </p:txBody>
      </p:sp>
      <p:sp>
        <p:nvSpPr>
          <p:cNvPr id="5" name="Content Placeholder 4"/>
          <p:cNvSpPr>
            <a:spLocks noGrp="1"/>
          </p:cNvSpPr>
          <p:nvPr>
            <p:ph idx="1"/>
          </p:nvPr>
        </p:nvSpPr>
        <p:spPr>
          <a:xfrm>
            <a:off x="5959365" y="2891001"/>
            <a:ext cx="2567809" cy="2575322"/>
          </a:xfrm>
        </p:spPr>
        <p:txBody>
          <a:bodyPr>
            <a:normAutofit/>
          </a:bodyPr>
          <a:lstStyle/>
          <a:p>
            <a:pPr marL="0" indent="0">
              <a:buNone/>
            </a:pPr>
            <a:r>
              <a:rPr lang="en-US" sz="1500" dirty="0"/>
              <a:t>Statutory or Regulatory Action</a:t>
            </a:r>
          </a:p>
          <a:p>
            <a:pPr marL="0" indent="0">
              <a:buNone/>
            </a:pPr>
            <a:endParaRPr lang="en-US" sz="1500" dirty="0"/>
          </a:p>
          <a:p>
            <a:pPr marL="0" indent="0">
              <a:buNone/>
            </a:pPr>
            <a:r>
              <a:rPr lang="en-US" sz="1500" dirty="0"/>
              <a:t>Proposed Legislation</a:t>
            </a:r>
          </a:p>
          <a:p>
            <a:pPr marL="0" indent="0">
              <a:buNone/>
            </a:pPr>
            <a:endParaRPr lang="en-US" sz="1500" dirty="0"/>
          </a:p>
          <a:p>
            <a:pPr marL="0" indent="0">
              <a:buNone/>
            </a:pPr>
            <a:r>
              <a:rPr lang="en-US" sz="1500" dirty="0"/>
              <a:t>State-wide Measure of Primary Care Spend</a:t>
            </a:r>
          </a:p>
        </p:txBody>
      </p:sp>
      <p:pic>
        <p:nvPicPr>
          <p:cNvPr id="6" name="Picture 5"/>
          <p:cNvPicPr>
            <a:picLocks noChangeAspect="1"/>
          </p:cNvPicPr>
          <p:nvPr/>
        </p:nvPicPr>
        <p:blipFill rotWithShape="1">
          <a:blip r:embed="rId2"/>
          <a:srcRect t="3103"/>
          <a:stretch/>
        </p:blipFill>
        <p:spPr>
          <a:xfrm>
            <a:off x="545881" y="2184186"/>
            <a:ext cx="5082409" cy="3310722"/>
          </a:xfrm>
          <a:prstGeom prst="rect">
            <a:avLst/>
          </a:prstGeom>
        </p:spPr>
      </p:pic>
      <p:sp>
        <p:nvSpPr>
          <p:cNvPr id="7" name="Rectangle 6"/>
          <p:cNvSpPr/>
          <p:nvPr/>
        </p:nvSpPr>
        <p:spPr>
          <a:xfrm>
            <a:off x="5921348" y="4191849"/>
            <a:ext cx="84492" cy="80963"/>
          </a:xfrm>
          <a:prstGeom prst="rect">
            <a:avLst/>
          </a:prstGeom>
          <a:solidFill>
            <a:srgbClr val="41AB5D"/>
          </a:solidFill>
          <a:ln>
            <a:solidFill>
              <a:srgbClr val="41AB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3357D"/>
              </a:solidFill>
            </a:endParaRPr>
          </a:p>
        </p:txBody>
      </p:sp>
      <p:sp>
        <p:nvSpPr>
          <p:cNvPr id="8" name="Rectangle 7"/>
          <p:cNvSpPr/>
          <p:nvPr/>
        </p:nvSpPr>
        <p:spPr>
          <a:xfrm>
            <a:off x="5921348" y="3000567"/>
            <a:ext cx="84492" cy="80963"/>
          </a:xfrm>
          <a:prstGeom prst="rect">
            <a:avLst/>
          </a:prstGeom>
          <a:solidFill>
            <a:srgbClr val="2166AC"/>
          </a:solidFill>
          <a:ln>
            <a:solidFill>
              <a:srgbClr val="2166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3357D"/>
              </a:solidFill>
            </a:endParaRPr>
          </a:p>
        </p:txBody>
      </p:sp>
      <p:sp>
        <p:nvSpPr>
          <p:cNvPr id="9" name="Rectangle 8"/>
          <p:cNvSpPr/>
          <p:nvPr/>
        </p:nvSpPr>
        <p:spPr>
          <a:xfrm>
            <a:off x="5921348" y="3587850"/>
            <a:ext cx="84492" cy="80963"/>
          </a:xfrm>
          <a:prstGeom prst="rect">
            <a:avLst/>
          </a:prstGeom>
          <a:solidFill>
            <a:srgbClr val="FF7F00"/>
          </a:solidFill>
          <a:ln>
            <a:solidFill>
              <a:srgbClr val="FF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3357D"/>
              </a:solidFill>
            </a:endParaRPr>
          </a:p>
        </p:txBody>
      </p:sp>
    </p:spTree>
    <p:extLst>
      <p:ext uri="{BB962C8B-B14F-4D97-AF65-F5344CB8AC3E}">
        <p14:creationId xmlns:p14="http://schemas.microsoft.com/office/powerpoint/2010/main" val="23784682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your policy levers?</a:t>
            </a:r>
            <a:endParaRPr lang="en-US" dirty="0"/>
          </a:p>
        </p:txBody>
      </p:sp>
      <p:sp>
        <p:nvSpPr>
          <p:cNvPr id="3" name="Content Placeholder 2"/>
          <p:cNvSpPr>
            <a:spLocks noGrp="1"/>
          </p:cNvSpPr>
          <p:nvPr>
            <p:ph idx="1"/>
          </p:nvPr>
        </p:nvSpPr>
        <p:spPr/>
        <p:txBody>
          <a:bodyPr>
            <a:normAutofit/>
          </a:bodyPr>
          <a:lstStyle/>
          <a:p>
            <a:r>
              <a:rPr lang="en-US" dirty="0" smtClean="0"/>
              <a:t>Global waiver</a:t>
            </a:r>
          </a:p>
          <a:p>
            <a:r>
              <a:rPr lang="en-US" dirty="0" smtClean="0"/>
              <a:t>Medicaid </a:t>
            </a:r>
          </a:p>
          <a:p>
            <a:pPr lvl="1"/>
            <a:r>
              <a:rPr lang="en-US" dirty="0" smtClean="0"/>
              <a:t>payments and coverage</a:t>
            </a:r>
          </a:p>
          <a:p>
            <a:pPr lvl="1"/>
            <a:r>
              <a:rPr lang="en-US" dirty="0" smtClean="0"/>
              <a:t>Health plan contracts</a:t>
            </a:r>
          </a:p>
          <a:p>
            <a:pPr lvl="1"/>
            <a:r>
              <a:rPr lang="en-US" dirty="0" smtClean="0"/>
              <a:t>Supplemental payments</a:t>
            </a:r>
          </a:p>
          <a:p>
            <a:r>
              <a:rPr lang="en-US" dirty="0" smtClean="0"/>
              <a:t>Commercial</a:t>
            </a:r>
          </a:p>
          <a:p>
            <a:pPr lvl="1"/>
            <a:r>
              <a:rPr lang="en-US" dirty="0" smtClean="0"/>
              <a:t>Rate Review</a:t>
            </a:r>
          </a:p>
          <a:p>
            <a:pPr lvl="1"/>
            <a:r>
              <a:rPr lang="en-US" dirty="0" smtClean="0"/>
              <a:t>Benefits enforcement</a:t>
            </a:r>
          </a:p>
          <a:p>
            <a:pPr lvl="1"/>
            <a:r>
              <a:rPr lang="en-US" dirty="0" smtClean="0"/>
              <a:t>Examination statute</a:t>
            </a:r>
          </a:p>
          <a:p>
            <a:r>
              <a:rPr lang="en-US" dirty="0" smtClean="0"/>
              <a:t>Exchange</a:t>
            </a:r>
          </a:p>
          <a:p>
            <a:pPr lvl="1"/>
            <a:r>
              <a:rPr lang="en-US" dirty="0" smtClean="0"/>
              <a:t>Plan design</a:t>
            </a:r>
          </a:p>
          <a:p>
            <a:pPr lvl="1"/>
            <a:r>
              <a:rPr lang="en-US" dirty="0" smtClean="0"/>
              <a:t>Rate approval -  coordination with DOI</a:t>
            </a:r>
          </a:p>
          <a:p>
            <a:pPr lvl="1"/>
            <a:r>
              <a:rPr lang="en-US" dirty="0" smtClean="0"/>
              <a:t>Conditions for participation on Exchange</a:t>
            </a:r>
          </a:p>
          <a:p>
            <a:endParaRPr lang="en-US" dirty="0"/>
          </a:p>
        </p:txBody>
      </p:sp>
      <p:sp>
        <p:nvSpPr>
          <p:cNvPr id="4" name="Date Placeholder 3"/>
          <p:cNvSpPr>
            <a:spLocks noGrp="1"/>
          </p:cNvSpPr>
          <p:nvPr>
            <p:ph type="dt" sz="half" idx="10"/>
          </p:nvPr>
        </p:nvSpPr>
        <p:spPr/>
        <p:txBody>
          <a:bodyPr/>
          <a:lstStyle/>
          <a:p>
            <a:r>
              <a:rPr lang="en-US" smtClean="0">
                <a:solidFill>
                  <a:srgbClr val="FFFFFF"/>
                </a:solidFill>
              </a:rPr>
              <a:t>www.milbank.org 				@MilbankFund</a:t>
            </a:r>
            <a:endParaRPr lang="en-US" dirty="0">
              <a:solidFill>
                <a:srgbClr val="FFFFFF"/>
              </a:solidFill>
            </a:endParaRPr>
          </a:p>
        </p:txBody>
      </p:sp>
    </p:spTree>
    <p:extLst>
      <p:ext uri="{BB962C8B-B14F-4D97-AF65-F5344CB8AC3E}">
        <p14:creationId xmlns:p14="http://schemas.microsoft.com/office/powerpoint/2010/main" val="24813618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your policy levers (cont’d)?</a:t>
            </a:r>
            <a:endParaRPr lang="en-US" dirty="0"/>
          </a:p>
        </p:txBody>
      </p:sp>
      <p:sp>
        <p:nvSpPr>
          <p:cNvPr id="3" name="Content Placeholder 2"/>
          <p:cNvSpPr>
            <a:spLocks noGrp="1"/>
          </p:cNvSpPr>
          <p:nvPr>
            <p:ph idx="1"/>
          </p:nvPr>
        </p:nvSpPr>
        <p:spPr/>
        <p:txBody>
          <a:bodyPr>
            <a:normAutofit/>
          </a:bodyPr>
          <a:lstStyle/>
          <a:p>
            <a:r>
              <a:rPr lang="en-US" dirty="0" smtClean="0"/>
              <a:t>Public Employees</a:t>
            </a:r>
          </a:p>
          <a:p>
            <a:pPr lvl="1"/>
            <a:r>
              <a:rPr lang="en-US" dirty="0" smtClean="0"/>
              <a:t>Benefits. Payments, TPA conditions</a:t>
            </a:r>
          </a:p>
          <a:p>
            <a:r>
              <a:rPr lang="en-US" dirty="0" smtClean="0"/>
              <a:t>Provider Licensing</a:t>
            </a:r>
          </a:p>
          <a:p>
            <a:r>
              <a:rPr lang="en-US" dirty="0" smtClean="0"/>
              <a:t>Data</a:t>
            </a:r>
          </a:p>
          <a:p>
            <a:pPr lvl="1"/>
            <a:r>
              <a:rPr lang="en-US" dirty="0" smtClean="0"/>
              <a:t>Reporting and Measurement</a:t>
            </a:r>
          </a:p>
          <a:p>
            <a:r>
              <a:rPr lang="en-US" dirty="0" smtClean="0"/>
              <a:t>More? </a:t>
            </a:r>
            <a:endParaRPr lang="en-US" dirty="0"/>
          </a:p>
        </p:txBody>
      </p:sp>
      <p:sp>
        <p:nvSpPr>
          <p:cNvPr id="4" name="Date Placeholder 3"/>
          <p:cNvSpPr>
            <a:spLocks noGrp="1"/>
          </p:cNvSpPr>
          <p:nvPr>
            <p:ph type="dt" sz="half" idx="10"/>
          </p:nvPr>
        </p:nvSpPr>
        <p:spPr/>
        <p:txBody>
          <a:bodyPr/>
          <a:lstStyle/>
          <a:p>
            <a:r>
              <a:rPr lang="en-US" smtClean="0">
                <a:solidFill>
                  <a:srgbClr val="FFFFFF"/>
                </a:solidFill>
              </a:rPr>
              <a:t>www.milbank.org 				@MilbankFund</a:t>
            </a:r>
            <a:endParaRPr lang="en-US" dirty="0">
              <a:solidFill>
                <a:srgbClr val="FFFFFF"/>
              </a:solidFill>
            </a:endParaRPr>
          </a:p>
        </p:txBody>
      </p:sp>
    </p:spTree>
    <p:extLst>
      <p:ext uri="{BB962C8B-B14F-4D97-AF65-F5344CB8AC3E}">
        <p14:creationId xmlns:p14="http://schemas.microsoft.com/office/powerpoint/2010/main" val="41454008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What could MD do with an aligned focus on high quality Comprehensive Primary Care?</a:t>
            </a:r>
            <a:endParaRPr lang="en-US" dirty="0"/>
          </a:p>
        </p:txBody>
      </p:sp>
      <p:sp>
        <p:nvSpPr>
          <p:cNvPr id="5" name="Content Placeholder 4"/>
          <p:cNvSpPr>
            <a:spLocks noGrp="1"/>
          </p:cNvSpPr>
          <p:nvPr>
            <p:ph idx="1"/>
          </p:nvPr>
        </p:nvSpPr>
        <p:spPr>
          <a:xfrm>
            <a:off x="628650" y="2226469"/>
            <a:ext cx="8240210" cy="3263504"/>
          </a:xfrm>
        </p:spPr>
        <p:txBody>
          <a:bodyPr>
            <a:normAutofit fontScale="77500" lnSpcReduction="20000"/>
          </a:bodyPr>
          <a:lstStyle/>
          <a:p>
            <a:r>
              <a:rPr lang="en-US" dirty="0" smtClean="0"/>
              <a:t>Public Oversight Group – (Not new, not provider or payer driven) CF Oregon</a:t>
            </a:r>
          </a:p>
          <a:p>
            <a:r>
              <a:rPr lang="en-US" dirty="0" smtClean="0"/>
              <a:t>Single standard for high quality comprehensive primary care</a:t>
            </a:r>
          </a:p>
          <a:p>
            <a:r>
              <a:rPr lang="en-US" dirty="0" err="1" smtClean="0"/>
              <a:t>Multipayer</a:t>
            </a:r>
            <a:r>
              <a:rPr lang="en-US" dirty="0" smtClean="0"/>
              <a:t> table</a:t>
            </a:r>
          </a:p>
          <a:p>
            <a:r>
              <a:rPr lang="en-US" dirty="0" smtClean="0"/>
              <a:t>Technical </a:t>
            </a:r>
            <a:r>
              <a:rPr lang="en-US" dirty="0"/>
              <a:t>Assistance for </a:t>
            </a:r>
            <a:r>
              <a:rPr lang="en-US" dirty="0" err="1" smtClean="0"/>
              <a:t>Xformation</a:t>
            </a:r>
            <a:endParaRPr lang="en-US" dirty="0" smtClean="0"/>
          </a:p>
          <a:p>
            <a:pPr lvl="1"/>
            <a:r>
              <a:rPr lang="en-US" dirty="0" smtClean="0"/>
              <a:t>CRISP, APCD’s</a:t>
            </a:r>
          </a:p>
          <a:p>
            <a:r>
              <a:rPr lang="en-US" dirty="0" smtClean="0"/>
              <a:t>Measure penetration</a:t>
            </a:r>
          </a:p>
          <a:p>
            <a:r>
              <a:rPr lang="en-US" dirty="0" smtClean="0"/>
              <a:t>Pay more for it</a:t>
            </a:r>
          </a:p>
          <a:p>
            <a:pPr lvl="1"/>
            <a:r>
              <a:rPr lang="en-US" dirty="0" smtClean="0"/>
              <a:t>Finance with PCP spend requirement</a:t>
            </a:r>
          </a:p>
          <a:p>
            <a:pPr lvl="2"/>
            <a:r>
              <a:rPr lang="en-US" dirty="0" smtClean="0"/>
              <a:t>DOI, Medicaid and Public </a:t>
            </a:r>
            <a:r>
              <a:rPr lang="en-US" dirty="0" err="1" smtClean="0"/>
              <a:t>Ees</a:t>
            </a:r>
            <a:endParaRPr lang="en-US" dirty="0" smtClean="0"/>
          </a:p>
          <a:p>
            <a:pPr lvl="2"/>
            <a:r>
              <a:rPr lang="en-US" dirty="0" smtClean="0"/>
              <a:t>Workforce development</a:t>
            </a:r>
          </a:p>
          <a:p>
            <a:r>
              <a:rPr lang="en-US" dirty="0" smtClean="0"/>
              <a:t>Public Reporting – Plans, PCP’s, Accountable Care Entities, State</a:t>
            </a:r>
          </a:p>
          <a:p>
            <a:r>
              <a:rPr lang="en-US" dirty="0" smtClean="0"/>
              <a:t>Benefit Plan Design</a:t>
            </a:r>
          </a:p>
          <a:p>
            <a:pPr lvl="1"/>
            <a:r>
              <a:rPr lang="en-US" dirty="0" smtClean="0"/>
              <a:t>Public </a:t>
            </a:r>
            <a:r>
              <a:rPr lang="en-US" dirty="0" err="1" smtClean="0"/>
              <a:t>Ees</a:t>
            </a:r>
            <a:r>
              <a:rPr lang="en-US" dirty="0" smtClean="0"/>
              <a:t> and Exchange</a:t>
            </a:r>
          </a:p>
        </p:txBody>
      </p:sp>
      <p:sp>
        <p:nvSpPr>
          <p:cNvPr id="3" name="Date Placeholder 2"/>
          <p:cNvSpPr>
            <a:spLocks noGrp="1"/>
          </p:cNvSpPr>
          <p:nvPr>
            <p:ph type="dt" sz="half" idx="10"/>
          </p:nvPr>
        </p:nvSpPr>
        <p:spPr/>
        <p:txBody>
          <a:bodyPr/>
          <a:lstStyle/>
          <a:p>
            <a:r>
              <a:rPr lang="en-US" smtClean="0">
                <a:solidFill>
                  <a:srgbClr val="FFFFFF"/>
                </a:solidFill>
              </a:rPr>
              <a:t>www.milbank.org 				@MilbankFund</a:t>
            </a:r>
            <a:endParaRPr lang="en-US" dirty="0">
              <a:solidFill>
                <a:srgbClr val="FFFFFF"/>
              </a:solidFill>
            </a:endParaRPr>
          </a:p>
        </p:txBody>
      </p:sp>
    </p:spTree>
    <p:extLst>
      <p:ext uri="{BB962C8B-B14F-4D97-AF65-F5344CB8AC3E}">
        <p14:creationId xmlns:p14="http://schemas.microsoft.com/office/powerpoint/2010/main" val="32459750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50" b="1" dirty="0"/>
              <a:t>The Goal: Policy Alignment</a:t>
            </a:r>
          </a:p>
        </p:txBody>
      </p:sp>
      <p:sp>
        <p:nvSpPr>
          <p:cNvPr id="5" name="Date Placeholder 2"/>
          <p:cNvSpPr>
            <a:spLocks noGrp="1"/>
          </p:cNvSpPr>
          <p:nvPr>
            <p:ph type="dt" sz="half" idx="10"/>
          </p:nvPr>
        </p:nvSpPr>
        <p:spPr>
          <a:prstGeom prst="rect">
            <a:avLst/>
          </a:prstGeom>
        </p:spPr>
        <p:txBody>
          <a:bodyPr/>
          <a:lstStyle/>
          <a:p>
            <a:r>
              <a:rPr lang="en-US" sz="1350" dirty="0">
                <a:solidFill>
                  <a:srgbClr val="FFFFFF"/>
                </a:solidFill>
              </a:rPr>
              <a:t> </a:t>
            </a:r>
          </a:p>
          <a:p>
            <a:r>
              <a:rPr lang="en-US" sz="1050" dirty="0">
                <a:solidFill>
                  <a:srgbClr val="FFFFFF"/>
                </a:solidFill>
                <a:latin typeface="Arial" panose="020B0604020202020204" pitchFamily="34" charset="0"/>
                <a:cs typeface="Arial" panose="020B0604020202020204" pitchFamily="34" charset="0"/>
              </a:rPr>
              <a:t>www.milbank.org                      			  	</a:t>
            </a:r>
            <a:r>
              <a:rPr lang="en-US" sz="1050" dirty="0" smtClean="0">
                <a:solidFill>
                  <a:srgbClr val="FFFFFF"/>
                </a:solidFill>
                <a:latin typeface="Arial" panose="020B0604020202020204" pitchFamily="34" charset="0"/>
                <a:cs typeface="Arial" panose="020B0604020202020204" pitchFamily="34" charset="0"/>
              </a:rPr>
              <a:t>@</a:t>
            </a:r>
            <a:r>
              <a:rPr lang="en-US" sz="1050" dirty="0" err="1">
                <a:solidFill>
                  <a:srgbClr val="FFFFFF"/>
                </a:solidFill>
                <a:latin typeface="Arial" panose="020B0604020202020204" pitchFamily="34" charset="0"/>
                <a:cs typeface="Arial" panose="020B0604020202020204" pitchFamily="34" charset="0"/>
              </a:rPr>
              <a:t>MilbankFund</a:t>
            </a:r>
            <a:endParaRPr lang="en-US" sz="1050" dirty="0">
              <a:solidFill>
                <a:srgbClr val="FFFFFF"/>
              </a:solidFill>
              <a:latin typeface="Arial" panose="020B0604020202020204" pitchFamily="34" charset="0"/>
              <a:cs typeface="Arial" panose="020B0604020202020204" pitchFamily="34" charset="0"/>
            </a:endParaRPr>
          </a:p>
          <a:p>
            <a:endParaRPr lang="en-US" sz="1050" dirty="0">
              <a:solidFill>
                <a:srgbClr val="FFFFFF"/>
              </a:solidFill>
            </a:endParaRPr>
          </a:p>
        </p:txBody>
      </p:sp>
      <p:sp>
        <p:nvSpPr>
          <p:cNvPr id="4" name="TextBox 3"/>
          <p:cNvSpPr txBox="1"/>
          <p:nvPr/>
        </p:nvSpPr>
        <p:spPr>
          <a:xfrm>
            <a:off x="5739230" y="4932952"/>
            <a:ext cx="2342886" cy="323165"/>
          </a:xfrm>
          <a:prstGeom prst="rect">
            <a:avLst/>
          </a:prstGeom>
          <a:noFill/>
        </p:spPr>
        <p:txBody>
          <a:bodyPr wrap="square" rtlCol="0">
            <a:spAutoFit/>
          </a:bodyPr>
          <a:lstStyle/>
          <a:p>
            <a:r>
              <a:rPr lang="en-US" sz="1500" b="1" i="1" dirty="0">
                <a:solidFill>
                  <a:prstClr val="black"/>
                </a:solidFill>
              </a:rPr>
              <a:t>Alignment = Power</a:t>
            </a:r>
          </a:p>
        </p:txBody>
      </p:sp>
      <p:pic>
        <p:nvPicPr>
          <p:cNvPr id="1028" name="Picture 4" descr="U.S. Olympic Women's Eigh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283" y="2330515"/>
            <a:ext cx="6412008" cy="360675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09201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and Answer Session</a:t>
            </a:r>
            <a:endParaRPr lang="en-US" dirty="0"/>
          </a:p>
        </p:txBody>
      </p:sp>
    </p:spTree>
    <p:extLst>
      <p:ext uri="{BB962C8B-B14F-4D97-AF65-F5344CB8AC3E}">
        <p14:creationId xmlns:p14="http://schemas.microsoft.com/office/powerpoint/2010/main" val="12889735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09167" y="1806479"/>
            <a:ext cx="7874000" cy="3586163"/>
          </a:xfrm>
        </p:spPr>
        <p:txBody>
          <a:bodyPr>
            <a:normAutofit/>
          </a:bodyPr>
          <a:lstStyle/>
          <a:p>
            <a:r>
              <a:rPr lang="en-US" sz="2000" dirty="0"/>
              <a:t>What metrics would you recommend we use when we are considering benefits that will result in maximum improvements to health outcomes? </a:t>
            </a:r>
            <a:endParaRPr lang="en-US" sz="2000" dirty="0" smtClean="0"/>
          </a:p>
          <a:p>
            <a:pPr marL="0" indent="0">
              <a:buNone/>
            </a:pPr>
            <a:endParaRPr lang="en-US" sz="2000" dirty="0" smtClean="0"/>
          </a:p>
          <a:p>
            <a:r>
              <a:rPr lang="en-US" sz="2000" dirty="0" smtClean="0"/>
              <a:t>How </a:t>
            </a:r>
            <a:r>
              <a:rPr lang="en-US" sz="2000" dirty="0"/>
              <a:t>do you think quality adjusted life years fit into the picture</a:t>
            </a:r>
            <a:r>
              <a:rPr lang="en-US" sz="2000" dirty="0" smtClean="0"/>
              <a:t>?</a:t>
            </a:r>
          </a:p>
          <a:p>
            <a:pPr marL="0" indent="0">
              <a:buNone/>
            </a:pPr>
            <a:r>
              <a:rPr lang="en-US" sz="2000" dirty="0" smtClean="0"/>
              <a:t> </a:t>
            </a:r>
          </a:p>
          <a:p>
            <a:r>
              <a:rPr lang="en-US" sz="2000" dirty="0" smtClean="0"/>
              <a:t>Are </a:t>
            </a:r>
            <a:r>
              <a:rPr lang="en-US" sz="2000" dirty="0"/>
              <a:t>there other types of metrics we should consider?</a:t>
            </a:r>
          </a:p>
        </p:txBody>
      </p:sp>
      <p:sp>
        <p:nvSpPr>
          <p:cNvPr id="9" name="Text Placeholder 8"/>
          <p:cNvSpPr>
            <a:spLocks noGrp="1"/>
          </p:cNvSpPr>
          <p:nvPr>
            <p:ph type="body" sz="half" idx="2"/>
          </p:nvPr>
        </p:nvSpPr>
        <p:spPr>
          <a:xfrm>
            <a:off x="325912" y="300292"/>
            <a:ext cx="5768447" cy="592667"/>
          </a:xfrm>
        </p:spPr>
        <p:txBody>
          <a:bodyPr/>
          <a:lstStyle/>
          <a:p>
            <a:r>
              <a:rPr lang="en-US" dirty="0" smtClean="0">
                <a:solidFill>
                  <a:schemeClr val="bg1"/>
                </a:solidFill>
              </a:rPr>
              <a:t>Questions </a:t>
            </a:r>
            <a:endParaRPr lang="en-US" dirty="0">
              <a:solidFill>
                <a:schemeClr val="bg1"/>
              </a:solidFill>
            </a:endParaRPr>
          </a:p>
        </p:txBody>
      </p:sp>
      <p:sp>
        <p:nvSpPr>
          <p:cNvPr id="6" name="Slide Number Placeholder 5"/>
          <p:cNvSpPr>
            <a:spLocks noGrp="1"/>
          </p:cNvSpPr>
          <p:nvPr>
            <p:ph type="sldNum" sz="quarter" idx="12"/>
          </p:nvPr>
        </p:nvSpPr>
        <p:spPr/>
        <p:txBody>
          <a:bodyPr/>
          <a:lstStyle/>
          <a:p>
            <a:fld id="{4CDD9CE3-C7A2-4098-B807-12A059830C8E}" type="slidenum">
              <a:rPr lang="en-US" smtClean="0"/>
              <a:pPr/>
              <a:t>37</a:t>
            </a:fld>
            <a:endParaRPr lang="en-US" dirty="0"/>
          </a:p>
        </p:txBody>
      </p:sp>
    </p:spTree>
    <p:extLst>
      <p:ext uri="{BB962C8B-B14F-4D97-AF65-F5344CB8AC3E}">
        <p14:creationId xmlns:p14="http://schemas.microsoft.com/office/powerpoint/2010/main" val="12138626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871" y="2483764"/>
            <a:ext cx="7146604" cy="1143000"/>
          </a:xfrm>
        </p:spPr>
        <p:txBody>
          <a:bodyPr/>
          <a:lstStyle/>
          <a:p>
            <a:r>
              <a:rPr lang="en-US" sz="2800" dirty="0" smtClean="0"/>
              <a:t>Allie </a:t>
            </a:r>
            <a:r>
              <a:rPr lang="en-US" sz="2800" dirty="0" err="1" smtClean="0"/>
              <a:t>Mangiaracino</a:t>
            </a:r>
            <a:r>
              <a:rPr lang="en-US" sz="2800" dirty="0" smtClean="0"/>
              <a:t/>
            </a:r>
            <a:br>
              <a:rPr lang="en-US" sz="2800" dirty="0" smtClean="0"/>
            </a:br>
            <a:r>
              <a:rPr lang="en-US" dirty="0" smtClean="0"/>
              <a:t/>
            </a:r>
            <a:br>
              <a:rPr lang="en-US" dirty="0" smtClean="0"/>
            </a:br>
            <a:r>
              <a:rPr lang="en-US" sz="2000" dirty="0" smtClean="0"/>
              <a:t>Sr. Market Insights Analyst</a:t>
            </a:r>
            <a:br>
              <a:rPr lang="en-US" sz="2000" dirty="0" smtClean="0"/>
            </a:br>
            <a:r>
              <a:rPr lang="en-US" sz="2000" dirty="0" smtClean="0"/>
              <a:t>Analytics &amp; Informatics Unit</a:t>
            </a:r>
            <a:br>
              <a:rPr lang="en-US" sz="2000" dirty="0" smtClean="0"/>
            </a:br>
            <a:r>
              <a:rPr lang="en-US" sz="2000" dirty="0" smtClean="0"/>
              <a:t>Plan Management Division</a:t>
            </a:r>
            <a:br>
              <a:rPr lang="en-US" sz="2000" dirty="0" smtClean="0"/>
            </a:br>
            <a:r>
              <a:rPr lang="en-US" sz="2000" dirty="0" smtClean="0"/>
              <a:t>Covered California </a:t>
            </a:r>
            <a:endParaRPr lang="en-US" sz="2000" dirty="0"/>
          </a:p>
        </p:txBody>
      </p:sp>
      <p:pic>
        <p:nvPicPr>
          <p:cNvPr id="1026" name="Picture 2" descr="Image result for covered californ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2597" y="4387343"/>
            <a:ext cx="1509596" cy="1928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8961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000" dirty="0"/>
              <a:t>CALIFORNIA’S STANDARD BENEFIT PLAN DESIGNS</a:t>
            </a:r>
          </a:p>
        </p:txBody>
      </p:sp>
      <p:sp>
        <p:nvSpPr>
          <p:cNvPr id="3" name="Subtitle 2"/>
          <p:cNvSpPr>
            <a:spLocks noGrp="1"/>
          </p:cNvSpPr>
          <p:nvPr>
            <p:ph type="subTitle" idx="1"/>
          </p:nvPr>
        </p:nvSpPr>
        <p:spPr>
          <a:xfrm>
            <a:off x="153186" y="4125778"/>
            <a:ext cx="8686800" cy="250782"/>
          </a:xfrm>
        </p:spPr>
        <p:txBody>
          <a:bodyPr/>
          <a:lstStyle/>
          <a:p>
            <a:r>
              <a:rPr lang="en-US" kern="900" dirty="0"/>
              <a:t> </a:t>
            </a:r>
          </a:p>
          <a:p>
            <a:endParaRPr lang="en-US" kern="900" dirty="0"/>
          </a:p>
          <a:p>
            <a:r>
              <a:rPr lang="en-US" kern="900" dirty="0"/>
              <a:t>MARYLAND HEALTH BENEFIT EXCHANGE – AFFORDABILITY WORKGROUP</a:t>
            </a:r>
          </a:p>
          <a:p>
            <a:r>
              <a:rPr lang="en-US" kern="900" dirty="0"/>
              <a:t>Allison Mangiaracino, MPH</a:t>
            </a:r>
          </a:p>
          <a:p>
            <a:r>
              <a:rPr lang="en-US" kern="900" dirty="0"/>
              <a:t>Sr. Market Insights Analyst, Covered California</a:t>
            </a:r>
          </a:p>
          <a:p>
            <a:r>
              <a:rPr lang="en-US" kern="900" dirty="0"/>
              <a:t>April 5, 2019</a:t>
            </a:r>
            <a:endParaRPr lang="en-US" dirty="0"/>
          </a:p>
        </p:txBody>
      </p:sp>
    </p:spTree>
    <p:extLst>
      <p:ext uri="{BB962C8B-B14F-4D97-AF65-F5344CB8AC3E}">
        <p14:creationId xmlns:p14="http://schemas.microsoft.com/office/powerpoint/2010/main" val="3511568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394345" y="285980"/>
            <a:ext cx="8148337" cy="1382866"/>
          </a:xfrm>
          <a:solidFill>
            <a:srgbClr val="02357D"/>
          </a:solidFill>
          <a:ln>
            <a:solidFill>
              <a:srgbClr val="02357D"/>
            </a:solidFill>
          </a:ln>
        </p:spPr>
        <p:txBody>
          <a:bodyPr>
            <a:normAutofit lnSpcReduction="10000"/>
          </a:bodyPr>
          <a:lstStyle/>
          <a:p>
            <a:pPr algn="ctr"/>
            <a:endParaRPr lang="en-US" sz="3000" dirty="0">
              <a:solidFill>
                <a:schemeClr val="tx2"/>
              </a:solidFill>
            </a:endParaRPr>
          </a:p>
          <a:p>
            <a:pPr algn="ctr"/>
            <a:r>
              <a:rPr lang="en-US" sz="3000" dirty="0" smtClean="0">
                <a:solidFill>
                  <a:schemeClr val="tx2"/>
                </a:solidFill>
              </a:rPr>
              <a:t>Using </a:t>
            </a:r>
            <a:r>
              <a:rPr lang="en-US" sz="3000" dirty="0">
                <a:solidFill>
                  <a:schemeClr val="tx2"/>
                </a:solidFill>
              </a:rPr>
              <a:t>Policy Levers to Make Health Care More  Affordable for Individuals and Employers</a:t>
            </a:r>
          </a:p>
        </p:txBody>
      </p:sp>
      <p:sp>
        <p:nvSpPr>
          <p:cNvPr id="7" name="Footer Placeholder 4"/>
          <p:cNvSpPr>
            <a:spLocks noGrp="1"/>
          </p:cNvSpPr>
          <p:nvPr>
            <p:ph type="ftr" sz="quarter" idx="11"/>
          </p:nvPr>
        </p:nvSpPr>
        <p:spPr>
          <a:xfrm>
            <a:off x="455228" y="5501309"/>
            <a:ext cx="7935936" cy="358409"/>
          </a:xfrm>
        </p:spPr>
        <p:txBody>
          <a:bodyPr/>
          <a:lstStyle/>
          <a:p>
            <a:r>
              <a:rPr lang="en-US" dirty="0" smtClean="0">
                <a:solidFill>
                  <a:prstClr val="black"/>
                </a:solidFill>
              </a:rPr>
              <a:t> </a:t>
            </a:r>
            <a:endParaRPr lang="en-US" dirty="0">
              <a:solidFill>
                <a:prstClr val="black"/>
              </a:solidFill>
            </a:endParaRPr>
          </a:p>
        </p:txBody>
      </p:sp>
      <p:sp>
        <p:nvSpPr>
          <p:cNvPr id="9" name="Date Placeholder 2"/>
          <p:cNvSpPr>
            <a:spLocks noGrp="1"/>
          </p:cNvSpPr>
          <p:nvPr>
            <p:ph type="dt" sz="half" idx="2"/>
          </p:nvPr>
        </p:nvSpPr>
        <p:spPr>
          <a:xfrm>
            <a:off x="628649" y="6192729"/>
            <a:ext cx="7914033" cy="358409"/>
          </a:xfrm>
          <a:prstGeom prst="rect">
            <a:avLst/>
          </a:prstGeom>
        </p:spPr>
        <p:txBody>
          <a:bodyPr/>
          <a:lstStyle/>
          <a:p>
            <a:r>
              <a:rPr lang="en-US" sz="1350" dirty="0">
                <a:solidFill>
                  <a:srgbClr val="FFFFFF"/>
                </a:solidFill>
                <a:latin typeface="Arial" panose="020B0604020202020204" pitchFamily="34" charset="0"/>
                <a:cs typeface="Arial" panose="020B0604020202020204" pitchFamily="34" charset="0"/>
              </a:rPr>
              <a:t> </a:t>
            </a:r>
          </a:p>
          <a:p>
            <a:r>
              <a:rPr lang="en-US" sz="1350" dirty="0">
                <a:solidFill>
                  <a:srgbClr val="FFFFFF"/>
                </a:solidFill>
                <a:latin typeface="Arial" panose="020B0604020202020204" pitchFamily="34" charset="0"/>
                <a:cs typeface="Arial" panose="020B0604020202020204" pitchFamily="34" charset="0"/>
              </a:rPr>
              <a:t>www.milbank.org                        </a:t>
            </a:r>
            <a:r>
              <a:rPr lang="en-US" sz="1350" dirty="0">
                <a:solidFill>
                  <a:srgbClr val="FFFFFF"/>
                </a:solidFill>
              </a:rPr>
              <a:t>					</a:t>
            </a:r>
            <a:r>
              <a:rPr lang="en-US" sz="1350" dirty="0">
                <a:solidFill>
                  <a:srgbClr val="FFFFFF"/>
                </a:solidFill>
                <a:latin typeface="Arial" panose="020B0604020202020204" pitchFamily="34" charset="0"/>
                <a:cs typeface="Arial" panose="020B0604020202020204" pitchFamily="34" charset="0"/>
              </a:rPr>
              <a:t>                @MilbankFund</a:t>
            </a:r>
          </a:p>
          <a:p>
            <a:endParaRPr lang="en-US" sz="1350" dirty="0">
              <a:solidFill>
                <a:srgbClr val="FFFFFF"/>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4431" y="4631828"/>
            <a:ext cx="2878785" cy="1048685"/>
          </a:xfrm>
          <a:prstGeom prst="rect">
            <a:avLst/>
          </a:prstGeom>
        </p:spPr>
      </p:pic>
      <p:sp>
        <p:nvSpPr>
          <p:cNvPr id="10" name="Rectangle 9"/>
          <p:cNvSpPr/>
          <p:nvPr/>
        </p:nvSpPr>
        <p:spPr>
          <a:xfrm>
            <a:off x="394345" y="154799"/>
            <a:ext cx="4002395" cy="822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3357D"/>
              </a:solidFill>
            </a:endParaRPr>
          </a:p>
        </p:txBody>
      </p:sp>
      <p:sp>
        <p:nvSpPr>
          <p:cNvPr id="11" name="Rectangle 10"/>
          <p:cNvSpPr/>
          <p:nvPr/>
        </p:nvSpPr>
        <p:spPr>
          <a:xfrm>
            <a:off x="4423196" y="154799"/>
            <a:ext cx="4145942" cy="82262"/>
          </a:xfrm>
          <a:prstGeom prst="rect">
            <a:avLst/>
          </a:prstGeom>
          <a:solidFill>
            <a:srgbClr val="E9E2B6"/>
          </a:solidFill>
          <a:ln>
            <a:solidFill>
              <a:srgbClr val="E9E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3357D"/>
              </a:solidFill>
            </a:endParaRPr>
          </a:p>
        </p:txBody>
      </p:sp>
      <p:sp>
        <p:nvSpPr>
          <p:cNvPr id="2" name="TextBox 1"/>
          <p:cNvSpPr txBox="1"/>
          <p:nvPr/>
        </p:nvSpPr>
        <p:spPr>
          <a:xfrm>
            <a:off x="2213810" y="2152075"/>
            <a:ext cx="5145272" cy="2146742"/>
          </a:xfrm>
          <a:prstGeom prst="rect">
            <a:avLst/>
          </a:prstGeom>
          <a:noFill/>
        </p:spPr>
        <p:txBody>
          <a:bodyPr wrap="square" rtlCol="0">
            <a:spAutoFit/>
          </a:bodyPr>
          <a:lstStyle/>
          <a:p>
            <a:pPr algn="ctr"/>
            <a:r>
              <a:rPr lang="en-US" sz="2400" b="1" dirty="0">
                <a:solidFill>
                  <a:prstClr val="black"/>
                </a:solidFill>
              </a:rPr>
              <a:t>MD Health Benefits </a:t>
            </a:r>
            <a:r>
              <a:rPr lang="en-US" sz="2400" b="1" dirty="0" smtClean="0">
                <a:solidFill>
                  <a:prstClr val="black"/>
                </a:solidFill>
              </a:rPr>
              <a:t>Exchange </a:t>
            </a:r>
            <a:r>
              <a:rPr lang="en-US" sz="2400" b="1" dirty="0">
                <a:solidFill>
                  <a:prstClr val="black"/>
                </a:solidFill>
              </a:rPr>
              <a:t>Workgroup</a:t>
            </a:r>
          </a:p>
          <a:p>
            <a:pPr algn="ctr"/>
            <a:endParaRPr lang="en-US" sz="2400" b="1" dirty="0">
              <a:solidFill>
                <a:prstClr val="black"/>
              </a:solidFill>
            </a:endParaRPr>
          </a:p>
          <a:p>
            <a:pPr algn="ctr"/>
            <a:r>
              <a:rPr lang="en-US" sz="2400" b="1" dirty="0">
                <a:solidFill>
                  <a:prstClr val="black"/>
                </a:solidFill>
              </a:rPr>
              <a:t>April 5, 2019</a:t>
            </a:r>
          </a:p>
          <a:p>
            <a:pPr algn="ctr"/>
            <a:r>
              <a:rPr lang="en-US" sz="2400" b="1" dirty="0">
                <a:solidFill>
                  <a:prstClr val="black"/>
                </a:solidFill>
              </a:rPr>
              <a:t>Christopher F. Koller</a:t>
            </a:r>
          </a:p>
          <a:p>
            <a:endParaRPr lang="en-US" sz="1350" dirty="0">
              <a:solidFill>
                <a:prstClr val="black"/>
              </a:solidFill>
            </a:endParaRPr>
          </a:p>
        </p:txBody>
      </p:sp>
    </p:spTree>
    <p:extLst>
      <p:ext uri="{BB962C8B-B14F-4D97-AF65-F5344CB8AC3E}">
        <p14:creationId xmlns:p14="http://schemas.microsoft.com/office/powerpoint/2010/main" val="10933322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150774-D86C-449A-9B4E-ECA01ED8751D}"/>
              </a:ext>
            </a:extLst>
          </p:cNvPr>
          <p:cNvSpPr>
            <a:spLocks noGrp="1"/>
          </p:cNvSpPr>
          <p:nvPr>
            <p:ph type="title"/>
          </p:nvPr>
        </p:nvSpPr>
        <p:spPr/>
        <p:txBody>
          <a:bodyPr/>
          <a:lstStyle/>
          <a:p>
            <a:r>
              <a:rPr lang="en-US" dirty="0"/>
              <a:t>OBJECTIVES</a:t>
            </a:r>
          </a:p>
        </p:txBody>
      </p:sp>
      <p:sp>
        <p:nvSpPr>
          <p:cNvPr id="3" name="Text Placeholder 2">
            <a:extLst>
              <a:ext uri="{FF2B5EF4-FFF2-40B4-BE49-F238E27FC236}">
                <a16:creationId xmlns:a16="http://schemas.microsoft.com/office/drawing/2014/main" xmlns="" id="{659FE3B6-6277-4F1C-AD95-06E709725FAC}"/>
              </a:ext>
            </a:extLst>
          </p:cNvPr>
          <p:cNvSpPr>
            <a:spLocks noGrp="1"/>
          </p:cNvSpPr>
          <p:nvPr>
            <p:ph type="body" sz="quarter" idx="13"/>
          </p:nvPr>
        </p:nvSpPr>
        <p:spPr/>
        <p:txBody>
          <a:bodyPr/>
          <a:lstStyle/>
          <a:p>
            <a:pPr>
              <a:spcBef>
                <a:spcPts val="1200"/>
              </a:spcBef>
            </a:pPr>
            <a:r>
              <a:rPr lang="en-US" sz="2000" dirty="0"/>
              <a:t>Philosophy of standardized benefits</a:t>
            </a:r>
          </a:p>
          <a:p>
            <a:pPr>
              <a:spcBef>
                <a:spcPts val="1200"/>
              </a:spcBef>
            </a:pPr>
            <a:r>
              <a:rPr lang="en-US" sz="2000" dirty="0"/>
              <a:t>Covered California’s experience (annual process for setting cost-sharing, guiding principles, etc.)</a:t>
            </a:r>
          </a:p>
          <a:p>
            <a:pPr>
              <a:spcBef>
                <a:spcPts val="1200"/>
              </a:spcBef>
            </a:pPr>
            <a:r>
              <a:rPr lang="en-US" sz="2000" dirty="0"/>
              <a:t>Consumer and market impact of standardized benefits</a:t>
            </a:r>
          </a:p>
          <a:p>
            <a:endParaRPr lang="en-US" dirty="0"/>
          </a:p>
        </p:txBody>
      </p:sp>
      <p:sp>
        <p:nvSpPr>
          <p:cNvPr id="4" name="Slide Number Placeholder 3">
            <a:extLst>
              <a:ext uri="{FF2B5EF4-FFF2-40B4-BE49-F238E27FC236}">
                <a16:creationId xmlns:a16="http://schemas.microsoft.com/office/drawing/2014/main" xmlns="" id="{CB8D5A22-09F4-4B8E-AB2E-B93F927419B9}"/>
              </a:ext>
            </a:extLst>
          </p:cNvPr>
          <p:cNvSpPr>
            <a:spLocks noGrp="1"/>
          </p:cNvSpPr>
          <p:nvPr>
            <p:ph type="sldNum" sz="quarter" idx="4"/>
          </p:nvPr>
        </p:nvSpPr>
        <p:spPr/>
        <p:txBody>
          <a:bodyPr/>
          <a:lstStyle/>
          <a:p>
            <a:fld id="{C8146628-1A01-9741-8A8B-916D51547CC7}" type="slidenum">
              <a:rPr lang="en-US" sz="1000" smtClean="0"/>
              <a:pPr/>
              <a:t>40</a:t>
            </a:fld>
            <a:endParaRPr lang="en-US" sz="1000" dirty="0"/>
          </a:p>
        </p:txBody>
      </p:sp>
    </p:spTree>
    <p:extLst>
      <p:ext uri="{BB962C8B-B14F-4D97-AF65-F5344CB8AC3E}">
        <p14:creationId xmlns:p14="http://schemas.microsoft.com/office/powerpoint/2010/main" val="21869114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COVERED CALIFORNIA?</a:t>
            </a:r>
          </a:p>
        </p:txBody>
      </p:sp>
      <p:sp>
        <p:nvSpPr>
          <p:cNvPr id="3" name="Text Placeholder 2"/>
          <p:cNvSpPr>
            <a:spLocks noGrp="1"/>
          </p:cNvSpPr>
          <p:nvPr>
            <p:ph type="body" sz="quarter" idx="13"/>
          </p:nvPr>
        </p:nvSpPr>
        <p:spPr>
          <a:xfrm>
            <a:off x="228601" y="1026153"/>
            <a:ext cx="8687108" cy="5168457"/>
          </a:xfrm>
        </p:spPr>
        <p:txBody>
          <a:bodyPr>
            <a:normAutofit/>
          </a:bodyPr>
          <a:lstStyle/>
          <a:p>
            <a:pPr marL="400050"/>
            <a:r>
              <a:rPr lang="en-US" sz="2000" dirty="0"/>
              <a:t>State-run marketplace where eligible Californians can compare and shop for health insurance plans and receive federally-funded financial assistance to help pay for healthcare premiums</a:t>
            </a:r>
          </a:p>
          <a:p>
            <a:pPr marL="395288" lvl="1" indent="-342900">
              <a:spcBef>
                <a:spcPts val="800"/>
              </a:spcBef>
              <a:buSzPct val="75000"/>
              <a:buFont typeface="Arial" panose="020B0604020202020204" pitchFamily="34" charset="0"/>
              <a:buChar char="•"/>
            </a:pPr>
            <a:endParaRPr lang="en-US" sz="2000" dirty="0"/>
          </a:p>
          <a:p>
            <a:pPr marL="395288" lvl="1" indent="-342900">
              <a:spcBef>
                <a:spcPts val="800"/>
              </a:spcBef>
              <a:buSzPct val="100000"/>
              <a:buFont typeface="Arial" panose="020B0604020202020204" pitchFamily="34" charset="0"/>
              <a:buChar char="•"/>
            </a:pPr>
            <a:r>
              <a:rPr lang="en-US" sz="2000" dirty="0"/>
              <a:t>Independent public entity within state government with a five-member board appointed by the Governor and the Legislature</a:t>
            </a:r>
          </a:p>
          <a:p>
            <a:pPr marL="514350" lvl="1" indent="0">
              <a:spcBef>
                <a:spcPts val="800"/>
              </a:spcBef>
              <a:buSzPct val="75000"/>
              <a:buNone/>
            </a:pPr>
            <a:endParaRPr lang="en-US" sz="2000" dirty="0"/>
          </a:p>
        </p:txBody>
      </p:sp>
      <p:sp>
        <p:nvSpPr>
          <p:cNvPr id="4" name="Slide Number Placeholder 3"/>
          <p:cNvSpPr>
            <a:spLocks noGrp="1"/>
          </p:cNvSpPr>
          <p:nvPr>
            <p:ph type="sldNum" sz="quarter" idx="4"/>
          </p:nvPr>
        </p:nvSpPr>
        <p:spPr/>
        <p:txBody>
          <a:bodyPr/>
          <a:lstStyle/>
          <a:p>
            <a:fld id="{C8146628-1A01-9741-8A8B-916D51547CC7}" type="slidenum">
              <a:rPr lang="en-US" sz="1000" smtClean="0"/>
              <a:pPr/>
              <a:t>41</a:t>
            </a:fld>
            <a:endParaRPr lang="en-US" sz="1000" dirty="0"/>
          </a:p>
        </p:txBody>
      </p:sp>
    </p:spTree>
    <p:extLst>
      <p:ext uri="{BB962C8B-B14F-4D97-AF65-F5344CB8AC3E}">
        <p14:creationId xmlns:p14="http://schemas.microsoft.com/office/powerpoint/2010/main" val="37285078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E56F08-0015-4239-BD60-EB764BBAA2FC}"/>
              </a:ext>
            </a:extLst>
          </p:cNvPr>
          <p:cNvSpPr>
            <a:spLocks noGrp="1"/>
          </p:cNvSpPr>
          <p:nvPr>
            <p:ph type="title"/>
          </p:nvPr>
        </p:nvSpPr>
        <p:spPr/>
        <p:txBody>
          <a:bodyPr/>
          <a:lstStyle/>
          <a:p>
            <a:r>
              <a:rPr lang="en-US" dirty="0"/>
              <a:t>2019 QUALIFIED HEALTH PLAN (QHP) ISSUERS</a:t>
            </a:r>
          </a:p>
        </p:txBody>
      </p:sp>
      <p:sp>
        <p:nvSpPr>
          <p:cNvPr id="4" name="Slide Number Placeholder 3">
            <a:extLst>
              <a:ext uri="{FF2B5EF4-FFF2-40B4-BE49-F238E27FC236}">
                <a16:creationId xmlns:a16="http://schemas.microsoft.com/office/drawing/2014/main" xmlns="" id="{30AFBC08-E53A-4F17-B66B-C5B16B82664B}"/>
              </a:ext>
            </a:extLst>
          </p:cNvPr>
          <p:cNvSpPr>
            <a:spLocks noGrp="1"/>
          </p:cNvSpPr>
          <p:nvPr>
            <p:ph type="sldNum" sz="quarter" idx="4"/>
          </p:nvPr>
        </p:nvSpPr>
        <p:spPr/>
        <p:txBody>
          <a:bodyPr/>
          <a:lstStyle/>
          <a:p>
            <a:fld id="{C8146628-1A01-9741-8A8B-916D51547CC7}" type="slidenum">
              <a:rPr lang="en-US" sz="1000" smtClean="0"/>
              <a:pPr/>
              <a:t>42</a:t>
            </a:fld>
            <a:endParaRPr lang="en-US" sz="1000" dirty="0"/>
          </a:p>
        </p:txBody>
      </p:sp>
      <p:grpSp>
        <p:nvGrpSpPr>
          <p:cNvPr id="5" name="Group 4">
            <a:extLst>
              <a:ext uri="{FF2B5EF4-FFF2-40B4-BE49-F238E27FC236}">
                <a16:creationId xmlns:a16="http://schemas.microsoft.com/office/drawing/2014/main" xmlns="" id="{8F9F5F24-C74B-4E1F-8E96-8F612956D374}"/>
              </a:ext>
            </a:extLst>
          </p:cNvPr>
          <p:cNvGrpSpPr/>
          <p:nvPr/>
        </p:nvGrpSpPr>
        <p:grpSpPr>
          <a:xfrm>
            <a:off x="202686" y="1176392"/>
            <a:ext cx="8738625" cy="4117041"/>
            <a:chOff x="24375" y="2131359"/>
            <a:chExt cx="8172450" cy="3886200"/>
          </a:xfrm>
        </p:grpSpPr>
        <p:pic>
          <p:nvPicPr>
            <p:cNvPr id="6" name="Picture 3">
              <a:extLst>
                <a:ext uri="{FF2B5EF4-FFF2-40B4-BE49-F238E27FC236}">
                  <a16:creationId xmlns:a16="http://schemas.microsoft.com/office/drawing/2014/main" xmlns="" id="{52FF1740-B932-4181-BE48-330ADFD5FCB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7725" y="2131359"/>
              <a:ext cx="25177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a:extLst>
                <a:ext uri="{FF2B5EF4-FFF2-40B4-BE49-F238E27FC236}">
                  <a16:creationId xmlns:a16="http://schemas.microsoft.com/office/drawing/2014/main" xmlns="" id="{69558CF0-D985-4D1A-A15F-C8998934C5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00925" y="2198034"/>
              <a:ext cx="2852738"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a:extLst>
                <a:ext uri="{FF2B5EF4-FFF2-40B4-BE49-F238E27FC236}">
                  <a16:creationId xmlns:a16="http://schemas.microsoft.com/office/drawing/2014/main" xmlns="" id="{7DD93DE2-1F3C-4E62-B0CA-F17B5C25780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01325" y="2236134"/>
              <a:ext cx="20955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a:extLst>
                <a:ext uri="{FF2B5EF4-FFF2-40B4-BE49-F238E27FC236}">
                  <a16:creationId xmlns:a16="http://schemas.microsoft.com/office/drawing/2014/main" xmlns="" id="{9F344A3D-9563-4DCA-A662-ABC5974582B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375" y="3223559"/>
              <a:ext cx="2540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a:extLst>
                <a:ext uri="{FF2B5EF4-FFF2-40B4-BE49-F238E27FC236}">
                  <a16:creationId xmlns:a16="http://schemas.microsoft.com/office/drawing/2014/main" xmlns="" id="{D2746C29-9F54-401C-9C42-290AF12D4DC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15200" y="3174347"/>
              <a:ext cx="3094038"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a:extLst>
                <a:ext uri="{FF2B5EF4-FFF2-40B4-BE49-F238E27FC236}">
                  <a16:creationId xmlns:a16="http://schemas.microsoft.com/office/drawing/2014/main" xmlns="" id="{AF299D20-8648-48FB-B0DD-1D3E5669989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496613" y="3125134"/>
              <a:ext cx="1533525"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a:extLst>
                <a:ext uri="{FF2B5EF4-FFF2-40B4-BE49-F238E27FC236}">
                  <a16:creationId xmlns:a16="http://schemas.microsoft.com/office/drawing/2014/main" xmlns="" id="{91E5D5A2-7A1E-4D2B-BBD9-FFD9EACED19E}"/>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19638" y="4177647"/>
              <a:ext cx="228600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a:extLst>
                <a:ext uri="{FF2B5EF4-FFF2-40B4-BE49-F238E27FC236}">
                  <a16:creationId xmlns:a16="http://schemas.microsoft.com/office/drawing/2014/main" xmlns="" id="{44881CD2-2FE6-48B0-B243-CD400B573ACD}"/>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186675" y="4269722"/>
              <a:ext cx="241458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1">
              <a:extLst>
                <a:ext uri="{FF2B5EF4-FFF2-40B4-BE49-F238E27FC236}">
                  <a16:creationId xmlns:a16="http://schemas.microsoft.com/office/drawing/2014/main" xmlns="" id="{2FC10516-726E-46CE-9795-59DAF4E4644C}"/>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282300" y="4742797"/>
              <a:ext cx="1866900"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2">
              <a:extLst>
                <a:ext uri="{FF2B5EF4-FFF2-40B4-BE49-F238E27FC236}">
                  <a16:creationId xmlns:a16="http://schemas.microsoft.com/office/drawing/2014/main" xmlns="" id="{CAAE770E-81CE-4244-A7DE-91F0858B50A3}"/>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19638" y="5152372"/>
              <a:ext cx="2014537"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3">
              <a:extLst>
                <a:ext uri="{FF2B5EF4-FFF2-40B4-BE49-F238E27FC236}">
                  <a16:creationId xmlns:a16="http://schemas.microsoft.com/office/drawing/2014/main" xmlns="" id="{1CF66FB7-51D2-465D-80AE-8FBC5C52F7CA}"/>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997763" y="5069822"/>
              <a:ext cx="2886075"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671244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A610E4-77B3-4D29-B216-A13BB35BF25D}"/>
              </a:ext>
            </a:extLst>
          </p:cNvPr>
          <p:cNvSpPr>
            <a:spLocks noGrp="1"/>
          </p:cNvSpPr>
          <p:nvPr>
            <p:ph type="title"/>
          </p:nvPr>
        </p:nvSpPr>
        <p:spPr/>
        <p:txBody>
          <a:bodyPr/>
          <a:lstStyle/>
          <a:p>
            <a:r>
              <a:rPr lang="en-US" dirty="0"/>
              <a:t>COVERED CALIFORNIA BENEFIT DESIGNS</a:t>
            </a:r>
          </a:p>
        </p:txBody>
      </p:sp>
      <p:sp>
        <p:nvSpPr>
          <p:cNvPr id="3" name="Text Placeholder 2">
            <a:extLst>
              <a:ext uri="{FF2B5EF4-FFF2-40B4-BE49-F238E27FC236}">
                <a16:creationId xmlns:a16="http://schemas.microsoft.com/office/drawing/2014/main" xmlns="" id="{F156732A-2DAF-411E-A896-01C9D53B6F98}"/>
              </a:ext>
            </a:extLst>
          </p:cNvPr>
          <p:cNvSpPr>
            <a:spLocks noGrp="1"/>
          </p:cNvSpPr>
          <p:nvPr>
            <p:ph type="body" sz="quarter" idx="13"/>
          </p:nvPr>
        </p:nvSpPr>
        <p:spPr>
          <a:xfrm>
            <a:off x="280300" y="895546"/>
            <a:ext cx="8486628" cy="5260249"/>
          </a:xfrm>
        </p:spPr>
        <p:txBody>
          <a:bodyPr/>
          <a:lstStyle/>
          <a:p>
            <a:pPr>
              <a:spcBef>
                <a:spcPts val="1200"/>
              </a:spcBef>
            </a:pPr>
            <a:r>
              <a:rPr lang="en-US" sz="2000" dirty="0"/>
              <a:t>Qualified Health Plan (QHP) issuers are required to offer products using Covered California’s Board-approved </a:t>
            </a:r>
            <a:r>
              <a:rPr lang="en-US" sz="2000" b="1" dirty="0"/>
              <a:t>Standard Benefit Plan Designs </a:t>
            </a:r>
            <a:r>
              <a:rPr lang="en-US" sz="2000" dirty="0"/>
              <a:t>(SBPDs) per the QHP Contract.</a:t>
            </a:r>
          </a:p>
          <a:p>
            <a:pPr marL="395288" lvl="1" indent="-285750">
              <a:spcBef>
                <a:spcPts val="1200"/>
              </a:spcBef>
              <a:buFont typeface="Arial" panose="020B0604020202020204" pitchFamily="34" charset="0"/>
              <a:buChar char="•"/>
            </a:pPr>
            <a:r>
              <a:rPr lang="en-US" sz="2000" dirty="0"/>
              <a:t>California law</a:t>
            </a:r>
            <a:r>
              <a:rPr lang="en-US" sz="2000" baseline="30000" dirty="0"/>
              <a:t>1</a:t>
            </a:r>
            <a:r>
              <a:rPr lang="en-US" sz="2000" dirty="0"/>
              <a:t> authorizes the Covered California Board to standardize products offered through the Exchange.</a:t>
            </a:r>
          </a:p>
          <a:p>
            <a:pPr marL="395288" lvl="1" indent="-285750">
              <a:spcBef>
                <a:spcPts val="1200"/>
              </a:spcBef>
              <a:buFont typeface="Arial" panose="020B0604020202020204" pitchFamily="34" charset="0"/>
              <a:buChar char="•"/>
            </a:pPr>
            <a:r>
              <a:rPr lang="en-US" sz="2000" dirty="0"/>
              <a:t>Issuers must offer all four metal levels of coverage using the standard plan designs and offer “mirrored” products using these benefit designs off the Exchange.</a:t>
            </a:r>
          </a:p>
          <a:p>
            <a:pPr marL="395288" lvl="1" indent="-285750">
              <a:spcBef>
                <a:spcPts val="1200"/>
              </a:spcBef>
              <a:buFont typeface="Arial" panose="020B0604020202020204" pitchFamily="34" charset="0"/>
              <a:buChar char="•"/>
            </a:pPr>
            <a:r>
              <a:rPr lang="en-US" sz="2000" dirty="0"/>
              <a:t>Plan-proposed alternative benefit designs are accepted in Covered California for Small Business (CCSB), which serves employers with up to 100 employees (California expanded the definition of Small Group to include employers with 100 or fewer employees)</a:t>
            </a:r>
          </a:p>
          <a:p>
            <a:pPr marL="915988" lvl="1" indent="-285750">
              <a:spcBef>
                <a:spcPts val="0"/>
              </a:spcBef>
              <a:buFont typeface="Arial" panose="020B0604020202020204" pitchFamily="34" charset="0"/>
              <a:buChar char="•"/>
            </a:pPr>
            <a:endParaRPr lang="en-US" sz="2000" dirty="0"/>
          </a:p>
          <a:p>
            <a:pPr marL="0" lvl="1" indent="0">
              <a:buNone/>
            </a:pPr>
            <a:r>
              <a:rPr lang="en-US" sz="2000" dirty="0"/>
              <a:t>The SBPD is adjusted annually to meet AV requirements, clarify benefit administration, and incorporate benefit design innovations.</a:t>
            </a:r>
          </a:p>
        </p:txBody>
      </p:sp>
      <p:sp>
        <p:nvSpPr>
          <p:cNvPr id="4" name="Slide Number Placeholder 3">
            <a:extLst>
              <a:ext uri="{FF2B5EF4-FFF2-40B4-BE49-F238E27FC236}">
                <a16:creationId xmlns:a16="http://schemas.microsoft.com/office/drawing/2014/main" xmlns="" id="{D24C5762-1BCD-4461-8258-90E9A81D25B5}"/>
              </a:ext>
            </a:extLst>
          </p:cNvPr>
          <p:cNvSpPr>
            <a:spLocks noGrp="1"/>
          </p:cNvSpPr>
          <p:nvPr>
            <p:ph type="sldNum" sz="quarter" idx="4"/>
          </p:nvPr>
        </p:nvSpPr>
        <p:spPr/>
        <p:txBody>
          <a:bodyPr/>
          <a:lstStyle/>
          <a:p>
            <a:fld id="{C8146628-1A01-9741-8A8B-916D51547CC7}" type="slidenum">
              <a:rPr lang="en-US" sz="1000" smtClean="0"/>
              <a:pPr/>
              <a:t>43</a:t>
            </a:fld>
            <a:endParaRPr lang="en-US" sz="1000" dirty="0"/>
          </a:p>
        </p:txBody>
      </p:sp>
      <p:sp>
        <p:nvSpPr>
          <p:cNvPr id="5" name="TextBox 4">
            <a:extLst>
              <a:ext uri="{FF2B5EF4-FFF2-40B4-BE49-F238E27FC236}">
                <a16:creationId xmlns:a16="http://schemas.microsoft.com/office/drawing/2014/main" xmlns="" id="{45DA0AFC-76D8-4C65-9456-298E993A3273}"/>
              </a:ext>
            </a:extLst>
          </p:cNvPr>
          <p:cNvSpPr txBox="1"/>
          <p:nvPr/>
        </p:nvSpPr>
        <p:spPr>
          <a:xfrm>
            <a:off x="1168923" y="6453972"/>
            <a:ext cx="3082565" cy="261610"/>
          </a:xfrm>
          <a:prstGeom prst="rect">
            <a:avLst/>
          </a:prstGeom>
          <a:noFill/>
        </p:spPr>
        <p:txBody>
          <a:bodyPr wrap="square" rtlCol="0">
            <a:spAutoFit/>
          </a:bodyPr>
          <a:lstStyle/>
          <a:p>
            <a:r>
              <a:rPr lang="en-US" sz="1100" baseline="30000" dirty="0">
                <a:solidFill>
                  <a:srgbClr val="554D56"/>
                </a:solidFill>
                <a:latin typeface="Arial" panose="020B0604020202020204" pitchFamily="34" charset="0"/>
                <a:cs typeface="Arial" panose="020B0604020202020204" pitchFamily="34" charset="0"/>
              </a:rPr>
              <a:t>1</a:t>
            </a:r>
            <a:r>
              <a:rPr lang="en-US" sz="1100" dirty="0">
                <a:solidFill>
                  <a:srgbClr val="554D56"/>
                </a:solidFill>
                <a:latin typeface="Arial" panose="020B0604020202020204" pitchFamily="34" charset="0"/>
                <a:cs typeface="Arial" panose="020B0604020202020204" pitchFamily="34" charset="0"/>
              </a:rPr>
              <a:t>California Government Code 100504(c)(1).</a:t>
            </a:r>
          </a:p>
        </p:txBody>
      </p:sp>
    </p:spTree>
    <p:extLst>
      <p:ext uri="{BB962C8B-B14F-4D97-AF65-F5344CB8AC3E}">
        <p14:creationId xmlns:p14="http://schemas.microsoft.com/office/powerpoint/2010/main" val="33339789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D3CF8C-0E69-40BB-A3A8-182E0C410A8A}"/>
              </a:ext>
            </a:extLst>
          </p:cNvPr>
          <p:cNvSpPr>
            <a:spLocks noGrp="1"/>
          </p:cNvSpPr>
          <p:nvPr>
            <p:ph type="title"/>
          </p:nvPr>
        </p:nvSpPr>
        <p:spPr/>
        <p:txBody>
          <a:bodyPr/>
          <a:lstStyle/>
          <a:p>
            <a:r>
              <a:rPr lang="en-US" dirty="0"/>
              <a:t>PHILOSOPHY OF STANDARD BENEFITS	</a:t>
            </a:r>
          </a:p>
        </p:txBody>
      </p:sp>
      <p:sp>
        <p:nvSpPr>
          <p:cNvPr id="3" name="Text Placeholder 2">
            <a:extLst>
              <a:ext uri="{FF2B5EF4-FFF2-40B4-BE49-F238E27FC236}">
                <a16:creationId xmlns:a16="http://schemas.microsoft.com/office/drawing/2014/main" xmlns="" id="{8017FC67-244B-4600-A382-DB55C1E68E38}"/>
              </a:ext>
            </a:extLst>
          </p:cNvPr>
          <p:cNvSpPr>
            <a:spLocks noGrp="1"/>
          </p:cNvSpPr>
          <p:nvPr>
            <p:ph type="body" sz="quarter" idx="13"/>
          </p:nvPr>
        </p:nvSpPr>
        <p:spPr>
          <a:xfrm>
            <a:off x="228601" y="942680"/>
            <a:ext cx="8687108" cy="5211873"/>
          </a:xfrm>
        </p:spPr>
        <p:txBody>
          <a:bodyPr/>
          <a:lstStyle/>
          <a:p>
            <a:pPr marL="0" indent="0">
              <a:spcBef>
                <a:spcPts val="1200"/>
              </a:spcBef>
              <a:buNone/>
            </a:pPr>
            <a:r>
              <a:rPr lang="en-US" sz="2000" b="1" dirty="0"/>
              <a:t>Behavioral Economics and Consumer Decision-Making</a:t>
            </a:r>
          </a:p>
          <a:p>
            <a:pPr>
              <a:spcBef>
                <a:spcPts val="1200"/>
              </a:spcBef>
            </a:pPr>
            <a:r>
              <a:rPr lang="en-US" sz="2000" dirty="0"/>
              <a:t>In high-stakes decision-making, too many options can discourage action or lead to sub-optimal choices.</a:t>
            </a:r>
          </a:p>
          <a:p>
            <a:pPr>
              <a:spcBef>
                <a:spcPts val="1200"/>
              </a:spcBef>
            </a:pPr>
            <a:r>
              <a:rPr lang="en-US" sz="2000" dirty="0"/>
              <a:t>Health insurance jargon and cost-sharing concepts are confusing (coinsurance, copays, deductibles, etc.).</a:t>
            </a:r>
          </a:p>
          <a:p>
            <a:pPr>
              <a:spcBef>
                <a:spcPts val="1200"/>
              </a:spcBef>
            </a:pPr>
            <a:r>
              <a:rPr lang="en-US" sz="2000" dirty="0"/>
              <a:t>Understanding how these features interact, and weighing them against other plan features like monthly premiums, provider networks, and quality, is challenging for the average consumer.</a:t>
            </a:r>
          </a:p>
          <a:p>
            <a:pPr marL="0" indent="0">
              <a:spcBef>
                <a:spcPts val="1200"/>
              </a:spcBef>
              <a:buNone/>
            </a:pPr>
            <a:endParaRPr lang="en-US" sz="2000" b="1" dirty="0"/>
          </a:p>
          <a:p>
            <a:pPr marL="0" indent="0">
              <a:spcBef>
                <a:spcPts val="1200"/>
              </a:spcBef>
              <a:buNone/>
            </a:pPr>
            <a:r>
              <a:rPr lang="en-US" sz="2000" b="1" dirty="0"/>
              <a:t>Market Stability</a:t>
            </a:r>
          </a:p>
          <a:p>
            <a:pPr>
              <a:spcBef>
                <a:spcPts val="1200"/>
              </a:spcBef>
            </a:pPr>
            <a:r>
              <a:rPr lang="en-US" sz="2000" dirty="0"/>
              <a:t>Increased choices in an insurance market can create more opportunity for adverse selection, either directly or indirectly.</a:t>
            </a:r>
            <a:r>
              <a:rPr lang="en-US" sz="2000" baseline="30000" dirty="0"/>
              <a:t>2</a:t>
            </a:r>
          </a:p>
          <a:p>
            <a:endParaRPr lang="en-US" sz="2000" dirty="0"/>
          </a:p>
          <a:p>
            <a:pPr marL="0" indent="0">
              <a:buNone/>
            </a:pPr>
            <a:endParaRPr lang="en-US" dirty="0"/>
          </a:p>
        </p:txBody>
      </p:sp>
      <p:sp>
        <p:nvSpPr>
          <p:cNvPr id="4" name="Slide Number Placeholder 3">
            <a:extLst>
              <a:ext uri="{FF2B5EF4-FFF2-40B4-BE49-F238E27FC236}">
                <a16:creationId xmlns:a16="http://schemas.microsoft.com/office/drawing/2014/main" xmlns="" id="{452E1AD9-8CB4-4600-8CE2-4DAE61A68F65}"/>
              </a:ext>
            </a:extLst>
          </p:cNvPr>
          <p:cNvSpPr>
            <a:spLocks noGrp="1"/>
          </p:cNvSpPr>
          <p:nvPr>
            <p:ph type="sldNum" sz="quarter" idx="4"/>
          </p:nvPr>
        </p:nvSpPr>
        <p:spPr/>
        <p:txBody>
          <a:bodyPr/>
          <a:lstStyle/>
          <a:p>
            <a:fld id="{C8146628-1A01-9741-8A8B-916D51547CC7}" type="slidenum">
              <a:rPr lang="en-US" sz="1000" smtClean="0"/>
              <a:pPr/>
              <a:t>44</a:t>
            </a:fld>
            <a:endParaRPr lang="en-US" sz="1000" dirty="0"/>
          </a:p>
        </p:txBody>
      </p:sp>
      <p:sp>
        <p:nvSpPr>
          <p:cNvPr id="5" name="TextBox 4">
            <a:extLst>
              <a:ext uri="{FF2B5EF4-FFF2-40B4-BE49-F238E27FC236}">
                <a16:creationId xmlns:a16="http://schemas.microsoft.com/office/drawing/2014/main" xmlns="" id="{9F438A82-BAF0-444E-9C85-63AAB70DC567}"/>
              </a:ext>
            </a:extLst>
          </p:cNvPr>
          <p:cNvSpPr txBox="1"/>
          <p:nvPr/>
        </p:nvSpPr>
        <p:spPr>
          <a:xfrm>
            <a:off x="1451728" y="6362748"/>
            <a:ext cx="7249211" cy="400110"/>
          </a:xfrm>
          <a:prstGeom prst="rect">
            <a:avLst/>
          </a:prstGeom>
          <a:noFill/>
        </p:spPr>
        <p:txBody>
          <a:bodyPr wrap="square" rtlCol="0">
            <a:spAutoFit/>
          </a:bodyPr>
          <a:lstStyle/>
          <a:p>
            <a:r>
              <a:rPr lang="en-US" sz="1000" baseline="30000" dirty="0">
                <a:solidFill>
                  <a:srgbClr val="554D56"/>
                </a:solidFill>
                <a:latin typeface="Arial" panose="020B0604020202020204" pitchFamily="34" charset="0"/>
                <a:cs typeface="Arial" panose="020B0604020202020204" pitchFamily="34" charset="0"/>
              </a:rPr>
              <a:t>2</a:t>
            </a:r>
            <a:r>
              <a:rPr lang="en-US" sz="1000" dirty="0">
                <a:solidFill>
                  <a:srgbClr val="554D56"/>
                </a:solidFill>
                <a:latin typeface="Arial" panose="020B0604020202020204" pitchFamily="34" charset="0"/>
                <a:cs typeface="Arial" panose="020B0604020202020204" pitchFamily="34" charset="0"/>
              </a:rPr>
              <a:t>Adverse Selection Issues and Health Insurance Exchanges Under the Affordable Care Act, National Association of Insurance Commissioners (2011), p. 5, available at </a:t>
            </a:r>
            <a:r>
              <a:rPr lang="en-US" sz="1000" dirty="0">
                <a:latin typeface="Arial" panose="020B0604020202020204" pitchFamily="34" charset="0"/>
                <a:cs typeface="Arial" panose="020B0604020202020204" pitchFamily="34" charset="0"/>
                <a:hlinkClick r:id="rId2"/>
              </a:rPr>
              <a:t>http://www.naic.org/store/free/ASE-OP.pdf</a:t>
            </a:r>
            <a:r>
              <a:rPr lang="en-US" sz="1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949861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D3CF8C-0E69-40BB-A3A8-182E0C410A8A}"/>
              </a:ext>
            </a:extLst>
          </p:cNvPr>
          <p:cNvSpPr>
            <a:spLocks noGrp="1"/>
          </p:cNvSpPr>
          <p:nvPr>
            <p:ph type="title"/>
          </p:nvPr>
        </p:nvSpPr>
        <p:spPr/>
        <p:txBody>
          <a:bodyPr/>
          <a:lstStyle/>
          <a:p>
            <a:r>
              <a:rPr lang="en-US" dirty="0"/>
              <a:t>PHILOSOPHY OF STANDARD BENEFITS	 (CONT.)</a:t>
            </a:r>
          </a:p>
        </p:txBody>
      </p:sp>
      <p:sp>
        <p:nvSpPr>
          <p:cNvPr id="3" name="Text Placeholder 2">
            <a:extLst>
              <a:ext uri="{FF2B5EF4-FFF2-40B4-BE49-F238E27FC236}">
                <a16:creationId xmlns:a16="http://schemas.microsoft.com/office/drawing/2014/main" xmlns="" id="{8017FC67-244B-4600-A382-DB55C1E68E38}"/>
              </a:ext>
            </a:extLst>
          </p:cNvPr>
          <p:cNvSpPr>
            <a:spLocks noGrp="1"/>
          </p:cNvSpPr>
          <p:nvPr>
            <p:ph type="body" sz="quarter" idx="13"/>
          </p:nvPr>
        </p:nvSpPr>
        <p:spPr>
          <a:xfrm>
            <a:off x="228601" y="1026152"/>
            <a:ext cx="8687108" cy="5128401"/>
          </a:xfrm>
        </p:spPr>
        <p:txBody>
          <a:bodyPr/>
          <a:lstStyle/>
          <a:p>
            <a:pPr marL="0" indent="0">
              <a:spcBef>
                <a:spcPts val="1200"/>
              </a:spcBef>
              <a:buNone/>
            </a:pPr>
            <a:r>
              <a:rPr lang="en-US" sz="2000" b="1" dirty="0"/>
              <a:t>Covered California opted to require standard benefit plan designs to:</a:t>
            </a:r>
          </a:p>
          <a:p>
            <a:pPr>
              <a:spcBef>
                <a:spcPts val="1200"/>
              </a:spcBef>
            </a:pPr>
            <a:r>
              <a:rPr lang="en-US" sz="2000" dirty="0"/>
              <a:t>Enhance consumers’ ability to compare plans and make decisions, resulting in higher satisfaction and less anxiety</a:t>
            </a:r>
          </a:p>
          <a:p>
            <a:pPr>
              <a:spcBef>
                <a:spcPts val="1200"/>
              </a:spcBef>
            </a:pPr>
            <a:r>
              <a:rPr lang="en-US" sz="2000" dirty="0"/>
              <a:t>Provide an apples-to-applies comparison of plan products, allowing consumer choice to be based on price (premiums), networks, and quality</a:t>
            </a:r>
          </a:p>
          <a:p>
            <a:pPr>
              <a:spcBef>
                <a:spcPts val="1200"/>
              </a:spcBef>
            </a:pPr>
            <a:r>
              <a:rPr lang="en-US" sz="2000" dirty="0"/>
              <a:t>Ensure consumer affordability and access to care are considered in all plan products offered on the individual market via a transparent policymaking process</a:t>
            </a:r>
          </a:p>
          <a:p>
            <a:pPr>
              <a:spcBef>
                <a:spcPts val="1200"/>
              </a:spcBef>
            </a:pPr>
            <a:r>
              <a:rPr lang="en-US" sz="2000" dirty="0"/>
              <a:t>Avoid adverse selection stemming from benefit design differences between issuers (i.e. using benefits to attract or deter consumers based on risk)</a:t>
            </a:r>
          </a:p>
        </p:txBody>
      </p:sp>
      <p:sp>
        <p:nvSpPr>
          <p:cNvPr id="4" name="Slide Number Placeholder 3">
            <a:extLst>
              <a:ext uri="{FF2B5EF4-FFF2-40B4-BE49-F238E27FC236}">
                <a16:creationId xmlns:a16="http://schemas.microsoft.com/office/drawing/2014/main" xmlns="" id="{452E1AD9-8CB4-4600-8CE2-4DAE61A68F65}"/>
              </a:ext>
            </a:extLst>
          </p:cNvPr>
          <p:cNvSpPr>
            <a:spLocks noGrp="1"/>
          </p:cNvSpPr>
          <p:nvPr>
            <p:ph type="sldNum" sz="quarter" idx="4"/>
          </p:nvPr>
        </p:nvSpPr>
        <p:spPr/>
        <p:txBody>
          <a:bodyPr/>
          <a:lstStyle/>
          <a:p>
            <a:fld id="{C8146628-1A01-9741-8A8B-916D51547CC7}" type="slidenum">
              <a:rPr lang="en-US" sz="1000" smtClean="0"/>
              <a:pPr/>
              <a:t>45</a:t>
            </a:fld>
            <a:endParaRPr lang="en-US" sz="1000" dirty="0"/>
          </a:p>
        </p:txBody>
      </p:sp>
    </p:spTree>
    <p:extLst>
      <p:ext uri="{BB962C8B-B14F-4D97-AF65-F5344CB8AC3E}">
        <p14:creationId xmlns:p14="http://schemas.microsoft.com/office/powerpoint/2010/main" val="14169258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702" y="228276"/>
            <a:ext cx="8812800" cy="398621"/>
          </a:xfrm>
        </p:spPr>
        <p:txBody>
          <a:bodyPr>
            <a:normAutofit fontScale="90000"/>
          </a:bodyPr>
          <a:lstStyle/>
          <a:p>
            <a:r>
              <a:rPr lang="en-US" dirty="0"/>
              <a:t>ANNUAL PROCESS FOR STANDARDIZING BENEFITS</a:t>
            </a:r>
          </a:p>
        </p:txBody>
      </p:sp>
      <p:sp>
        <p:nvSpPr>
          <p:cNvPr id="4" name="Slide Number Placeholder 3"/>
          <p:cNvSpPr>
            <a:spLocks noGrp="1"/>
          </p:cNvSpPr>
          <p:nvPr>
            <p:ph type="sldNum" sz="quarter" idx="4"/>
          </p:nvPr>
        </p:nvSpPr>
        <p:spPr/>
        <p:txBody>
          <a:bodyPr/>
          <a:lstStyle/>
          <a:p>
            <a:fld id="{C8146628-1A01-9741-8A8B-916D51547CC7}" type="slidenum">
              <a:rPr lang="en-US" sz="1000" smtClean="0"/>
              <a:pPr/>
              <a:t>46</a:t>
            </a:fld>
            <a:endParaRPr lang="en-US" sz="1000" dirty="0"/>
          </a:p>
        </p:txBody>
      </p:sp>
      <p:sp>
        <p:nvSpPr>
          <p:cNvPr id="6" name="Text Placeholder 5">
            <a:extLst>
              <a:ext uri="{FF2B5EF4-FFF2-40B4-BE49-F238E27FC236}">
                <a16:creationId xmlns:a16="http://schemas.microsoft.com/office/drawing/2014/main" xmlns="" id="{196E5E00-A1DD-451F-B2FD-28637C5F733A}"/>
              </a:ext>
            </a:extLst>
          </p:cNvPr>
          <p:cNvSpPr>
            <a:spLocks noGrp="1"/>
          </p:cNvSpPr>
          <p:nvPr>
            <p:ph type="body" sz="quarter" idx="13"/>
          </p:nvPr>
        </p:nvSpPr>
        <p:spPr>
          <a:xfrm>
            <a:off x="228601" y="820132"/>
            <a:ext cx="8687108" cy="5334421"/>
          </a:xfrm>
        </p:spPr>
        <p:txBody>
          <a:bodyPr/>
          <a:lstStyle/>
          <a:p>
            <a:pPr marL="0" indent="0">
              <a:spcBef>
                <a:spcPts val="1200"/>
              </a:spcBef>
              <a:buNone/>
            </a:pPr>
            <a:r>
              <a:rPr lang="en-US" sz="2000" dirty="0"/>
              <a:t>The Plan Management Division (PMD) leads an </a:t>
            </a:r>
            <a:r>
              <a:rPr lang="en-US" sz="2000" b="1" dirty="0"/>
              <a:t>annual benefit design workgroup</a:t>
            </a:r>
            <a:r>
              <a:rPr lang="en-US" sz="2000" dirty="0"/>
              <a:t> to determine consumer cost-sharing and benefit design policies for the following plan year. </a:t>
            </a:r>
          </a:p>
          <a:p>
            <a:pPr marL="395288" lvl="1" indent="-338138">
              <a:spcBef>
                <a:spcPts val="1200"/>
              </a:spcBef>
              <a:buFont typeface="Arial" panose="020B0604020202020204" pitchFamily="34" charset="0"/>
              <a:buChar char="•"/>
            </a:pPr>
            <a:r>
              <a:rPr lang="en-US" sz="2000" dirty="0"/>
              <a:t>Members and attendees from the Plan Management Advisory Group Committee, which meets monthly to discuss policy and program issues, participate in the benefits workgroup.</a:t>
            </a:r>
          </a:p>
          <a:p>
            <a:pPr marL="395288" lvl="1" indent="-338138">
              <a:spcBef>
                <a:spcPts val="1200"/>
              </a:spcBef>
              <a:buFont typeface="Arial" panose="020B0604020202020204" pitchFamily="34" charset="0"/>
              <a:buChar char="•"/>
            </a:pPr>
            <a:r>
              <a:rPr lang="en-US" sz="2000" dirty="0"/>
              <a:t>Workgroup membership includes representatives from health and dental plans, consumer advocacy groups, and state regulators</a:t>
            </a:r>
          </a:p>
          <a:p>
            <a:pPr marL="395288" lvl="1" indent="-338138">
              <a:spcBef>
                <a:spcPts val="1200"/>
              </a:spcBef>
              <a:buFont typeface="Arial" panose="020B0604020202020204" pitchFamily="34" charset="0"/>
              <a:buChar char="•"/>
            </a:pPr>
            <a:r>
              <a:rPr lang="en-US" sz="2000" dirty="0"/>
              <a:t>The workgroup meets for 5-6 meetings starting in the fall (when the draft Notice of Benefit and Payment Parameters and AV Calculator are released).</a:t>
            </a:r>
          </a:p>
          <a:p>
            <a:pPr marL="395288" lvl="1" indent="-338138">
              <a:spcBef>
                <a:spcPts val="1200"/>
              </a:spcBef>
              <a:buFont typeface="Arial" panose="020B0604020202020204" pitchFamily="34" charset="0"/>
              <a:buChar char="•"/>
            </a:pPr>
            <a:r>
              <a:rPr lang="en-US" sz="2000" dirty="0"/>
              <a:t>The workgroup and the broader Plan Management Advisory Group Committee advise PMD on benefit design changes before the plan designs go to the Board for approval in March.  </a:t>
            </a:r>
          </a:p>
          <a:p>
            <a:pPr lvl="1"/>
            <a:endParaRPr lang="en-US" dirty="0"/>
          </a:p>
        </p:txBody>
      </p:sp>
    </p:spTree>
    <p:extLst>
      <p:ext uri="{BB962C8B-B14F-4D97-AF65-F5344CB8AC3E}">
        <p14:creationId xmlns:p14="http://schemas.microsoft.com/office/powerpoint/2010/main" val="6613733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702" y="228276"/>
            <a:ext cx="8812800" cy="398621"/>
          </a:xfrm>
        </p:spPr>
        <p:txBody>
          <a:bodyPr>
            <a:normAutofit fontScale="90000"/>
          </a:bodyPr>
          <a:lstStyle/>
          <a:p>
            <a:r>
              <a:rPr lang="en-US" dirty="0"/>
              <a:t>STRATEGY FOR STANDARD BENEFIT PLAN DESIGNS</a:t>
            </a:r>
          </a:p>
        </p:txBody>
      </p:sp>
      <p:sp>
        <p:nvSpPr>
          <p:cNvPr id="3" name="Text Placeholder 2"/>
          <p:cNvSpPr>
            <a:spLocks noGrp="1"/>
          </p:cNvSpPr>
          <p:nvPr>
            <p:ph type="body" sz="quarter" idx="13"/>
          </p:nvPr>
        </p:nvSpPr>
        <p:spPr>
          <a:xfrm>
            <a:off x="280800" y="876693"/>
            <a:ext cx="8634604" cy="5038332"/>
          </a:xfrm>
        </p:spPr>
        <p:txBody>
          <a:bodyPr>
            <a:noAutofit/>
          </a:bodyPr>
          <a:lstStyle/>
          <a:p>
            <a:pPr marL="0" indent="0">
              <a:spcAft>
                <a:spcPts val="450"/>
              </a:spcAft>
              <a:buNone/>
            </a:pPr>
            <a:r>
              <a:rPr lang="en-US" sz="1800" b="1" dirty="0">
                <a:solidFill>
                  <a:schemeClr val="tx1">
                    <a:lumMod val="65000"/>
                    <a:lumOff val="35000"/>
                  </a:schemeClr>
                </a:solidFill>
              </a:rPr>
              <a:t>Organizational Goal</a:t>
            </a:r>
          </a:p>
          <a:p>
            <a:pPr marL="0" indent="0">
              <a:buNone/>
            </a:pPr>
            <a:r>
              <a:rPr lang="en-US" sz="1800" dirty="0">
                <a:solidFill>
                  <a:schemeClr val="tx1">
                    <a:lumMod val="65000"/>
                    <a:lumOff val="35000"/>
                  </a:schemeClr>
                </a:solidFill>
              </a:rPr>
              <a:t>Covered California should have benefit designs that are standardized, promote access to care, and are easy for consumers to understand </a:t>
            </a:r>
            <a:r>
              <a:rPr lang="en-US" sz="1800" b="1" dirty="0">
                <a:solidFill>
                  <a:schemeClr val="tx1">
                    <a:lumMod val="65000"/>
                    <a:lumOff val="35000"/>
                  </a:schemeClr>
                </a:solidFill>
              </a:rPr>
              <a:t>= PATIENT-CENTERED</a:t>
            </a:r>
            <a:r>
              <a:rPr lang="en-US" sz="1800" dirty="0">
                <a:solidFill>
                  <a:schemeClr val="tx1">
                    <a:lumMod val="65000"/>
                    <a:lumOff val="35000"/>
                  </a:schemeClr>
                </a:solidFill>
              </a:rPr>
              <a:t>. </a:t>
            </a:r>
          </a:p>
          <a:p>
            <a:pPr marL="0" indent="0">
              <a:buNone/>
            </a:pPr>
            <a:endParaRPr lang="en-US" sz="1200" dirty="0">
              <a:solidFill>
                <a:srgbClr val="FF0000"/>
              </a:solidFill>
            </a:endParaRPr>
          </a:p>
          <a:p>
            <a:pPr marL="0" indent="0">
              <a:buNone/>
            </a:pPr>
            <a:endParaRPr lang="en-US" sz="1200" dirty="0">
              <a:solidFill>
                <a:srgbClr val="FF0000"/>
              </a:solidFill>
            </a:endParaRPr>
          </a:p>
          <a:p>
            <a:pPr marL="0" indent="0">
              <a:buNone/>
            </a:pPr>
            <a:endParaRPr lang="en-US" sz="1200" dirty="0">
              <a:solidFill>
                <a:srgbClr val="FF0000"/>
              </a:solidFill>
            </a:endParaRPr>
          </a:p>
          <a:p>
            <a:pPr marL="0" indent="0">
              <a:buNone/>
            </a:pPr>
            <a:endParaRPr lang="en-US" sz="825" dirty="0">
              <a:solidFill>
                <a:srgbClr val="FF0000"/>
              </a:solidFill>
            </a:endParaRPr>
          </a:p>
          <a:p>
            <a:pPr marL="0" indent="0">
              <a:spcAft>
                <a:spcPts val="450"/>
              </a:spcAft>
              <a:buNone/>
            </a:pPr>
            <a:r>
              <a:rPr lang="en-US" sz="1800" b="1" dirty="0">
                <a:solidFill>
                  <a:schemeClr val="tx1">
                    <a:lumMod val="65000"/>
                    <a:lumOff val="35000"/>
                  </a:schemeClr>
                </a:solidFill>
              </a:rPr>
              <a:t>Principles</a:t>
            </a:r>
          </a:p>
          <a:p>
            <a:pPr marL="307975" indent="-307975">
              <a:spcAft>
                <a:spcPts val="450"/>
              </a:spcAft>
            </a:pPr>
            <a:r>
              <a:rPr lang="en-US" sz="1800" dirty="0">
                <a:solidFill>
                  <a:schemeClr val="tx1">
                    <a:lumMod val="65000"/>
                    <a:lumOff val="35000"/>
                  </a:schemeClr>
                </a:solidFill>
              </a:rPr>
              <a:t>Multi-year progressive strategy with consideration for market dynamics: changes in benefits should be considered annually based on consumer experience related to access and cost</a:t>
            </a:r>
          </a:p>
          <a:p>
            <a:pPr marL="307975" indent="-307975">
              <a:spcAft>
                <a:spcPts val="450"/>
              </a:spcAft>
            </a:pPr>
            <a:r>
              <a:rPr lang="en-US" sz="1800" dirty="0">
                <a:solidFill>
                  <a:schemeClr val="tx1">
                    <a:lumMod val="65000"/>
                    <a:lumOff val="35000"/>
                  </a:schemeClr>
                </a:solidFill>
              </a:rPr>
              <a:t>Adhere to principles of value-based insurance design by considering value and cost of clinical services</a:t>
            </a:r>
          </a:p>
          <a:p>
            <a:pPr marL="307975" indent="-307975">
              <a:spcAft>
                <a:spcPts val="450"/>
              </a:spcAft>
            </a:pPr>
            <a:r>
              <a:rPr lang="en-US" sz="1800" dirty="0">
                <a:solidFill>
                  <a:schemeClr val="tx1">
                    <a:lumMod val="65000"/>
                    <a:lumOff val="35000"/>
                  </a:schemeClr>
                </a:solidFill>
              </a:rPr>
              <a:t>Set fixed copays as much as possible and utilize coinsurance for services with wide price variation to encourage members to shop for services</a:t>
            </a:r>
          </a:p>
          <a:p>
            <a:pPr marL="307975" indent="-307975">
              <a:spcAft>
                <a:spcPts val="450"/>
              </a:spcAft>
            </a:pPr>
            <a:r>
              <a:rPr lang="en-US" sz="1800" dirty="0">
                <a:solidFill>
                  <a:schemeClr val="tx1">
                    <a:lumMod val="65000"/>
                    <a:lumOff val="35000"/>
                  </a:schemeClr>
                </a:solidFill>
              </a:rPr>
              <a:t>Apply a stair-step approach for setting member cost shares for a service across each metal level, e.g. in 2019, a primary care visit is $40 in the Silver tier, $30 in Gold, $15 in Platinum</a:t>
            </a:r>
          </a:p>
          <a:p>
            <a:pPr marL="0" indent="0">
              <a:spcAft>
                <a:spcPts val="450"/>
              </a:spcAft>
              <a:buNone/>
            </a:pPr>
            <a:endParaRPr lang="en-US" sz="1200" dirty="0"/>
          </a:p>
        </p:txBody>
      </p:sp>
      <p:sp>
        <p:nvSpPr>
          <p:cNvPr id="4" name="Slide Number Placeholder 3"/>
          <p:cNvSpPr>
            <a:spLocks noGrp="1"/>
          </p:cNvSpPr>
          <p:nvPr>
            <p:ph type="sldNum" sz="quarter" idx="4"/>
          </p:nvPr>
        </p:nvSpPr>
        <p:spPr/>
        <p:txBody>
          <a:bodyPr/>
          <a:lstStyle/>
          <a:p>
            <a:fld id="{C8146628-1A01-9741-8A8B-916D51547CC7}" type="slidenum">
              <a:rPr lang="en-US" sz="1000" smtClean="0"/>
              <a:pPr/>
              <a:t>47</a:t>
            </a:fld>
            <a:endParaRPr lang="en-US" sz="1000" dirty="0"/>
          </a:p>
        </p:txBody>
      </p:sp>
      <p:graphicFrame>
        <p:nvGraphicFramePr>
          <p:cNvPr id="5" name="Diagram 4"/>
          <p:cNvGraphicFramePr/>
          <p:nvPr>
            <p:extLst>
              <p:ext uri="{D42A27DB-BD31-4B8C-83A1-F6EECF244321}">
                <p14:modId xmlns:p14="http://schemas.microsoft.com/office/powerpoint/2010/main" val="124774910"/>
              </p:ext>
            </p:extLst>
          </p:nvPr>
        </p:nvGraphicFramePr>
        <p:xfrm>
          <a:off x="1608443" y="2011238"/>
          <a:ext cx="5979318" cy="628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4961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D611D70-DD24-4154-B49F-1C7DEE226B20}"/>
              </a:ext>
            </a:extLst>
          </p:cNvPr>
          <p:cNvPicPr>
            <a:picLocks noChangeAspect="1"/>
          </p:cNvPicPr>
          <p:nvPr/>
        </p:nvPicPr>
        <p:blipFill>
          <a:blip r:embed="rId2"/>
          <a:stretch>
            <a:fillRect/>
          </a:stretch>
        </p:blipFill>
        <p:spPr>
          <a:xfrm>
            <a:off x="0" y="0"/>
            <a:ext cx="9144000" cy="6858000"/>
          </a:xfrm>
          <a:prstGeom prst="rect">
            <a:avLst/>
          </a:prstGeom>
        </p:spPr>
      </p:pic>
      <p:sp>
        <p:nvSpPr>
          <p:cNvPr id="4" name="Slide Number Placeholder 3">
            <a:extLst>
              <a:ext uri="{FF2B5EF4-FFF2-40B4-BE49-F238E27FC236}">
                <a16:creationId xmlns:a16="http://schemas.microsoft.com/office/drawing/2014/main" xmlns="" id="{EEFAF887-423E-4678-844E-934447E9E601}"/>
              </a:ext>
            </a:extLst>
          </p:cNvPr>
          <p:cNvSpPr>
            <a:spLocks noGrp="1"/>
          </p:cNvSpPr>
          <p:nvPr>
            <p:ph type="sldNum" sz="quarter" idx="4"/>
          </p:nvPr>
        </p:nvSpPr>
        <p:spPr/>
        <p:txBody>
          <a:bodyPr/>
          <a:lstStyle/>
          <a:p>
            <a:fld id="{C8146628-1A01-9741-8A8B-916D51547CC7}" type="slidenum">
              <a:rPr lang="en-US" sz="1000" smtClean="0"/>
              <a:pPr/>
              <a:t>48</a:t>
            </a:fld>
            <a:endParaRPr lang="en-US" sz="1000" dirty="0"/>
          </a:p>
        </p:txBody>
      </p:sp>
    </p:spTree>
    <p:extLst>
      <p:ext uri="{BB962C8B-B14F-4D97-AF65-F5344CB8AC3E}">
        <p14:creationId xmlns:p14="http://schemas.microsoft.com/office/powerpoint/2010/main" val="38645408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13E1CE-ED9E-462B-9B79-611F8EEE3A6B}"/>
              </a:ext>
            </a:extLst>
          </p:cNvPr>
          <p:cNvSpPr>
            <a:spLocks noGrp="1"/>
          </p:cNvSpPr>
          <p:nvPr>
            <p:ph type="title"/>
          </p:nvPr>
        </p:nvSpPr>
        <p:spPr/>
        <p:txBody>
          <a:bodyPr/>
          <a:lstStyle/>
          <a:p>
            <a:r>
              <a:rPr lang="en-US" dirty="0"/>
              <a:t>IMPACT OF STANDARDIZED BENEFITS</a:t>
            </a:r>
          </a:p>
        </p:txBody>
      </p:sp>
      <p:sp>
        <p:nvSpPr>
          <p:cNvPr id="3" name="Text Placeholder 2">
            <a:extLst>
              <a:ext uri="{FF2B5EF4-FFF2-40B4-BE49-F238E27FC236}">
                <a16:creationId xmlns:a16="http://schemas.microsoft.com/office/drawing/2014/main" xmlns="" id="{759B930F-1212-4DC9-B5F8-40D5CF7F7FCB}"/>
              </a:ext>
            </a:extLst>
          </p:cNvPr>
          <p:cNvSpPr>
            <a:spLocks noGrp="1"/>
          </p:cNvSpPr>
          <p:nvPr>
            <p:ph type="body" sz="quarter" idx="13"/>
          </p:nvPr>
        </p:nvSpPr>
        <p:spPr>
          <a:xfrm>
            <a:off x="228602" y="1026153"/>
            <a:ext cx="8686803" cy="5128401"/>
          </a:xfrm>
        </p:spPr>
        <p:txBody>
          <a:bodyPr/>
          <a:lstStyle/>
          <a:p>
            <a:pPr>
              <a:spcBef>
                <a:spcPts val="1200"/>
              </a:spcBef>
            </a:pPr>
            <a:r>
              <a:rPr lang="en-US" sz="2000" b="1" dirty="0"/>
              <a:t>Market Impact of SBPDs</a:t>
            </a:r>
          </a:p>
          <a:p>
            <a:pPr marL="285750" indent="-285750">
              <a:spcBef>
                <a:spcPts val="1200"/>
              </a:spcBef>
              <a:buFont typeface="Arial" panose="020B0604020202020204" pitchFamily="34" charset="0"/>
              <a:buChar char="•"/>
            </a:pPr>
            <a:r>
              <a:rPr lang="en-US" sz="2000" dirty="0"/>
              <a:t>Streamlines evaluation of health plan bids (i.e. simplifies review of complex rate filings and provides clarity of what drives premium differences).</a:t>
            </a:r>
          </a:p>
          <a:p>
            <a:pPr marL="285750" indent="-285750">
              <a:spcBef>
                <a:spcPts val="1200"/>
              </a:spcBef>
              <a:buFont typeface="Arial" panose="020B0604020202020204" pitchFamily="34" charset="0"/>
              <a:buChar char="•"/>
            </a:pPr>
            <a:r>
              <a:rPr lang="en-US" sz="2000" dirty="0"/>
              <a:t>Potentially contribute to a better risk mix, i.e. patient-centered designs do not have high deductibles on most services and thus deductibles are rarely an impediment to getting needed routine care.</a:t>
            </a:r>
          </a:p>
          <a:p>
            <a:pPr marL="285750" indent="-285750">
              <a:spcBef>
                <a:spcPts val="1200"/>
              </a:spcBef>
              <a:buFont typeface="Arial" panose="020B0604020202020204" pitchFamily="34" charset="0"/>
              <a:buChar char="•"/>
            </a:pPr>
            <a:r>
              <a:rPr lang="en-US" sz="2000" dirty="0"/>
              <a:t>Potential driver of enrollment (easier for consumers to understand products)</a:t>
            </a:r>
          </a:p>
          <a:p>
            <a:endParaRPr lang="en-US" dirty="0"/>
          </a:p>
        </p:txBody>
      </p:sp>
      <p:sp>
        <p:nvSpPr>
          <p:cNvPr id="4" name="Slide Number Placeholder 3">
            <a:extLst>
              <a:ext uri="{FF2B5EF4-FFF2-40B4-BE49-F238E27FC236}">
                <a16:creationId xmlns:a16="http://schemas.microsoft.com/office/drawing/2014/main" xmlns="" id="{6DD66EE1-68A9-4197-B07E-AE8916CAFCF6}"/>
              </a:ext>
            </a:extLst>
          </p:cNvPr>
          <p:cNvSpPr>
            <a:spLocks noGrp="1"/>
          </p:cNvSpPr>
          <p:nvPr>
            <p:ph type="sldNum" sz="quarter" idx="4"/>
          </p:nvPr>
        </p:nvSpPr>
        <p:spPr/>
        <p:txBody>
          <a:bodyPr/>
          <a:lstStyle/>
          <a:p>
            <a:fld id="{C8146628-1A01-9741-8A8B-916D51547CC7}" type="slidenum">
              <a:rPr lang="en-US" sz="1000" smtClean="0"/>
              <a:pPr/>
              <a:t>49</a:t>
            </a:fld>
            <a:endParaRPr lang="en-US" sz="1000" dirty="0"/>
          </a:p>
        </p:txBody>
      </p:sp>
    </p:spTree>
    <p:extLst>
      <p:ext uri="{BB962C8B-B14F-4D97-AF65-F5344CB8AC3E}">
        <p14:creationId xmlns:p14="http://schemas.microsoft.com/office/powerpoint/2010/main" val="600545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the Milbank Memorial Fund</a:t>
            </a:r>
            <a:endParaRPr lang="en-US" dirty="0"/>
          </a:p>
        </p:txBody>
      </p:sp>
      <p:sp>
        <p:nvSpPr>
          <p:cNvPr id="3" name="Content Placeholder 2"/>
          <p:cNvSpPr>
            <a:spLocks noGrp="1"/>
          </p:cNvSpPr>
          <p:nvPr>
            <p:ph idx="1"/>
          </p:nvPr>
        </p:nvSpPr>
        <p:spPr/>
        <p:txBody>
          <a:bodyPr>
            <a:normAutofit/>
          </a:bodyPr>
          <a:lstStyle/>
          <a:p>
            <a:pPr marL="0" indent="0">
              <a:buNone/>
            </a:pPr>
            <a:endParaRPr lang="en-US" sz="1800" dirty="0"/>
          </a:p>
          <a:p>
            <a:pPr marL="0" indent="0">
              <a:buNone/>
            </a:pPr>
            <a:r>
              <a:rPr lang="en-US" sz="1800" dirty="0"/>
              <a:t>The Milbank Memorial Fund is an endowed operating foundation that works to improve the health of populations by connecting leaders and decision makers with the best available evidence and experience. Founded in 1905, the Fund engages in nonpartisan analysis, collaboration, and communication on significant issues in health policy. It does this work by publishing high-quality, evidence-based reports, books, and </a:t>
            </a:r>
            <a:r>
              <a:rPr lang="en-US" sz="1800" i="1" dirty="0"/>
              <a:t>The Milbank Quarterly,</a:t>
            </a:r>
            <a:r>
              <a:rPr lang="en-US" sz="1800" dirty="0"/>
              <a:t> a peer-reviewed journal of population health and health policy; convening state health policy decision makers on issues they identify as important to population health; and building communities of health policymakers to enhance their effectiveness. </a:t>
            </a:r>
          </a:p>
        </p:txBody>
      </p:sp>
      <p:sp>
        <p:nvSpPr>
          <p:cNvPr id="6" name="Date Placeholder 2"/>
          <p:cNvSpPr>
            <a:spLocks noGrp="1"/>
          </p:cNvSpPr>
          <p:nvPr>
            <p:ph type="dt" sz="half" idx="10"/>
          </p:nvPr>
        </p:nvSpPr>
        <p:spPr>
          <a:xfrm>
            <a:off x="693634" y="6491177"/>
            <a:ext cx="5876867" cy="273844"/>
          </a:xfrm>
          <a:prstGeom prst="rect">
            <a:avLst/>
          </a:prstGeom>
        </p:spPr>
        <p:txBody>
          <a:bodyPr/>
          <a:lstStyle/>
          <a:p>
            <a:r>
              <a:rPr lang="en-US" sz="1350" dirty="0">
                <a:solidFill>
                  <a:srgbClr val="FFFFFF"/>
                </a:solidFill>
              </a:rPr>
              <a:t> www.milbank.org                         </a:t>
            </a:r>
            <a:r>
              <a:rPr lang="en-US" sz="1350" dirty="0" smtClean="0">
                <a:solidFill>
                  <a:srgbClr val="FFFFFF"/>
                </a:solidFill>
              </a:rPr>
              <a:t>			@</a:t>
            </a:r>
            <a:r>
              <a:rPr lang="en-US" sz="1350" dirty="0" err="1">
                <a:solidFill>
                  <a:srgbClr val="FFFFFF"/>
                </a:solidFill>
              </a:rPr>
              <a:t>MilbankFund</a:t>
            </a:r>
            <a:endParaRPr lang="en-US" sz="1350" dirty="0">
              <a:solidFill>
                <a:srgbClr val="FFFFFF"/>
              </a:solidFill>
            </a:endParaRPr>
          </a:p>
          <a:p>
            <a:endParaRPr lang="en-US" sz="1350" dirty="0">
              <a:solidFill>
                <a:srgbClr val="FFFFFF"/>
              </a:solidFill>
            </a:endParaRPr>
          </a:p>
        </p:txBody>
      </p:sp>
    </p:spTree>
    <p:extLst>
      <p:ext uri="{BB962C8B-B14F-4D97-AF65-F5344CB8AC3E}">
        <p14:creationId xmlns:p14="http://schemas.microsoft.com/office/powerpoint/2010/main" val="17810240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13E1CE-ED9E-462B-9B79-611F8EEE3A6B}"/>
              </a:ext>
            </a:extLst>
          </p:cNvPr>
          <p:cNvSpPr>
            <a:spLocks noGrp="1"/>
          </p:cNvSpPr>
          <p:nvPr>
            <p:ph type="title"/>
          </p:nvPr>
        </p:nvSpPr>
        <p:spPr/>
        <p:txBody>
          <a:bodyPr/>
          <a:lstStyle/>
          <a:p>
            <a:r>
              <a:rPr lang="en-US" dirty="0"/>
              <a:t>IMPACT OF STANDARDIZED BENEFITS (CONT.)</a:t>
            </a:r>
          </a:p>
        </p:txBody>
      </p:sp>
      <p:sp>
        <p:nvSpPr>
          <p:cNvPr id="3" name="Text Placeholder 2">
            <a:extLst>
              <a:ext uri="{FF2B5EF4-FFF2-40B4-BE49-F238E27FC236}">
                <a16:creationId xmlns:a16="http://schemas.microsoft.com/office/drawing/2014/main" xmlns="" id="{759B930F-1212-4DC9-B5F8-40D5CF7F7FCB}"/>
              </a:ext>
            </a:extLst>
          </p:cNvPr>
          <p:cNvSpPr>
            <a:spLocks noGrp="1"/>
          </p:cNvSpPr>
          <p:nvPr>
            <p:ph type="body" sz="quarter" idx="13"/>
          </p:nvPr>
        </p:nvSpPr>
        <p:spPr>
          <a:xfrm>
            <a:off x="228603" y="1036231"/>
            <a:ext cx="8687108" cy="5118324"/>
          </a:xfrm>
        </p:spPr>
        <p:txBody>
          <a:bodyPr/>
          <a:lstStyle/>
          <a:p>
            <a:pPr>
              <a:spcBef>
                <a:spcPts val="1200"/>
              </a:spcBef>
            </a:pPr>
            <a:r>
              <a:rPr lang="en-US" sz="2000" b="1" dirty="0"/>
              <a:t>Consumer Impact of SBPDs</a:t>
            </a:r>
          </a:p>
          <a:p>
            <a:pPr marL="285750" indent="-285750">
              <a:spcBef>
                <a:spcPts val="1200"/>
              </a:spcBef>
              <a:buFont typeface="Arial" panose="020B0604020202020204" pitchFamily="34" charset="0"/>
              <a:buChar char="•"/>
            </a:pPr>
            <a:r>
              <a:rPr lang="en-US" sz="2000" dirty="0"/>
              <a:t>Lower exposure to deductibles and other cost-sharing compared to consumers in other states</a:t>
            </a:r>
            <a:r>
              <a:rPr lang="en-US" sz="2000" baseline="30000" dirty="0"/>
              <a:t>3</a:t>
            </a:r>
          </a:p>
          <a:p>
            <a:pPr marL="285750" indent="-285750">
              <a:spcBef>
                <a:spcPts val="1200"/>
              </a:spcBef>
              <a:buFont typeface="Arial" panose="020B0604020202020204" pitchFamily="34" charset="0"/>
              <a:buChar char="•"/>
            </a:pPr>
            <a:r>
              <a:rPr lang="en-US" sz="2000" dirty="0"/>
              <a:t>Consumers choosing the right plan for their health needs (risk scores are higher for individuals enrolled in plans with higher actuarial value)</a:t>
            </a:r>
            <a:r>
              <a:rPr lang="en-US" sz="2000" baseline="30000" dirty="0"/>
              <a:t>4</a:t>
            </a:r>
          </a:p>
          <a:p>
            <a:pPr marL="285750" indent="-285750">
              <a:spcBef>
                <a:spcPts val="1200"/>
              </a:spcBef>
              <a:buFont typeface="Arial" panose="020B0604020202020204" pitchFamily="34" charset="0"/>
              <a:buChar char="•"/>
            </a:pPr>
            <a:r>
              <a:rPr lang="en-US" sz="2000" dirty="0"/>
              <a:t>Improved customer satisfaction</a:t>
            </a:r>
            <a:r>
              <a:rPr lang="en-US" sz="2000" baseline="30000" dirty="0"/>
              <a:t>5</a:t>
            </a:r>
          </a:p>
          <a:p>
            <a:pPr marL="285750" indent="-285750">
              <a:spcBef>
                <a:spcPts val="1200"/>
              </a:spcBef>
              <a:buFont typeface="Arial" panose="020B0604020202020204" pitchFamily="34" charset="0"/>
              <a:buChar char="•"/>
            </a:pPr>
            <a:r>
              <a:rPr lang="en-US" sz="2000" dirty="0"/>
              <a:t>Consumers in all plan tiers see value by having the opportunity to get some services (e.g., PCP services) without high deductibles</a:t>
            </a:r>
          </a:p>
        </p:txBody>
      </p:sp>
      <p:sp>
        <p:nvSpPr>
          <p:cNvPr id="4" name="Slide Number Placeholder 3">
            <a:extLst>
              <a:ext uri="{FF2B5EF4-FFF2-40B4-BE49-F238E27FC236}">
                <a16:creationId xmlns:a16="http://schemas.microsoft.com/office/drawing/2014/main" xmlns="" id="{6DD66EE1-68A9-4197-B07E-AE8916CAFCF6}"/>
              </a:ext>
            </a:extLst>
          </p:cNvPr>
          <p:cNvSpPr>
            <a:spLocks noGrp="1"/>
          </p:cNvSpPr>
          <p:nvPr>
            <p:ph type="sldNum" sz="quarter" idx="4"/>
          </p:nvPr>
        </p:nvSpPr>
        <p:spPr/>
        <p:txBody>
          <a:bodyPr/>
          <a:lstStyle/>
          <a:p>
            <a:fld id="{C8146628-1A01-9741-8A8B-916D51547CC7}" type="slidenum">
              <a:rPr lang="en-US" sz="1000" smtClean="0"/>
              <a:pPr/>
              <a:t>50</a:t>
            </a:fld>
            <a:endParaRPr lang="en-US" sz="1000" dirty="0"/>
          </a:p>
        </p:txBody>
      </p:sp>
      <p:sp>
        <p:nvSpPr>
          <p:cNvPr id="5" name="TextBox 4">
            <a:extLst>
              <a:ext uri="{FF2B5EF4-FFF2-40B4-BE49-F238E27FC236}">
                <a16:creationId xmlns:a16="http://schemas.microsoft.com/office/drawing/2014/main" xmlns="" id="{BBF8768F-8B7D-42B8-8C25-C63012314A70}"/>
              </a:ext>
            </a:extLst>
          </p:cNvPr>
          <p:cNvSpPr txBox="1"/>
          <p:nvPr/>
        </p:nvSpPr>
        <p:spPr>
          <a:xfrm>
            <a:off x="228289" y="5231225"/>
            <a:ext cx="8788135" cy="923330"/>
          </a:xfrm>
          <a:prstGeom prst="rect">
            <a:avLst/>
          </a:prstGeom>
          <a:solidFill>
            <a:schemeClr val="bg1"/>
          </a:solidFill>
        </p:spPr>
        <p:txBody>
          <a:bodyPr wrap="square" rtlCol="0">
            <a:spAutoFit/>
          </a:bodyPr>
          <a:lstStyle/>
          <a:p>
            <a:r>
              <a:rPr lang="en-US" sz="900" baseline="30000" dirty="0">
                <a:solidFill>
                  <a:srgbClr val="554D56"/>
                </a:solidFill>
              </a:rPr>
              <a:t>3</a:t>
            </a:r>
            <a:r>
              <a:rPr lang="en-US" sz="900" dirty="0">
                <a:solidFill>
                  <a:srgbClr val="554D56"/>
                </a:solidFill>
              </a:rPr>
              <a:t>Covered California, “Delivering on the Promise of the Affordable Care Act,” </a:t>
            </a:r>
            <a:r>
              <a:rPr lang="en-US" sz="900" dirty="0">
                <a:hlinkClick r:id="rId3"/>
              </a:rPr>
              <a:t>https://nashp.org/wp-content/uploads/2015/07/7-17-15-CoveredCA-Delivering-on-the-Promise-of-the-ACA.pdf</a:t>
            </a:r>
            <a:r>
              <a:rPr lang="en-US" sz="900" dirty="0"/>
              <a:t> </a:t>
            </a:r>
          </a:p>
          <a:p>
            <a:r>
              <a:rPr lang="en-US" sz="900" baseline="30000" dirty="0">
                <a:solidFill>
                  <a:srgbClr val="554D56"/>
                </a:solidFill>
              </a:rPr>
              <a:t>4</a:t>
            </a:r>
            <a:r>
              <a:rPr lang="en-US" sz="900" dirty="0">
                <a:solidFill>
                  <a:srgbClr val="554D56"/>
                </a:solidFill>
              </a:rPr>
              <a:t>Covered California, “Covered California Continues to Attract Sufficient Enrollment and a Good Risk Mix Necessary for Marketplace Sustainability,” </a:t>
            </a:r>
            <a:r>
              <a:rPr lang="en-US" sz="900" dirty="0">
                <a:hlinkClick r:id="rId4"/>
              </a:rPr>
              <a:t>https://hbex.coveredca.com/data-research/library/CoveredCA_Sufficient_Enrollment_Good_Risk_Mix.pdf</a:t>
            </a:r>
            <a:r>
              <a:rPr lang="en-US" sz="900" dirty="0"/>
              <a:t> </a:t>
            </a:r>
          </a:p>
          <a:p>
            <a:r>
              <a:rPr lang="en-US" sz="900" baseline="30000" dirty="0">
                <a:solidFill>
                  <a:srgbClr val="554D56"/>
                </a:solidFill>
              </a:rPr>
              <a:t>5</a:t>
            </a:r>
            <a:r>
              <a:rPr lang="en-US" sz="900" dirty="0">
                <a:solidFill>
                  <a:srgbClr val="554D56"/>
                </a:solidFill>
              </a:rPr>
              <a:t>Covered California, “New Data Show How Covered California Spurs Competition Among Health Insurance Companies,” </a:t>
            </a:r>
            <a:r>
              <a:rPr lang="en-US" sz="900" dirty="0">
                <a:hlinkClick r:id="rId5"/>
              </a:rPr>
              <a:t>https://www.coveredca.com/newsroom/news-releases/2016/02/17/New-Data-Show-How-Covered-California-Spurs-Competition-Among-Health-Insurance-Companies/</a:t>
            </a:r>
            <a:r>
              <a:rPr lang="en-US" sz="900" dirty="0"/>
              <a:t> </a:t>
            </a:r>
          </a:p>
        </p:txBody>
      </p:sp>
    </p:spTree>
    <p:extLst>
      <p:ext uri="{BB962C8B-B14F-4D97-AF65-F5344CB8AC3E}">
        <p14:creationId xmlns:p14="http://schemas.microsoft.com/office/powerpoint/2010/main" val="38395455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F0E92C-9B84-4EBF-B0AA-C83D05FDB852}"/>
              </a:ext>
            </a:extLst>
          </p:cNvPr>
          <p:cNvSpPr>
            <a:spLocks noGrp="1"/>
          </p:cNvSpPr>
          <p:nvPr>
            <p:ph type="title"/>
          </p:nvPr>
        </p:nvSpPr>
        <p:spPr/>
        <p:txBody>
          <a:bodyPr/>
          <a:lstStyle/>
          <a:p>
            <a:r>
              <a:rPr lang="en-US" dirty="0"/>
              <a:t>IMPACT OF STANDARDIZED BENEFITS (CONT.)</a:t>
            </a:r>
          </a:p>
        </p:txBody>
      </p:sp>
      <p:sp>
        <p:nvSpPr>
          <p:cNvPr id="4" name="Slide Number Placeholder 3">
            <a:extLst>
              <a:ext uri="{FF2B5EF4-FFF2-40B4-BE49-F238E27FC236}">
                <a16:creationId xmlns:a16="http://schemas.microsoft.com/office/drawing/2014/main" xmlns="" id="{BE19423C-96EE-4102-BEBD-A7117B3740E5}"/>
              </a:ext>
            </a:extLst>
          </p:cNvPr>
          <p:cNvSpPr>
            <a:spLocks noGrp="1"/>
          </p:cNvSpPr>
          <p:nvPr>
            <p:ph type="sldNum" sz="quarter" idx="4"/>
          </p:nvPr>
        </p:nvSpPr>
        <p:spPr/>
        <p:txBody>
          <a:bodyPr/>
          <a:lstStyle/>
          <a:p>
            <a:fld id="{C8146628-1A01-9741-8A8B-916D51547CC7}" type="slidenum">
              <a:rPr lang="en-US" sz="1000" smtClean="0"/>
              <a:pPr/>
              <a:t>51</a:t>
            </a:fld>
            <a:endParaRPr lang="en-US" sz="1000" dirty="0"/>
          </a:p>
        </p:txBody>
      </p:sp>
      <p:pic>
        <p:nvPicPr>
          <p:cNvPr id="5" name="Picture 4">
            <a:extLst>
              <a:ext uri="{FF2B5EF4-FFF2-40B4-BE49-F238E27FC236}">
                <a16:creationId xmlns:a16="http://schemas.microsoft.com/office/drawing/2014/main" xmlns="" id="{47FBC3FB-1242-45ED-86F1-B89F088C9DDF}"/>
              </a:ext>
            </a:extLst>
          </p:cNvPr>
          <p:cNvPicPr>
            <a:picLocks noChangeAspect="1"/>
          </p:cNvPicPr>
          <p:nvPr/>
        </p:nvPicPr>
        <p:blipFill>
          <a:blip r:embed="rId3"/>
          <a:stretch>
            <a:fillRect/>
          </a:stretch>
        </p:blipFill>
        <p:spPr>
          <a:xfrm>
            <a:off x="76199" y="1253831"/>
            <a:ext cx="8991600" cy="4419600"/>
          </a:xfrm>
          <a:prstGeom prst="rect">
            <a:avLst/>
          </a:prstGeom>
        </p:spPr>
      </p:pic>
      <p:sp>
        <p:nvSpPr>
          <p:cNvPr id="6" name="TextBox 5">
            <a:extLst>
              <a:ext uri="{FF2B5EF4-FFF2-40B4-BE49-F238E27FC236}">
                <a16:creationId xmlns:a16="http://schemas.microsoft.com/office/drawing/2014/main" xmlns="" id="{018018AA-9D44-4A8A-AF1E-40E0BE0A4695}"/>
              </a:ext>
            </a:extLst>
          </p:cNvPr>
          <p:cNvSpPr txBox="1"/>
          <p:nvPr/>
        </p:nvSpPr>
        <p:spPr>
          <a:xfrm>
            <a:off x="1661473" y="884499"/>
            <a:ext cx="5587739" cy="369332"/>
          </a:xfrm>
          <a:prstGeom prst="rect">
            <a:avLst/>
          </a:prstGeom>
          <a:noFill/>
        </p:spPr>
        <p:txBody>
          <a:bodyPr wrap="square" rtlCol="0">
            <a:spAutoFit/>
          </a:bodyPr>
          <a:lstStyle/>
          <a:p>
            <a:pPr algn="ctr"/>
            <a:r>
              <a:rPr lang="en-US" b="1" dirty="0">
                <a:solidFill>
                  <a:srgbClr val="554D56"/>
                </a:solidFill>
                <a:latin typeface="Arial" panose="020B0604020202020204" pitchFamily="34" charset="0"/>
                <a:cs typeface="Arial" panose="020B0604020202020204" pitchFamily="34" charset="0"/>
              </a:rPr>
              <a:t>A Tale of Three Cities</a:t>
            </a:r>
          </a:p>
        </p:txBody>
      </p:sp>
    </p:spTree>
    <p:extLst>
      <p:ext uri="{BB962C8B-B14F-4D97-AF65-F5344CB8AC3E}">
        <p14:creationId xmlns:p14="http://schemas.microsoft.com/office/powerpoint/2010/main" val="8721522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F0E92C-9B84-4EBF-B0AA-C83D05FDB852}"/>
              </a:ext>
            </a:extLst>
          </p:cNvPr>
          <p:cNvSpPr>
            <a:spLocks noGrp="1"/>
          </p:cNvSpPr>
          <p:nvPr>
            <p:ph type="title"/>
          </p:nvPr>
        </p:nvSpPr>
        <p:spPr/>
        <p:txBody>
          <a:bodyPr/>
          <a:lstStyle/>
          <a:p>
            <a:r>
              <a:rPr lang="en-US" dirty="0"/>
              <a:t>IMPACT OF STANDARDIZED BENEFITS (CONT.)</a:t>
            </a:r>
          </a:p>
        </p:txBody>
      </p:sp>
      <p:sp>
        <p:nvSpPr>
          <p:cNvPr id="4" name="Slide Number Placeholder 3">
            <a:extLst>
              <a:ext uri="{FF2B5EF4-FFF2-40B4-BE49-F238E27FC236}">
                <a16:creationId xmlns:a16="http://schemas.microsoft.com/office/drawing/2014/main" xmlns="" id="{BE19423C-96EE-4102-BEBD-A7117B3740E5}"/>
              </a:ext>
            </a:extLst>
          </p:cNvPr>
          <p:cNvSpPr>
            <a:spLocks noGrp="1"/>
          </p:cNvSpPr>
          <p:nvPr>
            <p:ph type="sldNum" sz="quarter" idx="4"/>
          </p:nvPr>
        </p:nvSpPr>
        <p:spPr/>
        <p:txBody>
          <a:bodyPr/>
          <a:lstStyle/>
          <a:p>
            <a:fld id="{C8146628-1A01-9741-8A8B-916D51547CC7}" type="slidenum">
              <a:rPr lang="en-US" sz="1000" smtClean="0"/>
              <a:pPr/>
              <a:t>52</a:t>
            </a:fld>
            <a:endParaRPr lang="en-US" sz="1000" dirty="0"/>
          </a:p>
        </p:txBody>
      </p:sp>
      <p:pic>
        <p:nvPicPr>
          <p:cNvPr id="3" name="Picture 2">
            <a:extLst>
              <a:ext uri="{FF2B5EF4-FFF2-40B4-BE49-F238E27FC236}">
                <a16:creationId xmlns:a16="http://schemas.microsoft.com/office/drawing/2014/main" xmlns="" id="{3B2AF673-4E65-4BDF-8C90-7439CB7F5CD7}"/>
              </a:ext>
            </a:extLst>
          </p:cNvPr>
          <p:cNvPicPr>
            <a:picLocks noChangeAspect="1"/>
          </p:cNvPicPr>
          <p:nvPr/>
        </p:nvPicPr>
        <p:blipFill>
          <a:blip r:embed="rId3"/>
          <a:stretch>
            <a:fillRect/>
          </a:stretch>
        </p:blipFill>
        <p:spPr>
          <a:xfrm>
            <a:off x="1833559" y="2930626"/>
            <a:ext cx="5476875" cy="2771775"/>
          </a:xfrm>
          <a:prstGeom prst="rect">
            <a:avLst/>
          </a:prstGeom>
        </p:spPr>
      </p:pic>
      <p:sp>
        <p:nvSpPr>
          <p:cNvPr id="7" name="Rectangle 6">
            <a:extLst>
              <a:ext uri="{FF2B5EF4-FFF2-40B4-BE49-F238E27FC236}">
                <a16:creationId xmlns:a16="http://schemas.microsoft.com/office/drawing/2014/main" xmlns="" id="{EC2A0FDD-4286-4D88-A910-00EA89AC8353}"/>
              </a:ext>
            </a:extLst>
          </p:cNvPr>
          <p:cNvSpPr/>
          <p:nvPr/>
        </p:nvSpPr>
        <p:spPr>
          <a:xfrm>
            <a:off x="114296" y="5781569"/>
            <a:ext cx="8915402" cy="461665"/>
          </a:xfrm>
          <a:prstGeom prst="rect">
            <a:avLst/>
          </a:prstGeom>
        </p:spPr>
        <p:txBody>
          <a:bodyPr wrap="square">
            <a:spAutoFit/>
          </a:bodyPr>
          <a:lstStyle/>
          <a:p>
            <a:r>
              <a:rPr lang="en-US" sz="1200" dirty="0">
                <a:solidFill>
                  <a:srgbClr val="554D56"/>
                </a:solidFill>
                <a:latin typeface="Arial" panose="020B0604020202020204" pitchFamily="34" charset="0"/>
                <a:cs typeface="Arial" panose="020B0604020202020204" pitchFamily="34" charset="0"/>
              </a:rPr>
              <a:t>For full report, see “Covered California Continues to Attract Sufficient Enrollment and a Good Risk Mix Necessary for Marketplace Sustainability,” </a:t>
            </a:r>
            <a:r>
              <a:rPr lang="en-US" sz="1200" dirty="0">
                <a:latin typeface="Arial" panose="020B0604020202020204" pitchFamily="34" charset="0"/>
                <a:cs typeface="Arial" panose="020B0604020202020204" pitchFamily="34" charset="0"/>
                <a:hlinkClick r:id="rId4"/>
              </a:rPr>
              <a:t>https://hbex.coveredca.com/data-research/library/CoveredCA_Sufficient_Enrollment_Good_Risk_Mix.pdf</a:t>
            </a:r>
            <a:r>
              <a:rPr lang="en-US" sz="1200" dirty="0">
                <a:latin typeface="Arial" panose="020B0604020202020204" pitchFamily="34" charset="0"/>
                <a:cs typeface="Arial" panose="020B0604020202020204" pitchFamily="34" charset="0"/>
              </a:rPr>
              <a:t> </a:t>
            </a:r>
          </a:p>
        </p:txBody>
      </p:sp>
      <p:sp>
        <p:nvSpPr>
          <p:cNvPr id="8" name="TextBox 7">
            <a:extLst>
              <a:ext uri="{FF2B5EF4-FFF2-40B4-BE49-F238E27FC236}">
                <a16:creationId xmlns:a16="http://schemas.microsoft.com/office/drawing/2014/main" xmlns="" id="{3C2DE92E-5B2C-42E2-A0C8-80E89D30D0EC}"/>
              </a:ext>
            </a:extLst>
          </p:cNvPr>
          <p:cNvSpPr txBox="1"/>
          <p:nvPr/>
        </p:nvSpPr>
        <p:spPr>
          <a:xfrm>
            <a:off x="228598" y="820133"/>
            <a:ext cx="8686800" cy="2031325"/>
          </a:xfrm>
          <a:prstGeom prst="rect">
            <a:avLst/>
          </a:prstGeom>
          <a:noFill/>
        </p:spPr>
        <p:txBody>
          <a:bodyPr wrap="square" rtlCol="0">
            <a:spAutoFit/>
          </a:bodyPr>
          <a:lstStyle/>
          <a:p>
            <a:r>
              <a:rPr lang="en-US" dirty="0">
                <a:solidFill>
                  <a:srgbClr val="554D56"/>
                </a:solidFill>
                <a:latin typeface="Arial" panose="020B0604020202020204" pitchFamily="34" charset="0"/>
                <a:cs typeface="Arial" panose="020B0604020202020204" pitchFamily="34" charset="0"/>
              </a:rPr>
              <a:t>For both the 2016 and 2017 enrollment cohorts, Figure 3 shows that mean risk scores increased as plan actuarial value increased. </a:t>
            </a:r>
          </a:p>
          <a:p>
            <a:pPr marL="285750" indent="-285750">
              <a:buFont typeface="Arial" panose="020B0604020202020204" pitchFamily="34" charset="0"/>
              <a:buChar char="•"/>
            </a:pPr>
            <a:r>
              <a:rPr lang="en-US" dirty="0">
                <a:solidFill>
                  <a:srgbClr val="554D56"/>
                </a:solidFill>
                <a:latin typeface="Arial" panose="020B0604020202020204" pitchFamily="34" charset="0"/>
                <a:cs typeface="Arial" panose="020B0604020202020204" pitchFamily="34" charset="0"/>
              </a:rPr>
              <a:t>Consumers are selecting a plan metal tier that provides financial coverage for their expected health care needs. </a:t>
            </a:r>
          </a:p>
          <a:p>
            <a:pPr marL="285750" indent="-285750">
              <a:buFont typeface="Arial" panose="020B0604020202020204" pitchFamily="34" charset="0"/>
              <a:buChar char="•"/>
            </a:pPr>
            <a:r>
              <a:rPr lang="en-US" dirty="0">
                <a:solidFill>
                  <a:srgbClr val="554D56"/>
                </a:solidFill>
                <a:latin typeface="Arial" panose="020B0604020202020204" pitchFamily="34" charset="0"/>
                <a:cs typeface="Arial" panose="020B0604020202020204" pitchFamily="34" charset="0"/>
              </a:rPr>
              <a:t>In 2017, mean risk score by metal tier is lowest (0.58) for those enrolled in minimum coverage plans (“catastrophic” plans) and highest (1.60) for those enrolled in Platinum plans.</a:t>
            </a:r>
          </a:p>
        </p:txBody>
      </p:sp>
      <p:pic>
        <p:nvPicPr>
          <p:cNvPr id="5" name="Picture 4">
            <a:extLst>
              <a:ext uri="{FF2B5EF4-FFF2-40B4-BE49-F238E27FC236}">
                <a16:creationId xmlns:a16="http://schemas.microsoft.com/office/drawing/2014/main" xmlns="" id="{71E5BD2B-670B-474C-93CD-217A16A0DC51}"/>
              </a:ext>
            </a:extLst>
          </p:cNvPr>
          <p:cNvPicPr>
            <a:picLocks noChangeAspect="1"/>
          </p:cNvPicPr>
          <p:nvPr/>
        </p:nvPicPr>
        <p:blipFill>
          <a:blip r:embed="rId5"/>
          <a:stretch>
            <a:fillRect/>
          </a:stretch>
        </p:blipFill>
        <p:spPr>
          <a:xfrm>
            <a:off x="1494197" y="3695307"/>
            <a:ext cx="1819275" cy="457200"/>
          </a:xfrm>
          <a:prstGeom prst="rect">
            <a:avLst/>
          </a:prstGeom>
        </p:spPr>
      </p:pic>
    </p:spTree>
    <p:extLst>
      <p:ext uri="{BB962C8B-B14F-4D97-AF65-F5344CB8AC3E}">
        <p14:creationId xmlns:p14="http://schemas.microsoft.com/office/powerpoint/2010/main" val="26250106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A9414A-4094-49E3-8B9F-C1EAFACF9631}"/>
              </a:ext>
            </a:extLst>
          </p:cNvPr>
          <p:cNvSpPr>
            <a:spLocks noGrp="1"/>
          </p:cNvSpPr>
          <p:nvPr>
            <p:ph type="title"/>
          </p:nvPr>
        </p:nvSpPr>
        <p:spPr/>
        <p:txBody>
          <a:bodyPr/>
          <a:lstStyle/>
          <a:p>
            <a:r>
              <a:rPr lang="en-US" dirty="0"/>
              <a:t>REFERENCES/FURTHER READING</a:t>
            </a:r>
          </a:p>
        </p:txBody>
      </p:sp>
      <p:sp>
        <p:nvSpPr>
          <p:cNvPr id="3" name="Text Placeholder 2">
            <a:extLst>
              <a:ext uri="{FF2B5EF4-FFF2-40B4-BE49-F238E27FC236}">
                <a16:creationId xmlns:a16="http://schemas.microsoft.com/office/drawing/2014/main" xmlns="" id="{16160962-2AA0-4F56-AD7B-8401458075F4}"/>
              </a:ext>
            </a:extLst>
          </p:cNvPr>
          <p:cNvSpPr>
            <a:spLocks noGrp="1"/>
          </p:cNvSpPr>
          <p:nvPr>
            <p:ph type="body" sz="quarter" idx="13"/>
          </p:nvPr>
        </p:nvSpPr>
        <p:spPr/>
        <p:txBody>
          <a:bodyPr/>
          <a:lstStyle/>
          <a:p>
            <a:pPr marL="285750" indent="-285750">
              <a:spcBef>
                <a:spcPts val="1200"/>
              </a:spcBef>
              <a:buFont typeface="Arial" panose="020B0604020202020204" pitchFamily="34" charset="0"/>
              <a:buChar char="•"/>
            </a:pPr>
            <a:r>
              <a:rPr lang="en-US" dirty="0"/>
              <a:t>Covered California issue paper, “Key Ingredients to Creating a Viable Individual Market That Works for Consumers: Lessons from California”: See page 6 for information on the standard benefit designs. </a:t>
            </a:r>
            <a:r>
              <a:rPr lang="en-US" u="sng" dirty="0">
                <a:hlinkClick r:id="rId2"/>
              </a:rPr>
              <a:t>https://hbex.coveredca.com/data-research/library/CoveredCA_Key_Ingredients-05-18-17.pdf</a:t>
            </a:r>
            <a:endParaRPr lang="en-US" dirty="0"/>
          </a:p>
          <a:p>
            <a:pPr marL="285750" indent="-285750">
              <a:spcBef>
                <a:spcPts val="1200"/>
              </a:spcBef>
              <a:buFont typeface="Arial" panose="020B0604020202020204" pitchFamily="34" charset="0"/>
              <a:buChar char="•"/>
            </a:pPr>
            <a:r>
              <a:rPr lang="en-US" dirty="0"/>
              <a:t>Consumers Union report, “Healthcare By Design: Consumer-Centric Benefits for California’s Individual Market”: </a:t>
            </a:r>
            <a:r>
              <a:rPr lang="en-US" u="sng" dirty="0">
                <a:hlinkClick r:id="rId3"/>
              </a:rPr>
              <a:t>https://advocacy.consumerreports.org/wp-content/uploads/2017/07/Healthcare-By-Design-July-2017.pdf</a:t>
            </a:r>
            <a:endParaRPr lang="en-US" dirty="0"/>
          </a:p>
          <a:p>
            <a:pPr marL="285750" indent="-285750">
              <a:spcBef>
                <a:spcPts val="1200"/>
              </a:spcBef>
              <a:buFont typeface="Arial" panose="020B0604020202020204" pitchFamily="34" charset="0"/>
              <a:buChar char="•"/>
            </a:pPr>
            <a:r>
              <a:rPr lang="en-US" dirty="0"/>
              <a:t>Board presentation, 2019 Standard Benefit Plan Designs: </a:t>
            </a:r>
            <a:r>
              <a:rPr lang="en-US" u="sng" dirty="0">
                <a:hlinkClick r:id="rId4"/>
              </a:rPr>
              <a:t>https://board.coveredca.com/meetings/2018/01-18/PPT%20-%20Board_Policy_and_Action-Jan_2018-final.pdf</a:t>
            </a:r>
            <a:endParaRPr lang="en-US" u="sng" dirty="0"/>
          </a:p>
          <a:p>
            <a:pPr marL="285750" indent="-285750">
              <a:spcBef>
                <a:spcPts val="1200"/>
              </a:spcBef>
              <a:buFont typeface="Arial" panose="020B0604020202020204" pitchFamily="34" charset="0"/>
              <a:buChar char="•"/>
            </a:pPr>
            <a:r>
              <a:rPr lang="en-US" dirty="0"/>
              <a:t>2019 Standard Benefit Plan Designs: </a:t>
            </a:r>
            <a:r>
              <a:rPr lang="en-US" dirty="0">
                <a:hlinkClick r:id="rId5"/>
              </a:rPr>
              <a:t>https://hbex.coveredca.com/stakeholders/plan-management/PDFs/FINAL-2019-Patient-Centered-Benefit-Plan-Designs-2018-03-15-Clean.pdf</a:t>
            </a:r>
            <a:r>
              <a:rPr lang="en-US" dirty="0"/>
              <a:t> </a:t>
            </a:r>
          </a:p>
          <a:p>
            <a:endParaRPr lang="en-US" dirty="0"/>
          </a:p>
        </p:txBody>
      </p:sp>
      <p:sp>
        <p:nvSpPr>
          <p:cNvPr id="4" name="Slide Number Placeholder 3">
            <a:extLst>
              <a:ext uri="{FF2B5EF4-FFF2-40B4-BE49-F238E27FC236}">
                <a16:creationId xmlns:a16="http://schemas.microsoft.com/office/drawing/2014/main" xmlns="" id="{B2C57A56-A36D-4CFD-86B9-95D729E457E8}"/>
              </a:ext>
            </a:extLst>
          </p:cNvPr>
          <p:cNvSpPr>
            <a:spLocks noGrp="1"/>
          </p:cNvSpPr>
          <p:nvPr>
            <p:ph type="sldNum" sz="quarter" idx="4"/>
          </p:nvPr>
        </p:nvSpPr>
        <p:spPr/>
        <p:txBody>
          <a:bodyPr/>
          <a:lstStyle/>
          <a:p>
            <a:fld id="{C8146628-1A01-9741-8A8B-916D51547CC7}" type="slidenum">
              <a:rPr lang="en-US" sz="1000" smtClean="0"/>
              <a:pPr/>
              <a:t>53</a:t>
            </a:fld>
            <a:endParaRPr lang="en-US" sz="1000" dirty="0"/>
          </a:p>
        </p:txBody>
      </p:sp>
    </p:spTree>
    <p:extLst>
      <p:ext uri="{BB962C8B-B14F-4D97-AF65-F5344CB8AC3E}">
        <p14:creationId xmlns:p14="http://schemas.microsoft.com/office/powerpoint/2010/main" val="40979683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and Answer Session </a:t>
            </a:r>
            <a:endParaRPr lang="en-US" dirty="0"/>
          </a:p>
        </p:txBody>
      </p:sp>
    </p:spTree>
    <p:extLst>
      <p:ext uri="{BB962C8B-B14F-4D97-AF65-F5344CB8AC3E}">
        <p14:creationId xmlns:p14="http://schemas.microsoft.com/office/powerpoint/2010/main" val="5149486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80291" y="1411843"/>
            <a:ext cx="7874000" cy="3586163"/>
          </a:xfrm>
        </p:spPr>
        <p:txBody>
          <a:bodyPr>
            <a:normAutofit/>
          </a:bodyPr>
          <a:lstStyle/>
          <a:p>
            <a:r>
              <a:rPr lang="en-US" sz="2000" dirty="0" smtClean="0"/>
              <a:t>Please speak about </a:t>
            </a:r>
            <a:r>
              <a:rPr lang="en-US" sz="2000" dirty="0"/>
              <a:t>how </a:t>
            </a:r>
            <a:r>
              <a:rPr lang="en-US" sz="2000" dirty="0" smtClean="0"/>
              <a:t>Covered California implemented </a:t>
            </a:r>
            <a:r>
              <a:rPr lang="en-US" sz="2000" dirty="0"/>
              <a:t>a "focus on health disparities" to provide the right care and bring down costs. </a:t>
            </a:r>
            <a:endParaRPr lang="en-US" sz="2000" dirty="0" smtClean="0"/>
          </a:p>
          <a:p>
            <a:pPr marL="0" indent="0">
              <a:buNone/>
            </a:pPr>
            <a:endParaRPr lang="en-US" sz="2000" dirty="0"/>
          </a:p>
        </p:txBody>
      </p:sp>
      <p:sp>
        <p:nvSpPr>
          <p:cNvPr id="9" name="Text Placeholder 8"/>
          <p:cNvSpPr>
            <a:spLocks noGrp="1"/>
          </p:cNvSpPr>
          <p:nvPr>
            <p:ph type="body" sz="half" idx="2"/>
          </p:nvPr>
        </p:nvSpPr>
        <p:spPr>
          <a:xfrm>
            <a:off x="325912" y="300292"/>
            <a:ext cx="5768447" cy="592667"/>
          </a:xfrm>
        </p:spPr>
        <p:txBody>
          <a:bodyPr/>
          <a:lstStyle/>
          <a:p>
            <a:r>
              <a:rPr lang="en-US" dirty="0" smtClean="0">
                <a:solidFill>
                  <a:schemeClr val="bg1"/>
                </a:solidFill>
              </a:rPr>
              <a:t>Questions </a:t>
            </a:r>
            <a:endParaRPr lang="en-US" dirty="0">
              <a:solidFill>
                <a:schemeClr val="bg1"/>
              </a:solidFill>
            </a:endParaRPr>
          </a:p>
        </p:txBody>
      </p:sp>
      <p:sp>
        <p:nvSpPr>
          <p:cNvPr id="6" name="Slide Number Placeholder 5"/>
          <p:cNvSpPr>
            <a:spLocks noGrp="1"/>
          </p:cNvSpPr>
          <p:nvPr>
            <p:ph type="sldNum" sz="quarter" idx="12"/>
          </p:nvPr>
        </p:nvSpPr>
        <p:spPr/>
        <p:txBody>
          <a:bodyPr/>
          <a:lstStyle/>
          <a:p>
            <a:fld id="{4CDD9CE3-C7A2-4098-B807-12A059830C8E}" type="slidenum">
              <a:rPr lang="en-US" smtClean="0"/>
              <a:pPr/>
              <a:t>55</a:t>
            </a:fld>
            <a:endParaRPr lang="en-US" dirty="0"/>
          </a:p>
        </p:txBody>
      </p:sp>
    </p:spTree>
    <p:extLst>
      <p:ext uri="{BB962C8B-B14F-4D97-AF65-F5344CB8AC3E}">
        <p14:creationId xmlns:p14="http://schemas.microsoft.com/office/powerpoint/2010/main" val="33600568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Tree>
    <p:extLst>
      <p:ext uri="{BB962C8B-B14F-4D97-AF65-F5344CB8AC3E}">
        <p14:creationId xmlns:p14="http://schemas.microsoft.com/office/powerpoint/2010/main" val="1031517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Principles</a:t>
            </a:r>
          </a:p>
          <a:p>
            <a:r>
              <a:rPr lang="en-US" dirty="0" smtClean="0"/>
              <a:t>Assets in MD</a:t>
            </a:r>
          </a:p>
          <a:p>
            <a:r>
              <a:rPr lang="en-US" dirty="0" smtClean="0"/>
              <a:t>Performance So Far in MD</a:t>
            </a:r>
          </a:p>
          <a:p>
            <a:r>
              <a:rPr lang="en-US" dirty="0" smtClean="0"/>
              <a:t>Example from RI</a:t>
            </a:r>
          </a:p>
          <a:p>
            <a:r>
              <a:rPr lang="en-US" dirty="0"/>
              <a:t>Policy </a:t>
            </a:r>
            <a:r>
              <a:rPr lang="en-US" dirty="0" smtClean="0"/>
              <a:t>Levers in MD</a:t>
            </a:r>
          </a:p>
          <a:p>
            <a:r>
              <a:rPr lang="en-US" dirty="0" smtClean="0"/>
              <a:t>Applications for MD</a:t>
            </a:r>
          </a:p>
          <a:p>
            <a:endParaRPr lang="en-US" dirty="0" smtClean="0"/>
          </a:p>
        </p:txBody>
      </p:sp>
      <p:sp>
        <p:nvSpPr>
          <p:cNvPr id="4" name="Date Placeholder 3"/>
          <p:cNvSpPr>
            <a:spLocks noGrp="1"/>
          </p:cNvSpPr>
          <p:nvPr>
            <p:ph type="dt" sz="half" idx="10"/>
          </p:nvPr>
        </p:nvSpPr>
        <p:spPr/>
        <p:txBody>
          <a:bodyPr/>
          <a:lstStyle/>
          <a:p>
            <a:r>
              <a:rPr lang="en-US" sz="1400" dirty="0" smtClean="0">
                <a:solidFill>
                  <a:srgbClr val="FFFFFF"/>
                </a:solidFill>
              </a:rPr>
              <a:t>www.milbank.org 				@</a:t>
            </a:r>
            <a:r>
              <a:rPr lang="en-US" sz="1400" dirty="0" err="1" smtClean="0">
                <a:solidFill>
                  <a:srgbClr val="FFFFFF"/>
                </a:solidFill>
              </a:rPr>
              <a:t>MilbankFund</a:t>
            </a:r>
            <a:endParaRPr lang="en-US" sz="1400" dirty="0">
              <a:solidFill>
                <a:srgbClr val="FFFFFF"/>
              </a:solidFill>
            </a:endParaRPr>
          </a:p>
        </p:txBody>
      </p:sp>
    </p:spTree>
    <p:extLst>
      <p:ext uri="{BB962C8B-B14F-4D97-AF65-F5344CB8AC3E}">
        <p14:creationId xmlns:p14="http://schemas.microsoft.com/office/powerpoint/2010/main" val="28245593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Principles</a:t>
            </a:r>
            <a:br>
              <a:rPr lang="en-US" dirty="0" smtClean="0"/>
            </a:br>
            <a:r>
              <a:rPr lang="en-US" sz="3000" dirty="0"/>
              <a:t>(Systemic problems demand systemic solutions)</a:t>
            </a:r>
            <a:endParaRPr lang="en-US" dirty="0"/>
          </a:p>
        </p:txBody>
      </p:sp>
      <p:sp>
        <p:nvSpPr>
          <p:cNvPr id="3" name="Content Placeholder 2"/>
          <p:cNvSpPr>
            <a:spLocks noGrp="1"/>
          </p:cNvSpPr>
          <p:nvPr>
            <p:ph idx="1"/>
          </p:nvPr>
        </p:nvSpPr>
        <p:spPr>
          <a:xfrm>
            <a:off x="693634" y="2164556"/>
            <a:ext cx="7886700" cy="3454821"/>
          </a:xfrm>
        </p:spPr>
        <p:txBody>
          <a:bodyPr>
            <a:noAutofit/>
          </a:bodyPr>
          <a:lstStyle/>
          <a:p>
            <a:pPr marL="385763" indent="-385763">
              <a:buAutoNum type="arabicPeriod"/>
            </a:pPr>
            <a:r>
              <a:rPr lang="en-US" dirty="0" smtClean="0"/>
              <a:t>Focus on underlying costs - no cost shifting</a:t>
            </a:r>
          </a:p>
          <a:p>
            <a:pPr marL="385763" indent="-385763">
              <a:buAutoNum type="arabicPeriod"/>
            </a:pPr>
            <a:r>
              <a:rPr lang="en-US" dirty="0" smtClean="0"/>
              <a:t>Focus on per capita costs:</a:t>
            </a:r>
          </a:p>
          <a:p>
            <a:pPr lvl="1"/>
            <a:r>
              <a:rPr lang="en-US" dirty="0" smtClean="0"/>
              <a:t>Price * utilization </a:t>
            </a:r>
          </a:p>
          <a:p>
            <a:pPr marL="342900" lvl="1" indent="0">
              <a:buNone/>
            </a:pPr>
            <a:r>
              <a:rPr lang="en-US" dirty="0" smtClean="0"/>
              <a:t>(total costs = # of people * per capita cost)</a:t>
            </a:r>
          </a:p>
          <a:p>
            <a:pPr marL="342900" lvl="1" indent="0">
              <a:buNone/>
            </a:pPr>
            <a:endParaRPr lang="en-US" dirty="0" smtClean="0"/>
          </a:p>
          <a:p>
            <a:pPr marL="385763" lvl="1" indent="-385763">
              <a:spcBef>
                <a:spcPts val="750"/>
              </a:spcBef>
              <a:buFont typeface="+mj-lt"/>
              <a:buAutoNum type="arabicPeriod" startAt="3"/>
            </a:pPr>
            <a:r>
              <a:rPr lang="en-US" sz="2100" dirty="0"/>
              <a:t>We are more expensive than other countries because of higher provider prices and administrative costs  - not higher utilization. Price is also driving  trend rates.</a:t>
            </a:r>
          </a:p>
          <a:p>
            <a:pPr marL="385763" lvl="1" indent="-385763">
              <a:spcBef>
                <a:spcPts val="750"/>
              </a:spcBef>
              <a:buFont typeface="+mj-lt"/>
              <a:buAutoNum type="arabicPeriod" startAt="3"/>
            </a:pPr>
            <a:r>
              <a:rPr lang="en-US" sz="2100" dirty="0"/>
              <a:t>The market will not work for health care services.</a:t>
            </a:r>
          </a:p>
          <a:p>
            <a:pPr marL="0" lvl="1" indent="0">
              <a:spcBef>
                <a:spcPts val="750"/>
              </a:spcBef>
              <a:buNone/>
            </a:pPr>
            <a:endParaRPr lang="en-US" sz="2100" dirty="0"/>
          </a:p>
          <a:p>
            <a:pPr marL="0" lvl="1" indent="0">
              <a:spcBef>
                <a:spcPts val="750"/>
              </a:spcBef>
              <a:buNone/>
            </a:pPr>
            <a:r>
              <a:rPr lang="en-US" sz="2100" dirty="0"/>
              <a:t> </a:t>
            </a:r>
          </a:p>
        </p:txBody>
      </p:sp>
      <p:sp>
        <p:nvSpPr>
          <p:cNvPr id="4" name="Date Placeholder 3"/>
          <p:cNvSpPr>
            <a:spLocks noGrp="1"/>
          </p:cNvSpPr>
          <p:nvPr>
            <p:ph type="dt" sz="half" idx="10"/>
          </p:nvPr>
        </p:nvSpPr>
        <p:spPr/>
        <p:txBody>
          <a:bodyPr/>
          <a:lstStyle/>
          <a:p>
            <a:r>
              <a:rPr lang="en-US" sz="1400" dirty="0" smtClean="0">
                <a:solidFill>
                  <a:srgbClr val="FFFFFF"/>
                </a:solidFill>
              </a:rPr>
              <a:t>www.milbank.org 				@</a:t>
            </a:r>
            <a:r>
              <a:rPr lang="en-US" sz="1400" dirty="0" err="1" smtClean="0">
                <a:solidFill>
                  <a:srgbClr val="FFFFFF"/>
                </a:solidFill>
              </a:rPr>
              <a:t>MilbankFund</a:t>
            </a:r>
            <a:endParaRPr lang="en-US" sz="1400" dirty="0">
              <a:solidFill>
                <a:srgbClr val="FFFFFF"/>
              </a:solidFill>
            </a:endParaRPr>
          </a:p>
        </p:txBody>
      </p:sp>
    </p:spTree>
    <p:extLst>
      <p:ext uri="{BB962C8B-B14F-4D97-AF65-F5344CB8AC3E}">
        <p14:creationId xmlns:p14="http://schemas.microsoft.com/office/powerpoint/2010/main" val="41384943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More Principles</a:t>
            </a:r>
            <a:br>
              <a:rPr lang="en-US" dirty="0" smtClean="0"/>
            </a:br>
            <a:r>
              <a:rPr lang="en-US" sz="3000" dirty="0"/>
              <a:t>(Systemic problems demand systemic solutions)</a:t>
            </a:r>
            <a:endParaRPr lang="en-US" dirty="0"/>
          </a:p>
        </p:txBody>
      </p:sp>
      <p:sp>
        <p:nvSpPr>
          <p:cNvPr id="3" name="Content Placeholder 2"/>
          <p:cNvSpPr>
            <a:spLocks noGrp="1"/>
          </p:cNvSpPr>
          <p:nvPr>
            <p:ph idx="1"/>
          </p:nvPr>
        </p:nvSpPr>
        <p:spPr>
          <a:xfrm>
            <a:off x="693634" y="2164556"/>
            <a:ext cx="8226714" cy="3454821"/>
          </a:xfrm>
        </p:spPr>
        <p:txBody>
          <a:bodyPr>
            <a:noAutofit/>
          </a:bodyPr>
          <a:lstStyle/>
          <a:p>
            <a:pPr marL="385763" lvl="1" indent="-385763">
              <a:spcBef>
                <a:spcPts val="750"/>
              </a:spcBef>
              <a:buFont typeface="+mj-lt"/>
              <a:buAutoNum type="arabicPeriod" startAt="5"/>
            </a:pPr>
            <a:r>
              <a:rPr lang="en-US" sz="2100" dirty="0"/>
              <a:t>Follow the money: seek public and private payer and regulatory alignment.</a:t>
            </a:r>
          </a:p>
          <a:p>
            <a:pPr marL="385763" lvl="1" indent="-385763">
              <a:spcBef>
                <a:spcPts val="750"/>
              </a:spcBef>
              <a:buFont typeface="Arial" panose="020B0604020202020204" pitchFamily="34" charset="0"/>
              <a:buAutoNum type="arabicPeriod" startAt="5"/>
            </a:pPr>
            <a:r>
              <a:rPr lang="en-US" sz="2100" dirty="0"/>
              <a:t>Act on evidence from elsewhere</a:t>
            </a:r>
          </a:p>
          <a:p>
            <a:pPr marL="728663" lvl="2" indent="-385763">
              <a:spcBef>
                <a:spcPts val="750"/>
              </a:spcBef>
            </a:pPr>
            <a:r>
              <a:rPr lang="en-US" sz="1800" dirty="0"/>
              <a:t>Global budgeting</a:t>
            </a:r>
          </a:p>
          <a:p>
            <a:pPr marL="728663" lvl="2" indent="-385763">
              <a:spcBef>
                <a:spcPts val="750"/>
              </a:spcBef>
            </a:pPr>
            <a:r>
              <a:rPr lang="en-US" sz="1800" dirty="0"/>
              <a:t>Primary care and prevention</a:t>
            </a:r>
          </a:p>
          <a:p>
            <a:pPr marL="728663" lvl="2" indent="-385763">
              <a:spcBef>
                <a:spcPts val="750"/>
              </a:spcBef>
            </a:pPr>
            <a:r>
              <a:rPr lang="en-US" sz="1800" dirty="0"/>
              <a:t>Shared governance </a:t>
            </a:r>
          </a:p>
          <a:p>
            <a:pPr marL="385763" lvl="1" indent="-385763">
              <a:spcBef>
                <a:spcPts val="750"/>
              </a:spcBef>
              <a:buFont typeface="Arial" panose="020B0604020202020204" pitchFamily="34" charset="0"/>
              <a:buAutoNum type="arabicPeriod" startAt="5"/>
            </a:pPr>
            <a:r>
              <a:rPr lang="en-US" sz="2100" dirty="0"/>
              <a:t>Policy efforts – </a:t>
            </a:r>
          </a:p>
          <a:p>
            <a:pPr marL="728663" lvl="2" indent="-385763">
              <a:spcBef>
                <a:spcPts val="750"/>
              </a:spcBef>
            </a:pPr>
            <a:r>
              <a:rPr lang="en-US" sz="1800" dirty="0"/>
              <a:t>Build on existing strengths; don’t chase the bright shiny object. </a:t>
            </a:r>
          </a:p>
          <a:p>
            <a:pPr marL="728663" lvl="2" indent="-385763">
              <a:spcBef>
                <a:spcPts val="750"/>
              </a:spcBef>
            </a:pPr>
            <a:r>
              <a:rPr lang="en-US" sz="1800" dirty="0"/>
              <a:t>Think of your policy levers</a:t>
            </a:r>
          </a:p>
        </p:txBody>
      </p:sp>
      <p:sp>
        <p:nvSpPr>
          <p:cNvPr id="4" name="Date Placeholder 3"/>
          <p:cNvSpPr>
            <a:spLocks noGrp="1"/>
          </p:cNvSpPr>
          <p:nvPr>
            <p:ph type="dt" sz="half" idx="10"/>
          </p:nvPr>
        </p:nvSpPr>
        <p:spPr/>
        <p:txBody>
          <a:bodyPr/>
          <a:lstStyle/>
          <a:p>
            <a:r>
              <a:rPr lang="en-US" sz="1400" dirty="0" smtClean="0">
                <a:solidFill>
                  <a:srgbClr val="FFFFFF"/>
                </a:solidFill>
              </a:rPr>
              <a:t>www.milbank.org 				@</a:t>
            </a:r>
            <a:r>
              <a:rPr lang="en-US" sz="1400" dirty="0" err="1" smtClean="0">
                <a:solidFill>
                  <a:srgbClr val="FFFFFF"/>
                </a:solidFill>
              </a:rPr>
              <a:t>MilbankFund</a:t>
            </a:r>
            <a:endParaRPr lang="en-US" sz="1400" dirty="0">
              <a:solidFill>
                <a:srgbClr val="FFFFFF"/>
              </a:solidFill>
            </a:endParaRPr>
          </a:p>
        </p:txBody>
      </p:sp>
    </p:spTree>
    <p:extLst>
      <p:ext uri="{BB962C8B-B14F-4D97-AF65-F5344CB8AC3E}">
        <p14:creationId xmlns:p14="http://schemas.microsoft.com/office/powerpoint/2010/main" val="10647994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MD Assets</a:t>
            </a:r>
            <a:endParaRPr lang="en-US" dirty="0"/>
          </a:p>
        </p:txBody>
      </p:sp>
      <p:sp>
        <p:nvSpPr>
          <p:cNvPr id="3" name="Content Placeholder 2"/>
          <p:cNvSpPr>
            <a:spLocks noGrp="1"/>
          </p:cNvSpPr>
          <p:nvPr>
            <p:ph idx="1"/>
          </p:nvPr>
        </p:nvSpPr>
        <p:spPr/>
        <p:txBody>
          <a:bodyPr/>
          <a:lstStyle/>
          <a:p>
            <a:r>
              <a:rPr lang="en-US" dirty="0" smtClean="0"/>
              <a:t>Global Waiver – direction for delivery system reform agenda is set</a:t>
            </a:r>
          </a:p>
          <a:p>
            <a:pPr lvl="1"/>
            <a:r>
              <a:rPr lang="en-US" dirty="0" smtClean="0"/>
              <a:t>Rate setting oversight capacity</a:t>
            </a:r>
          </a:p>
          <a:p>
            <a:r>
              <a:rPr lang="en-US" dirty="0" smtClean="0"/>
              <a:t>State based exchange</a:t>
            </a:r>
          </a:p>
          <a:p>
            <a:r>
              <a:rPr lang="en-US" dirty="0" smtClean="0"/>
              <a:t>Low </a:t>
            </a:r>
            <a:r>
              <a:rPr lang="en-US" dirty="0" err="1" smtClean="0"/>
              <a:t>uninsurance</a:t>
            </a:r>
            <a:r>
              <a:rPr lang="en-US" dirty="0" smtClean="0"/>
              <a:t> rate</a:t>
            </a:r>
          </a:p>
          <a:p>
            <a:r>
              <a:rPr lang="en-US" dirty="0" smtClean="0"/>
              <a:t>Robust Insurer Market with local non profit as market share leader</a:t>
            </a:r>
          </a:p>
          <a:p>
            <a:r>
              <a:rPr lang="en-US" dirty="0" smtClean="0"/>
              <a:t>Purple politics</a:t>
            </a:r>
          </a:p>
          <a:p>
            <a:r>
              <a:rPr lang="en-US" dirty="0" smtClean="0"/>
              <a:t>Medicaid analytics shop (Hilltop)</a:t>
            </a:r>
            <a:endParaRPr lang="en-US" dirty="0"/>
          </a:p>
        </p:txBody>
      </p:sp>
      <p:sp>
        <p:nvSpPr>
          <p:cNvPr id="4" name="Date Placeholder 3"/>
          <p:cNvSpPr>
            <a:spLocks noGrp="1"/>
          </p:cNvSpPr>
          <p:nvPr>
            <p:ph type="dt" sz="half" idx="10"/>
          </p:nvPr>
        </p:nvSpPr>
        <p:spPr/>
        <p:txBody>
          <a:bodyPr/>
          <a:lstStyle/>
          <a:p>
            <a:r>
              <a:rPr lang="en-US" sz="1600" dirty="0" smtClean="0">
                <a:solidFill>
                  <a:srgbClr val="FFFFFF"/>
                </a:solidFill>
              </a:rPr>
              <a:t>www.milbank.org 				@</a:t>
            </a:r>
            <a:r>
              <a:rPr lang="en-US" sz="1600" dirty="0" err="1" smtClean="0">
                <a:solidFill>
                  <a:srgbClr val="FFFFFF"/>
                </a:solidFill>
              </a:rPr>
              <a:t>MilbankFund</a:t>
            </a:r>
            <a:endParaRPr lang="en-US" sz="1600" dirty="0">
              <a:solidFill>
                <a:srgbClr val="FFFFFF"/>
              </a:solidFill>
            </a:endParaRPr>
          </a:p>
        </p:txBody>
      </p:sp>
    </p:spTree>
    <p:extLst>
      <p:ext uri="{BB962C8B-B14F-4D97-AF65-F5344CB8AC3E}">
        <p14:creationId xmlns:p14="http://schemas.microsoft.com/office/powerpoint/2010/main" val="10192834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rgbClr val="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3366"/>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Office Theme">
  <a:themeElements>
    <a:clrScheme name="Custom 2">
      <a:dk1>
        <a:sysClr val="windowText" lastClr="000000"/>
      </a:dk1>
      <a:lt1>
        <a:srgbClr val="03357D"/>
      </a:lt1>
      <a:dk2>
        <a:srgbClr val="FFFFFF"/>
      </a:dk2>
      <a:lt2>
        <a:srgbClr val="FFFFFF"/>
      </a:lt2>
      <a:accent1>
        <a:srgbClr val="FAC675"/>
      </a:accent1>
      <a:accent2>
        <a:srgbClr val="00A9FB"/>
      </a:accent2>
      <a:accent3>
        <a:srgbClr val="CCAAE5"/>
      </a:accent3>
      <a:accent4>
        <a:srgbClr val="A2CD85"/>
      </a:accent4>
      <a:accent5>
        <a:srgbClr val="4472C4"/>
      </a:accent5>
      <a:accent6>
        <a:srgbClr val="200063"/>
      </a:accent6>
      <a:hlink>
        <a:srgbClr val="004890"/>
      </a:hlink>
      <a:folHlink>
        <a:srgbClr val="954F72"/>
      </a:folHlink>
    </a:clrScheme>
    <a:fontScheme name="Milbank Fon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9_Office Theme">
  <a:themeElements>
    <a:clrScheme name="Custom 2">
      <a:dk1>
        <a:sysClr val="windowText" lastClr="000000"/>
      </a:dk1>
      <a:lt1>
        <a:srgbClr val="03357D"/>
      </a:lt1>
      <a:dk2>
        <a:srgbClr val="FFFFFF"/>
      </a:dk2>
      <a:lt2>
        <a:srgbClr val="FFFFFF"/>
      </a:lt2>
      <a:accent1>
        <a:srgbClr val="FAC675"/>
      </a:accent1>
      <a:accent2>
        <a:srgbClr val="00A9FB"/>
      </a:accent2>
      <a:accent3>
        <a:srgbClr val="CCAAE5"/>
      </a:accent3>
      <a:accent4>
        <a:srgbClr val="A2CD85"/>
      </a:accent4>
      <a:accent5>
        <a:srgbClr val="4472C4"/>
      </a:accent5>
      <a:accent6>
        <a:srgbClr val="200063"/>
      </a:accent6>
      <a:hlink>
        <a:srgbClr val="004890"/>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0_Office Theme">
  <a:themeElements>
    <a:clrScheme name="Custom 2">
      <a:dk1>
        <a:sysClr val="windowText" lastClr="000000"/>
      </a:dk1>
      <a:lt1>
        <a:srgbClr val="03357D"/>
      </a:lt1>
      <a:dk2>
        <a:srgbClr val="FFFFFF"/>
      </a:dk2>
      <a:lt2>
        <a:srgbClr val="FFFFFF"/>
      </a:lt2>
      <a:accent1>
        <a:srgbClr val="FAC675"/>
      </a:accent1>
      <a:accent2>
        <a:srgbClr val="00A9FB"/>
      </a:accent2>
      <a:accent3>
        <a:srgbClr val="CCAAE5"/>
      </a:accent3>
      <a:accent4>
        <a:srgbClr val="A2CD85"/>
      </a:accent4>
      <a:accent5>
        <a:srgbClr val="4472C4"/>
      </a:accent5>
      <a:accent6>
        <a:srgbClr val="200063"/>
      </a:accent6>
      <a:hlink>
        <a:srgbClr val="004890"/>
      </a:hlink>
      <a:folHlink>
        <a:srgbClr val="954F72"/>
      </a:folHlink>
    </a:clrScheme>
    <a:fontScheme name="Milbank Fon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1_Office Theme">
  <a:themeElements>
    <a:clrScheme name="Custom 2">
      <a:dk1>
        <a:sysClr val="windowText" lastClr="000000"/>
      </a:dk1>
      <a:lt1>
        <a:srgbClr val="03357D"/>
      </a:lt1>
      <a:dk2>
        <a:srgbClr val="FFFFFF"/>
      </a:dk2>
      <a:lt2>
        <a:srgbClr val="FFFFFF"/>
      </a:lt2>
      <a:accent1>
        <a:srgbClr val="FAC675"/>
      </a:accent1>
      <a:accent2>
        <a:srgbClr val="00A9FB"/>
      </a:accent2>
      <a:accent3>
        <a:srgbClr val="CCAAE5"/>
      </a:accent3>
      <a:accent4>
        <a:srgbClr val="A2CD85"/>
      </a:accent4>
      <a:accent5>
        <a:srgbClr val="4472C4"/>
      </a:accent5>
      <a:accent6>
        <a:srgbClr val="200063"/>
      </a:accent6>
      <a:hlink>
        <a:srgbClr val="004890"/>
      </a:hlink>
      <a:folHlink>
        <a:srgbClr val="954F72"/>
      </a:folHlink>
    </a:clrScheme>
    <a:fontScheme name="Milbank Fon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2_Office Theme">
  <a:themeElements>
    <a:clrScheme name="Custom 2">
      <a:dk1>
        <a:sysClr val="windowText" lastClr="000000"/>
      </a:dk1>
      <a:lt1>
        <a:srgbClr val="03357D"/>
      </a:lt1>
      <a:dk2>
        <a:srgbClr val="FFFFFF"/>
      </a:dk2>
      <a:lt2>
        <a:srgbClr val="FFFFFF"/>
      </a:lt2>
      <a:accent1>
        <a:srgbClr val="FAC675"/>
      </a:accent1>
      <a:accent2>
        <a:srgbClr val="00A9FB"/>
      </a:accent2>
      <a:accent3>
        <a:srgbClr val="CCAAE5"/>
      </a:accent3>
      <a:accent4>
        <a:srgbClr val="A2CD85"/>
      </a:accent4>
      <a:accent5>
        <a:srgbClr val="4472C4"/>
      </a:accent5>
      <a:accent6>
        <a:srgbClr val="200063"/>
      </a:accent6>
      <a:hlink>
        <a:srgbClr val="004890"/>
      </a:hlink>
      <a:folHlink>
        <a:srgbClr val="954F72"/>
      </a:folHlink>
    </a:clrScheme>
    <a:fontScheme name="Milbank Fon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3_Office Theme">
  <a:themeElements>
    <a:clrScheme name="Custom 2">
      <a:dk1>
        <a:sysClr val="windowText" lastClr="000000"/>
      </a:dk1>
      <a:lt1>
        <a:srgbClr val="03357D"/>
      </a:lt1>
      <a:dk2>
        <a:srgbClr val="FFFFFF"/>
      </a:dk2>
      <a:lt2>
        <a:srgbClr val="FFFFFF"/>
      </a:lt2>
      <a:accent1>
        <a:srgbClr val="FAC675"/>
      </a:accent1>
      <a:accent2>
        <a:srgbClr val="00A9FB"/>
      </a:accent2>
      <a:accent3>
        <a:srgbClr val="CCAAE5"/>
      </a:accent3>
      <a:accent4>
        <a:srgbClr val="A2CD85"/>
      </a:accent4>
      <a:accent5>
        <a:srgbClr val="4472C4"/>
      </a:accent5>
      <a:accent6>
        <a:srgbClr val="200063"/>
      </a:accent6>
      <a:hlink>
        <a:srgbClr val="004890"/>
      </a:hlink>
      <a:folHlink>
        <a:srgbClr val="954F72"/>
      </a:folHlink>
    </a:clrScheme>
    <a:fontScheme name="Milbank Fon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4_Office Theme">
  <a:themeElements>
    <a:clrScheme name="Custom 2">
      <a:dk1>
        <a:sysClr val="windowText" lastClr="000000"/>
      </a:dk1>
      <a:lt1>
        <a:srgbClr val="03357D"/>
      </a:lt1>
      <a:dk2>
        <a:srgbClr val="FFFFFF"/>
      </a:dk2>
      <a:lt2>
        <a:srgbClr val="FFFFFF"/>
      </a:lt2>
      <a:accent1>
        <a:srgbClr val="FAC675"/>
      </a:accent1>
      <a:accent2>
        <a:srgbClr val="00A9FB"/>
      </a:accent2>
      <a:accent3>
        <a:srgbClr val="CCAAE5"/>
      </a:accent3>
      <a:accent4>
        <a:srgbClr val="A2CD85"/>
      </a:accent4>
      <a:accent5>
        <a:srgbClr val="4472C4"/>
      </a:accent5>
      <a:accent6>
        <a:srgbClr val="200063"/>
      </a:accent6>
      <a:hlink>
        <a:srgbClr val="004890"/>
      </a:hlink>
      <a:folHlink>
        <a:srgbClr val="954F72"/>
      </a:folHlink>
    </a:clrScheme>
    <a:fontScheme name="Milbank Fon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5_Office Theme">
  <a:themeElements>
    <a:clrScheme name="Custom 2">
      <a:dk1>
        <a:sysClr val="windowText" lastClr="000000"/>
      </a:dk1>
      <a:lt1>
        <a:srgbClr val="03357D"/>
      </a:lt1>
      <a:dk2>
        <a:srgbClr val="FFFFFF"/>
      </a:dk2>
      <a:lt2>
        <a:srgbClr val="FFFFFF"/>
      </a:lt2>
      <a:accent1>
        <a:srgbClr val="FAC675"/>
      </a:accent1>
      <a:accent2>
        <a:srgbClr val="00A9FB"/>
      </a:accent2>
      <a:accent3>
        <a:srgbClr val="CCAAE5"/>
      </a:accent3>
      <a:accent4>
        <a:srgbClr val="A2CD85"/>
      </a:accent4>
      <a:accent5>
        <a:srgbClr val="4472C4"/>
      </a:accent5>
      <a:accent6>
        <a:srgbClr val="200063"/>
      </a:accent6>
      <a:hlink>
        <a:srgbClr val="004890"/>
      </a:hlink>
      <a:folHlink>
        <a:srgbClr val="954F72"/>
      </a:folHlink>
    </a:clrScheme>
    <a:fontScheme name="Milbank Fon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6_Office Theme">
  <a:themeElements>
    <a:clrScheme name="Custom 2">
      <a:dk1>
        <a:sysClr val="windowText" lastClr="000000"/>
      </a:dk1>
      <a:lt1>
        <a:srgbClr val="03357D"/>
      </a:lt1>
      <a:dk2>
        <a:srgbClr val="FFFFFF"/>
      </a:dk2>
      <a:lt2>
        <a:srgbClr val="FFFFFF"/>
      </a:lt2>
      <a:accent1>
        <a:srgbClr val="FAC675"/>
      </a:accent1>
      <a:accent2>
        <a:srgbClr val="00A9FB"/>
      </a:accent2>
      <a:accent3>
        <a:srgbClr val="CCAAE5"/>
      </a:accent3>
      <a:accent4>
        <a:srgbClr val="A2CD85"/>
      </a:accent4>
      <a:accent5>
        <a:srgbClr val="4472C4"/>
      </a:accent5>
      <a:accent6>
        <a:srgbClr val="200063"/>
      </a:accent6>
      <a:hlink>
        <a:srgbClr val="004890"/>
      </a:hlink>
      <a:folHlink>
        <a:srgbClr val="954F72"/>
      </a:folHlink>
    </a:clrScheme>
    <a:fontScheme name="Milbank Fon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17_Office Theme">
  <a:themeElements>
    <a:clrScheme name="Custom 2">
      <a:dk1>
        <a:sysClr val="windowText" lastClr="000000"/>
      </a:dk1>
      <a:lt1>
        <a:srgbClr val="03357D"/>
      </a:lt1>
      <a:dk2>
        <a:srgbClr val="FFFFFF"/>
      </a:dk2>
      <a:lt2>
        <a:srgbClr val="FFFFFF"/>
      </a:lt2>
      <a:accent1>
        <a:srgbClr val="FAC675"/>
      </a:accent1>
      <a:accent2>
        <a:srgbClr val="00A9FB"/>
      </a:accent2>
      <a:accent3>
        <a:srgbClr val="CCAAE5"/>
      </a:accent3>
      <a:accent4>
        <a:srgbClr val="A2CD85"/>
      </a:accent4>
      <a:accent5>
        <a:srgbClr val="4472C4"/>
      </a:accent5>
      <a:accent6>
        <a:srgbClr val="200063"/>
      </a:accent6>
      <a:hlink>
        <a:srgbClr val="004890"/>
      </a:hlink>
      <a:folHlink>
        <a:srgbClr val="954F72"/>
      </a:folHlink>
    </a:clrScheme>
    <a:fontScheme name="Milbank Fon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2">
      <a:dk1>
        <a:sysClr val="windowText" lastClr="000000"/>
      </a:dk1>
      <a:lt1>
        <a:srgbClr val="03357D"/>
      </a:lt1>
      <a:dk2>
        <a:srgbClr val="FFFFFF"/>
      </a:dk2>
      <a:lt2>
        <a:srgbClr val="FFFFFF"/>
      </a:lt2>
      <a:accent1>
        <a:srgbClr val="FAC675"/>
      </a:accent1>
      <a:accent2>
        <a:srgbClr val="00A9FB"/>
      </a:accent2>
      <a:accent3>
        <a:srgbClr val="CCAAE5"/>
      </a:accent3>
      <a:accent4>
        <a:srgbClr val="A2CD85"/>
      </a:accent4>
      <a:accent5>
        <a:srgbClr val="4472C4"/>
      </a:accent5>
      <a:accent6>
        <a:srgbClr val="200063"/>
      </a:accent6>
      <a:hlink>
        <a:srgbClr val="004890"/>
      </a:hlink>
      <a:folHlink>
        <a:srgbClr val="954F72"/>
      </a:folHlink>
    </a:clrScheme>
    <a:fontScheme name="Milbank Fon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18_Office Theme">
  <a:themeElements>
    <a:clrScheme name="Custom 2">
      <a:dk1>
        <a:sysClr val="windowText" lastClr="000000"/>
      </a:dk1>
      <a:lt1>
        <a:srgbClr val="03357D"/>
      </a:lt1>
      <a:dk2>
        <a:srgbClr val="FFFFFF"/>
      </a:dk2>
      <a:lt2>
        <a:srgbClr val="FFFFFF"/>
      </a:lt2>
      <a:accent1>
        <a:srgbClr val="FAC675"/>
      </a:accent1>
      <a:accent2>
        <a:srgbClr val="00A9FB"/>
      </a:accent2>
      <a:accent3>
        <a:srgbClr val="CCAAE5"/>
      </a:accent3>
      <a:accent4>
        <a:srgbClr val="A2CD85"/>
      </a:accent4>
      <a:accent5>
        <a:srgbClr val="4472C4"/>
      </a:accent5>
      <a:accent6>
        <a:srgbClr val="200063"/>
      </a:accent6>
      <a:hlink>
        <a:srgbClr val="004890"/>
      </a:hlink>
      <a:folHlink>
        <a:srgbClr val="954F72"/>
      </a:folHlink>
    </a:clrScheme>
    <a:fontScheme name="Milbank Fon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19_Office Theme">
  <a:themeElements>
    <a:clrScheme name="Custom 2">
      <a:dk1>
        <a:sysClr val="windowText" lastClr="000000"/>
      </a:dk1>
      <a:lt1>
        <a:srgbClr val="03357D"/>
      </a:lt1>
      <a:dk2>
        <a:srgbClr val="FFFFFF"/>
      </a:dk2>
      <a:lt2>
        <a:srgbClr val="FFFFFF"/>
      </a:lt2>
      <a:accent1>
        <a:srgbClr val="FAC675"/>
      </a:accent1>
      <a:accent2>
        <a:srgbClr val="00A9FB"/>
      </a:accent2>
      <a:accent3>
        <a:srgbClr val="CCAAE5"/>
      </a:accent3>
      <a:accent4>
        <a:srgbClr val="A2CD85"/>
      </a:accent4>
      <a:accent5>
        <a:srgbClr val="4472C4"/>
      </a:accent5>
      <a:accent6>
        <a:srgbClr val="200063"/>
      </a:accent6>
      <a:hlink>
        <a:srgbClr val="004890"/>
      </a:hlink>
      <a:folHlink>
        <a:srgbClr val="954F72"/>
      </a:folHlink>
    </a:clrScheme>
    <a:fontScheme name="Milbank Fon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20_Office Theme">
  <a:themeElements>
    <a:clrScheme name="Custom 2">
      <a:dk1>
        <a:sysClr val="windowText" lastClr="000000"/>
      </a:dk1>
      <a:lt1>
        <a:srgbClr val="03357D"/>
      </a:lt1>
      <a:dk2>
        <a:srgbClr val="FFFFFF"/>
      </a:dk2>
      <a:lt2>
        <a:srgbClr val="FFFFFF"/>
      </a:lt2>
      <a:accent1>
        <a:srgbClr val="FAC675"/>
      </a:accent1>
      <a:accent2>
        <a:srgbClr val="00A9FB"/>
      </a:accent2>
      <a:accent3>
        <a:srgbClr val="CCAAE5"/>
      </a:accent3>
      <a:accent4>
        <a:srgbClr val="A2CD85"/>
      </a:accent4>
      <a:accent5>
        <a:srgbClr val="4472C4"/>
      </a:accent5>
      <a:accent6>
        <a:srgbClr val="200063"/>
      </a:accent6>
      <a:hlink>
        <a:srgbClr val="004890"/>
      </a:hlink>
      <a:folHlink>
        <a:srgbClr val="954F72"/>
      </a:folHlink>
    </a:clrScheme>
    <a:fontScheme name="Milbank Fon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21_Office Theme">
  <a:themeElements>
    <a:clrScheme name="Custom 2">
      <a:dk1>
        <a:sysClr val="windowText" lastClr="000000"/>
      </a:dk1>
      <a:lt1>
        <a:srgbClr val="03357D"/>
      </a:lt1>
      <a:dk2>
        <a:srgbClr val="FFFFFF"/>
      </a:dk2>
      <a:lt2>
        <a:srgbClr val="FFFFFF"/>
      </a:lt2>
      <a:accent1>
        <a:srgbClr val="FAC675"/>
      </a:accent1>
      <a:accent2>
        <a:srgbClr val="00A9FB"/>
      </a:accent2>
      <a:accent3>
        <a:srgbClr val="CCAAE5"/>
      </a:accent3>
      <a:accent4>
        <a:srgbClr val="A2CD85"/>
      </a:accent4>
      <a:accent5>
        <a:srgbClr val="4472C4"/>
      </a:accent5>
      <a:accent6>
        <a:srgbClr val="200063"/>
      </a:accent6>
      <a:hlink>
        <a:srgbClr val="004890"/>
      </a:hlink>
      <a:folHlink>
        <a:srgbClr val="954F72"/>
      </a:folHlink>
    </a:clrScheme>
    <a:fontScheme name="Milbank Fon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22_Office Theme">
  <a:themeElements>
    <a:clrScheme name="Custom 2">
      <a:dk1>
        <a:sysClr val="windowText" lastClr="000000"/>
      </a:dk1>
      <a:lt1>
        <a:srgbClr val="03357D"/>
      </a:lt1>
      <a:dk2>
        <a:srgbClr val="FFFFFF"/>
      </a:dk2>
      <a:lt2>
        <a:srgbClr val="FFFFFF"/>
      </a:lt2>
      <a:accent1>
        <a:srgbClr val="FAC675"/>
      </a:accent1>
      <a:accent2>
        <a:srgbClr val="00A9FB"/>
      </a:accent2>
      <a:accent3>
        <a:srgbClr val="CCAAE5"/>
      </a:accent3>
      <a:accent4>
        <a:srgbClr val="A2CD85"/>
      </a:accent4>
      <a:accent5>
        <a:srgbClr val="4472C4"/>
      </a:accent5>
      <a:accent6>
        <a:srgbClr val="200063"/>
      </a:accent6>
      <a:hlink>
        <a:srgbClr val="004890"/>
      </a:hlink>
      <a:folHlink>
        <a:srgbClr val="954F72"/>
      </a:folHlink>
    </a:clrScheme>
    <a:fontScheme name="Milbank Fon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23_Office Theme">
  <a:themeElements>
    <a:clrScheme name="Custom 2">
      <a:dk1>
        <a:sysClr val="windowText" lastClr="000000"/>
      </a:dk1>
      <a:lt1>
        <a:srgbClr val="03357D"/>
      </a:lt1>
      <a:dk2>
        <a:srgbClr val="FFFFFF"/>
      </a:dk2>
      <a:lt2>
        <a:srgbClr val="FFFFFF"/>
      </a:lt2>
      <a:accent1>
        <a:srgbClr val="FAC675"/>
      </a:accent1>
      <a:accent2>
        <a:srgbClr val="00A9FB"/>
      </a:accent2>
      <a:accent3>
        <a:srgbClr val="CCAAE5"/>
      </a:accent3>
      <a:accent4>
        <a:srgbClr val="A2CD85"/>
      </a:accent4>
      <a:accent5>
        <a:srgbClr val="4472C4"/>
      </a:accent5>
      <a:accent6>
        <a:srgbClr val="200063"/>
      </a:accent6>
      <a:hlink>
        <a:srgbClr val="004890"/>
      </a:hlink>
      <a:folHlink>
        <a:srgbClr val="954F72"/>
      </a:folHlink>
    </a:clrScheme>
    <a:fontScheme name="Milbank Fon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24_Office Theme">
  <a:themeElements>
    <a:clrScheme name="Custom 2">
      <a:dk1>
        <a:sysClr val="windowText" lastClr="000000"/>
      </a:dk1>
      <a:lt1>
        <a:srgbClr val="03357D"/>
      </a:lt1>
      <a:dk2>
        <a:srgbClr val="FFFFFF"/>
      </a:dk2>
      <a:lt2>
        <a:srgbClr val="FFFFFF"/>
      </a:lt2>
      <a:accent1>
        <a:srgbClr val="FAC675"/>
      </a:accent1>
      <a:accent2>
        <a:srgbClr val="00A9FB"/>
      </a:accent2>
      <a:accent3>
        <a:srgbClr val="CCAAE5"/>
      </a:accent3>
      <a:accent4>
        <a:srgbClr val="A2CD85"/>
      </a:accent4>
      <a:accent5>
        <a:srgbClr val="4472C4"/>
      </a:accent5>
      <a:accent6>
        <a:srgbClr val="200063"/>
      </a:accent6>
      <a:hlink>
        <a:srgbClr val="004890"/>
      </a:hlink>
      <a:folHlink>
        <a:srgbClr val="954F72"/>
      </a:folHlink>
    </a:clrScheme>
    <a:fontScheme name="Milbank Fon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7.xml><?xml version="1.0" encoding="utf-8"?>
<a:theme xmlns:a="http://schemas.openxmlformats.org/drawingml/2006/main" name="25_Office Theme">
  <a:themeElements>
    <a:clrScheme name="Custom 2">
      <a:dk1>
        <a:sysClr val="windowText" lastClr="000000"/>
      </a:dk1>
      <a:lt1>
        <a:srgbClr val="03357D"/>
      </a:lt1>
      <a:dk2>
        <a:srgbClr val="FFFFFF"/>
      </a:dk2>
      <a:lt2>
        <a:srgbClr val="FFFFFF"/>
      </a:lt2>
      <a:accent1>
        <a:srgbClr val="FAC675"/>
      </a:accent1>
      <a:accent2>
        <a:srgbClr val="00A9FB"/>
      </a:accent2>
      <a:accent3>
        <a:srgbClr val="CCAAE5"/>
      </a:accent3>
      <a:accent4>
        <a:srgbClr val="A2CD85"/>
      </a:accent4>
      <a:accent5>
        <a:srgbClr val="4472C4"/>
      </a:accent5>
      <a:accent6>
        <a:srgbClr val="200063"/>
      </a:accent6>
      <a:hlink>
        <a:srgbClr val="004890"/>
      </a:hlink>
      <a:folHlink>
        <a:srgbClr val="954F72"/>
      </a:folHlink>
    </a:clrScheme>
    <a:fontScheme name="Milbank Fon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8.xml><?xml version="1.0" encoding="utf-8"?>
<a:theme xmlns:a="http://schemas.openxmlformats.org/drawingml/2006/main" name="26_Office Theme">
  <a:themeElements>
    <a:clrScheme name="Custom 2">
      <a:dk1>
        <a:sysClr val="windowText" lastClr="000000"/>
      </a:dk1>
      <a:lt1>
        <a:srgbClr val="03357D"/>
      </a:lt1>
      <a:dk2>
        <a:srgbClr val="FFFFFF"/>
      </a:dk2>
      <a:lt2>
        <a:srgbClr val="FFFFFF"/>
      </a:lt2>
      <a:accent1>
        <a:srgbClr val="FAC675"/>
      </a:accent1>
      <a:accent2>
        <a:srgbClr val="00A9FB"/>
      </a:accent2>
      <a:accent3>
        <a:srgbClr val="CCAAE5"/>
      </a:accent3>
      <a:accent4>
        <a:srgbClr val="A2CD85"/>
      </a:accent4>
      <a:accent5>
        <a:srgbClr val="4472C4"/>
      </a:accent5>
      <a:accent6>
        <a:srgbClr val="200063"/>
      </a:accent6>
      <a:hlink>
        <a:srgbClr val="004890"/>
      </a:hlink>
      <a:folHlink>
        <a:srgbClr val="954F72"/>
      </a:folHlink>
    </a:clrScheme>
    <a:fontScheme name="Milbank Fon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9.xml><?xml version="1.0" encoding="utf-8"?>
<a:theme xmlns:a="http://schemas.openxmlformats.org/drawingml/2006/main" name="27_Office Theme">
  <a:themeElements>
    <a:clrScheme name="Custom 2">
      <a:dk1>
        <a:sysClr val="windowText" lastClr="000000"/>
      </a:dk1>
      <a:lt1>
        <a:srgbClr val="03357D"/>
      </a:lt1>
      <a:dk2>
        <a:srgbClr val="FFFFFF"/>
      </a:dk2>
      <a:lt2>
        <a:srgbClr val="FFFFFF"/>
      </a:lt2>
      <a:accent1>
        <a:srgbClr val="FAC675"/>
      </a:accent1>
      <a:accent2>
        <a:srgbClr val="00A9FB"/>
      </a:accent2>
      <a:accent3>
        <a:srgbClr val="CCAAE5"/>
      </a:accent3>
      <a:accent4>
        <a:srgbClr val="A2CD85"/>
      </a:accent4>
      <a:accent5>
        <a:srgbClr val="4472C4"/>
      </a:accent5>
      <a:accent6>
        <a:srgbClr val="200063"/>
      </a:accent6>
      <a:hlink>
        <a:srgbClr val="004890"/>
      </a:hlink>
      <a:folHlink>
        <a:srgbClr val="954F72"/>
      </a:folHlink>
    </a:clrScheme>
    <a:fontScheme name="Milbank Fon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Custom 2">
      <a:dk1>
        <a:sysClr val="windowText" lastClr="000000"/>
      </a:dk1>
      <a:lt1>
        <a:srgbClr val="03357D"/>
      </a:lt1>
      <a:dk2>
        <a:srgbClr val="FFFFFF"/>
      </a:dk2>
      <a:lt2>
        <a:srgbClr val="FFFFFF"/>
      </a:lt2>
      <a:accent1>
        <a:srgbClr val="FAC675"/>
      </a:accent1>
      <a:accent2>
        <a:srgbClr val="00A9FB"/>
      </a:accent2>
      <a:accent3>
        <a:srgbClr val="CCAAE5"/>
      </a:accent3>
      <a:accent4>
        <a:srgbClr val="A2CD85"/>
      </a:accent4>
      <a:accent5>
        <a:srgbClr val="4472C4"/>
      </a:accent5>
      <a:accent6>
        <a:srgbClr val="200063"/>
      </a:accent6>
      <a:hlink>
        <a:srgbClr val="004890"/>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0.xml><?xml version="1.0" encoding="utf-8"?>
<a:theme xmlns:a="http://schemas.openxmlformats.org/drawingml/2006/main" name="28_Office Theme">
  <a:themeElements>
    <a:clrScheme name="Custom 2">
      <a:dk1>
        <a:sysClr val="windowText" lastClr="000000"/>
      </a:dk1>
      <a:lt1>
        <a:srgbClr val="03357D"/>
      </a:lt1>
      <a:dk2>
        <a:srgbClr val="FFFFFF"/>
      </a:dk2>
      <a:lt2>
        <a:srgbClr val="FFFFFF"/>
      </a:lt2>
      <a:accent1>
        <a:srgbClr val="FAC675"/>
      </a:accent1>
      <a:accent2>
        <a:srgbClr val="00A9FB"/>
      </a:accent2>
      <a:accent3>
        <a:srgbClr val="CCAAE5"/>
      </a:accent3>
      <a:accent4>
        <a:srgbClr val="A2CD85"/>
      </a:accent4>
      <a:accent5>
        <a:srgbClr val="4472C4"/>
      </a:accent5>
      <a:accent6>
        <a:srgbClr val="200063"/>
      </a:accent6>
      <a:hlink>
        <a:srgbClr val="004890"/>
      </a:hlink>
      <a:folHlink>
        <a:srgbClr val="954F72"/>
      </a:folHlink>
    </a:clrScheme>
    <a:fontScheme name="Milbank Fon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1.xml><?xml version="1.0" encoding="utf-8"?>
<a:theme xmlns:a="http://schemas.openxmlformats.org/drawingml/2006/main" name="29_Office Theme">
  <a:themeElements>
    <a:clrScheme name="Custom 2">
      <a:dk1>
        <a:sysClr val="windowText" lastClr="000000"/>
      </a:dk1>
      <a:lt1>
        <a:srgbClr val="03357D"/>
      </a:lt1>
      <a:dk2>
        <a:srgbClr val="FFFFFF"/>
      </a:dk2>
      <a:lt2>
        <a:srgbClr val="FFFFFF"/>
      </a:lt2>
      <a:accent1>
        <a:srgbClr val="FAC675"/>
      </a:accent1>
      <a:accent2>
        <a:srgbClr val="00A9FB"/>
      </a:accent2>
      <a:accent3>
        <a:srgbClr val="CCAAE5"/>
      </a:accent3>
      <a:accent4>
        <a:srgbClr val="A2CD85"/>
      </a:accent4>
      <a:accent5>
        <a:srgbClr val="4472C4"/>
      </a:accent5>
      <a:accent6>
        <a:srgbClr val="200063"/>
      </a:accent6>
      <a:hlink>
        <a:srgbClr val="004890"/>
      </a:hlink>
      <a:folHlink>
        <a:srgbClr val="954F72"/>
      </a:folHlink>
    </a:clrScheme>
    <a:fontScheme name="Milbank Fon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2.xml><?xml version="1.0" encoding="utf-8"?>
<a:theme xmlns:a="http://schemas.openxmlformats.org/drawingml/2006/main" name="30_Office Theme">
  <a:themeElements>
    <a:clrScheme name="Custom 2">
      <a:dk1>
        <a:sysClr val="windowText" lastClr="000000"/>
      </a:dk1>
      <a:lt1>
        <a:srgbClr val="03357D"/>
      </a:lt1>
      <a:dk2>
        <a:srgbClr val="FFFFFF"/>
      </a:dk2>
      <a:lt2>
        <a:srgbClr val="FFFFFF"/>
      </a:lt2>
      <a:accent1>
        <a:srgbClr val="FAC675"/>
      </a:accent1>
      <a:accent2>
        <a:srgbClr val="00A9FB"/>
      </a:accent2>
      <a:accent3>
        <a:srgbClr val="CCAAE5"/>
      </a:accent3>
      <a:accent4>
        <a:srgbClr val="A2CD85"/>
      </a:accent4>
      <a:accent5>
        <a:srgbClr val="4472C4"/>
      </a:accent5>
      <a:accent6>
        <a:srgbClr val="200063"/>
      </a:accent6>
      <a:hlink>
        <a:srgbClr val="004890"/>
      </a:hlink>
      <a:folHlink>
        <a:srgbClr val="954F72"/>
      </a:folHlink>
    </a:clrScheme>
    <a:fontScheme name="Milbank Fon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3.xml><?xml version="1.0" encoding="utf-8"?>
<a:theme xmlns:a="http://schemas.openxmlformats.org/drawingml/2006/main" name="31_Office Theme">
  <a:themeElements>
    <a:clrScheme name="Custom 2">
      <a:dk1>
        <a:sysClr val="windowText" lastClr="000000"/>
      </a:dk1>
      <a:lt1>
        <a:srgbClr val="03357D"/>
      </a:lt1>
      <a:dk2>
        <a:srgbClr val="FFFFFF"/>
      </a:dk2>
      <a:lt2>
        <a:srgbClr val="FFFFFF"/>
      </a:lt2>
      <a:accent1>
        <a:srgbClr val="FAC675"/>
      </a:accent1>
      <a:accent2>
        <a:srgbClr val="00A9FB"/>
      </a:accent2>
      <a:accent3>
        <a:srgbClr val="CCAAE5"/>
      </a:accent3>
      <a:accent4>
        <a:srgbClr val="A2CD85"/>
      </a:accent4>
      <a:accent5>
        <a:srgbClr val="4472C4"/>
      </a:accent5>
      <a:accent6>
        <a:srgbClr val="200063"/>
      </a:accent6>
      <a:hlink>
        <a:srgbClr val="004890"/>
      </a:hlink>
      <a:folHlink>
        <a:srgbClr val="954F72"/>
      </a:folHlink>
    </a:clrScheme>
    <a:fontScheme name="Milbank Fon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Custom 2">
      <a:dk1>
        <a:sysClr val="windowText" lastClr="000000"/>
      </a:dk1>
      <a:lt1>
        <a:srgbClr val="03357D"/>
      </a:lt1>
      <a:dk2>
        <a:srgbClr val="FFFFFF"/>
      </a:dk2>
      <a:lt2>
        <a:srgbClr val="FFFFFF"/>
      </a:lt2>
      <a:accent1>
        <a:srgbClr val="FAC675"/>
      </a:accent1>
      <a:accent2>
        <a:srgbClr val="00A9FB"/>
      </a:accent2>
      <a:accent3>
        <a:srgbClr val="CCAAE5"/>
      </a:accent3>
      <a:accent4>
        <a:srgbClr val="A2CD85"/>
      </a:accent4>
      <a:accent5>
        <a:srgbClr val="4472C4"/>
      </a:accent5>
      <a:accent6>
        <a:srgbClr val="200063"/>
      </a:accent6>
      <a:hlink>
        <a:srgbClr val="004890"/>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Custom 2">
      <a:dk1>
        <a:sysClr val="windowText" lastClr="000000"/>
      </a:dk1>
      <a:lt1>
        <a:srgbClr val="03357D"/>
      </a:lt1>
      <a:dk2>
        <a:srgbClr val="FFFFFF"/>
      </a:dk2>
      <a:lt2>
        <a:srgbClr val="FFFFFF"/>
      </a:lt2>
      <a:accent1>
        <a:srgbClr val="FAC675"/>
      </a:accent1>
      <a:accent2>
        <a:srgbClr val="00A9FB"/>
      </a:accent2>
      <a:accent3>
        <a:srgbClr val="CCAAE5"/>
      </a:accent3>
      <a:accent4>
        <a:srgbClr val="A2CD85"/>
      </a:accent4>
      <a:accent5>
        <a:srgbClr val="4472C4"/>
      </a:accent5>
      <a:accent6>
        <a:srgbClr val="200063"/>
      </a:accent6>
      <a:hlink>
        <a:srgbClr val="004890"/>
      </a:hlink>
      <a:folHlink>
        <a:srgbClr val="954F72"/>
      </a:folHlink>
    </a:clrScheme>
    <a:fontScheme name="Milbank Fon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Custom 2">
      <a:dk1>
        <a:sysClr val="windowText" lastClr="000000"/>
      </a:dk1>
      <a:lt1>
        <a:srgbClr val="03357D"/>
      </a:lt1>
      <a:dk2>
        <a:srgbClr val="FFFFFF"/>
      </a:dk2>
      <a:lt2>
        <a:srgbClr val="FFFFFF"/>
      </a:lt2>
      <a:accent1>
        <a:srgbClr val="FAC675"/>
      </a:accent1>
      <a:accent2>
        <a:srgbClr val="00A9FB"/>
      </a:accent2>
      <a:accent3>
        <a:srgbClr val="CCAAE5"/>
      </a:accent3>
      <a:accent4>
        <a:srgbClr val="A2CD85"/>
      </a:accent4>
      <a:accent5>
        <a:srgbClr val="4472C4"/>
      </a:accent5>
      <a:accent6>
        <a:srgbClr val="200063"/>
      </a:accent6>
      <a:hlink>
        <a:srgbClr val="004890"/>
      </a:hlink>
      <a:folHlink>
        <a:srgbClr val="954F72"/>
      </a:folHlink>
    </a:clrScheme>
    <a:fontScheme name="Milbank Fon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Theme">
  <a:themeElements>
    <a:clrScheme name="Custom 2">
      <a:dk1>
        <a:sysClr val="windowText" lastClr="000000"/>
      </a:dk1>
      <a:lt1>
        <a:srgbClr val="03357D"/>
      </a:lt1>
      <a:dk2>
        <a:srgbClr val="FFFFFF"/>
      </a:dk2>
      <a:lt2>
        <a:srgbClr val="FFFFFF"/>
      </a:lt2>
      <a:accent1>
        <a:srgbClr val="FAC675"/>
      </a:accent1>
      <a:accent2>
        <a:srgbClr val="00A9FB"/>
      </a:accent2>
      <a:accent3>
        <a:srgbClr val="CCAAE5"/>
      </a:accent3>
      <a:accent4>
        <a:srgbClr val="A2CD85"/>
      </a:accent4>
      <a:accent5>
        <a:srgbClr val="4472C4"/>
      </a:accent5>
      <a:accent6>
        <a:srgbClr val="200063"/>
      </a:accent6>
      <a:hlink>
        <a:srgbClr val="004890"/>
      </a:hlink>
      <a:folHlink>
        <a:srgbClr val="954F72"/>
      </a:folHlink>
    </a:clrScheme>
    <a:fontScheme name="Milbank Fon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Office Theme">
  <a:themeElements>
    <a:clrScheme name="Custom 2">
      <a:dk1>
        <a:sysClr val="windowText" lastClr="000000"/>
      </a:dk1>
      <a:lt1>
        <a:srgbClr val="03357D"/>
      </a:lt1>
      <a:dk2>
        <a:srgbClr val="FFFFFF"/>
      </a:dk2>
      <a:lt2>
        <a:srgbClr val="FFFFFF"/>
      </a:lt2>
      <a:accent1>
        <a:srgbClr val="FAC675"/>
      </a:accent1>
      <a:accent2>
        <a:srgbClr val="00A9FB"/>
      </a:accent2>
      <a:accent3>
        <a:srgbClr val="CCAAE5"/>
      </a:accent3>
      <a:accent4>
        <a:srgbClr val="A2CD85"/>
      </a:accent4>
      <a:accent5>
        <a:srgbClr val="4472C4"/>
      </a:accent5>
      <a:accent6>
        <a:srgbClr val="200063"/>
      </a:accent6>
      <a:hlink>
        <a:srgbClr val="004890"/>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Office Theme">
  <a:themeElements>
    <a:clrScheme name="Custom 2">
      <a:dk1>
        <a:sysClr val="windowText" lastClr="000000"/>
      </a:dk1>
      <a:lt1>
        <a:srgbClr val="03357D"/>
      </a:lt1>
      <a:dk2>
        <a:srgbClr val="FFFFFF"/>
      </a:dk2>
      <a:lt2>
        <a:srgbClr val="FFFFFF"/>
      </a:lt2>
      <a:accent1>
        <a:srgbClr val="FAC675"/>
      </a:accent1>
      <a:accent2>
        <a:srgbClr val="00A9FB"/>
      </a:accent2>
      <a:accent3>
        <a:srgbClr val="CCAAE5"/>
      </a:accent3>
      <a:accent4>
        <a:srgbClr val="A2CD85"/>
      </a:accent4>
      <a:accent5>
        <a:srgbClr val="4472C4"/>
      </a:accent5>
      <a:accent6>
        <a:srgbClr val="200063"/>
      </a:accent6>
      <a:hlink>
        <a:srgbClr val="004890"/>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
    <a:dk1>
      <a:sysClr val="windowText" lastClr="000000"/>
    </a:dk1>
    <a:lt1>
      <a:srgbClr val="03357D"/>
    </a:lt1>
    <a:dk2>
      <a:srgbClr val="FFFFFF"/>
    </a:dk2>
    <a:lt2>
      <a:srgbClr val="FFFFFF"/>
    </a:lt2>
    <a:accent1>
      <a:srgbClr val="FAC675"/>
    </a:accent1>
    <a:accent2>
      <a:srgbClr val="00A9FB"/>
    </a:accent2>
    <a:accent3>
      <a:srgbClr val="CCAAE5"/>
    </a:accent3>
    <a:accent4>
      <a:srgbClr val="A2CD85"/>
    </a:accent4>
    <a:accent5>
      <a:srgbClr val="4472C4"/>
    </a:accent5>
    <a:accent6>
      <a:srgbClr val="200063"/>
    </a:accent6>
    <a:hlink>
      <a:srgbClr val="004890"/>
    </a:hlink>
    <a:folHlink>
      <a:srgbClr val="954F72"/>
    </a:folHlink>
  </a:clrScheme>
  <a:fontScheme name="Milbank Fon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2">
    <a:dk1>
      <a:sysClr val="windowText" lastClr="000000"/>
    </a:dk1>
    <a:lt1>
      <a:srgbClr val="03357D"/>
    </a:lt1>
    <a:dk2>
      <a:srgbClr val="FFFFFF"/>
    </a:dk2>
    <a:lt2>
      <a:srgbClr val="FFFFFF"/>
    </a:lt2>
    <a:accent1>
      <a:srgbClr val="FAC675"/>
    </a:accent1>
    <a:accent2>
      <a:srgbClr val="00A9FB"/>
    </a:accent2>
    <a:accent3>
      <a:srgbClr val="CCAAE5"/>
    </a:accent3>
    <a:accent4>
      <a:srgbClr val="A2CD85"/>
    </a:accent4>
    <a:accent5>
      <a:srgbClr val="4472C4"/>
    </a:accent5>
    <a:accent6>
      <a:srgbClr val="200063"/>
    </a:accent6>
    <a:hlink>
      <a:srgbClr val="004890"/>
    </a:hlink>
    <a:folHlink>
      <a:srgbClr val="954F72"/>
    </a:folHlink>
  </a:clrScheme>
  <a:fontScheme name="Milbank Fon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1479</TotalTime>
  <Words>2868</Words>
  <Application>Microsoft Office PowerPoint</Application>
  <PresentationFormat>On-screen Show (4:3)</PresentationFormat>
  <Paragraphs>470</Paragraphs>
  <Slides>56</Slides>
  <Notes>18</Notes>
  <HiddenSlides>0</HiddenSlides>
  <MMClips>0</MMClips>
  <ScaleCrop>false</ScaleCrop>
  <HeadingPairs>
    <vt:vector size="6" baseType="variant">
      <vt:variant>
        <vt:lpstr>Fonts Used</vt:lpstr>
      </vt:variant>
      <vt:variant>
        <vt:i4>7</vt:i4>
      </vt:variant>
      <vt:variant>
        <vt:lpstr>Theme</vt:lpstr>
      </vt:variant>
      <vt:variant>
        <vt:i4>33</vt:i4>
      </vt:variant>
      <vt:variant>
        <vt:lpstr>Slide Titles</vt:lpstr>
      </vt:variant>
      <vt:variant>
        <vt:i4>56</vt:i4>
      </vt:variant>
    </vt:vector>
  </HeadingPairs>
  <TitlesOfParts>
    <vt:vector size="96" baseType="lpstr">
      <vt:lpstr>ＭＳ Ｐゴシック</vt:lpstr>
      <vt:lpstr>Arial</vt:lpstr>
      <vt:lpstr>Calibri</vt:lpstr>
      <vt:lpstr>Courier New</vt:lpstr>
      <vt:lpstr>Gill Sans MT</vt:lpstr>
      <vt:lpstr>Times New Roman</vt:lpstr>
      <vt:lpstr>Wingdings</vt:lpstr>
      <vt:lpstr>Office Theme</vt:lpstr>
      <vt:lpstr>Custom Design</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20_Office Theme</vt:lpstr>
      <vt:lpstr>21_Office Theme</vt:lpstr>
      <vt:lpstr>22_Office Theme</vt:lpstr>
      <vt:lpstr>23_Office Theme</vt:lpstr>
      <vt:lpstr>24_Office Theme</vt:lpstr>
      <vt:lpstr>25_Office Theme</vt:lpstr>
      <vt:lpstr>26_Office Theme</vt:lpstr>
      <vt:lpstr>27_Office Theme</vt:lpstr>
      <vt:lpstr>28_Office Theme</vt:lpstr>
      <vt:lpstr>29_Office Theme</vt:lpstr>
      <vt:lpstr>30_Office Theme</vt:lpstr>
      <vt:lpstr>31_Office Theme</vt:lpstr>
      <vt:lpstr>Affordability and State Benchmark Plan Work Group Meeting</vt:lpstr>
      <vt:lpstr>PowerPoint Presentation</vt:lpstr>
      <vt:lpstr>Chris Koller  President of Milbank Memorial Fund </vt:lpstr>
      <vt:lpstr>PowerPoint Presentation</vt:lpstr>
      <vt:lpstr>About the Milbank Memorial Fund</vt:lpstr>
      <vt:lpstr>Agenda</vt:lpstr>
      <vt:lpstr>Principles (Systemic problems demand systemic solutions)</vt:lpstr>
      <vt:lpstr>More Principles (Systemic problems demand systemic solutions)</vt:lpstr>
      <vt:lpstr>MD Assets</vt:lpstr>
      <vt:lpstr>For Same Set of Services – Enormous Variation in Average Private Health Insurance Prices  </vt:lpstr>
      <vt:lpstr>Variation in Utilization is Almost as Wide (and higher price areas tend to have lower utilization)</vt:lpstr>
      <vt:lpstr>Total Commercial Costs:  Some MD Utilization may be Risk Driven</vt:lpstr>
      <vt:lpstr>Results for Maryland (Pre Global Budget)</vt:lpstr>
      <vt:lpstr>Price and Use Combined – Baltimore Stacks Up Relatively Well</vt:lpstr>
      <vt:lpstr>Opportunity for Maryland</vt:lpstr>
      <vt:lpstr>2003: In response to Physician and Employer Outcry Over Insurer Behavior, RI Legislature Strengthens Health Insurer Oversight</vt:lpstr>
      <vt:lpstr>Full Rate Review and Comprehensive Set of Affordability Standards for RI Insurers</vt:lpstr>
      <vt:lpstr>Make the Slice Bigger</vt:lpstr>
      <vt:lpstr>Why Primary Care Spend as a Goal?</vt:lpstr>
      <vt:lpstr>What is the Evidence? Primary Care Associated with Higher Quality…</vt:lpstr>
      <vt:lpstr>…And Lower Costs</vt:lpstr>
      <vt:lpstr>Making Primary Care a Priority for the State’s Health Care System: A little gets you a lot. </vt:lpstr>
      <vt:lpstr>Hospital Rate Trend Caps and VBP implementation timeline</vt:lpstr>
      <vt:lpstr>What Happened in RI?</vt:lpstr>
      <vt:lpstr>RI Defied Trends and Increased Primary Care Supply (No Specialty Flight)</vt:lpstr>
      <vt:lpstr>Have a Delivery System Transformation Plan  - Engage Commercial Payers</vt:lpstr>
      <vt:lpstr>Headline: RI Bent the Trend</vt:lpstr>
      <vt:lpstr>2. Oregon – Comprehensive Primary Care</vt:lpstr>
      <vt:lpstr>Goal-Baseline and Document Variation by Product Line</vt:lpstr>
      <vt:lpstr>All Payer Primary Care Can Get You A Lot</vt:lpstr>
      <vt:lpstr>Primary Care Spend Idea is spreading – </vt:lpstr>
      <vt:lpstr>What are your policy levers?</vt:lpstr>
      <vt:lpstr>What are your policy levers (cont’d)?</vt:lpstr>
      <vt:lpstr>What could MD do with an aligned focus on high quality Comprehensive Primary Care?</vt:lpstr>
      <vt:lpstr>The Goal: Policy Alignment</vt:lpstr>
      <vt:lpstr>Question and Answer Session</vt:lpstr>
      <vt:lpstr>PowerPoint Presentation</vt:lpstr>
      <vt:lpstr>Allie Mangiaracino  Sr. Market Insights Analyst Analytics &amp; Informatics Unit Plan Management Division Covered California </vt:lpstr>
      <vt:lpstr>CALIFORNIA’S STANDARD BENEFIT PLAN DESIGNS</vt:lpstr>
      <vt:lpstr>OBJECTIVES</vt:lpstr>
      <vt:lpstr>WHAT IS COVERED CALIFORNIA?</vt:lpstr>
      <vt:lpstr>2019 QUALIFIED HEALTH PLAN (QHP) ISSUERS</vt:lpstr>
      <vt:lpstr>COVERED CALIFORNIA BENEFIT DESIGNS</vt:lpstr>
      <vt:lpstr>PHILOSOPHY OF STANDARD BENEFITS </vt:lpstr>
      <vt:lpstr>PHILOSOPHY OF STANDARD BENEFITS  (CONT.)</vt:lpstr>
      <vt:lpstr>ANNUAL PROCESS FOR STANDARDIZING BENEFITS</vt:lpstr>
      <vt:lpstr>STRATEGY FOR STANDARD BENEFIT PLAN DESIGNS</vt:lpstr>
      <vt:lpstr>PowerPoint Presentation</vt:lpstr>
      <vt:lpstr>IMPACT OF STANDARDIZED BENEFITS</vt:lpstr>
      <vt:lpstr>IMPACT OF STANDARDIZED BENEFITS (CONT.)</vt:lpstr>
      <vt:lpstr>IMPACT OF STANDARDIZED BENEFITS (CONT.)</vt:lpstr>
      <vt:lpstr>IMPACT OF STANDARDIZED BENEFITS (CONT.)</vt:lpstr>
      <vt:lpstr>REFERENCES/FURTHER READING</vt:lpstr>
      <vt:lpstr>Question and Answer Session </vt:lpstr>
      <vt:lpstr>PowerPoint Presentation</vt:lpstr>
      <vt:lpstr>Discussion</vt:lpstr>
    </vt:vector>
  </TitlesOfParts>
  <Company>Interpublic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Chuck.Fitzgibbon</dc:creator>
  <cp:lastModifiedBy>Jessica Grau</cp:lastModifiedBy>
  <cp:revision>133</cp:revision>
  <cp:lastPrinted>2012-10-09T20:51:07Z</cp:lastPrinted>
  <dcterms:created xsi:type="dcterms:W3CDTF">2012-02-07T21:00:20Z</dcterms:created>
  <dcterms:modified xsi:type="dcterms:W3CDTF">2019-04-05T02:15:56Z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1259823118</vt:i4>
  </property>
  <property fmtid="{D5CDD505-2E9C-101B-9397-08002B2CF9AE}" pid="3" name="_NewReviewCycle">
    <vt:lpwstr/>
  </property>
  <property fmtid="{D5CDD505-2E9C-101B-9397-08002B2CF9AE}" pid="4" name="_EmailSubject">
    <vt:lpwstr>PPT Template Fixes</vt:lpwstr>
  </property>
  <property fmtid="{D5CDD505-2E9C-101B-9397-08002B2CF9AE}" pid="5" name="_AuthorEmail">
    <vt:lpwstr>CFitzgibbon@webershandwick.com</vt:lpwstr>
  </property>
  <property fmtid="{D5CDD505-2E9C-101B-9397-08002B2CF9AE}" pid="6" name="_AuthorEmailDisplayName">
    <vt:lpwstr>Fitzgibbon, Chuck (BAL-WSW)</vt:lpwstr>
  </property>
  <property fmtid="{D5CDD505-2E9C-101B-9397-08002B2CF9AE}" pid="7" name="_PreviousAdHocReviewCycleID">
    <vt:i4>-1618098458</vt:i4>
  </property>
</Properties>
</file>